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357" r:id="rId5"/>
    <p:sldId id="356" r:id="rId6"/>
    <p:sldId id="259" r:id="rId7"/>
    <p:sldId id="260" r:id="rId8"/>
    <p:sldId id="358" r:id="rId9"/>
    <p:sldId id="262" r:id="rId10"/>
    <p:sldId id="263" r:id="rId11"/>
    <p:sldId id="359" r:id="rId12"/>
    <p:sldId id="264" r:id="rId13"/>
    <p:sldId id="360" r:id="rId14"/>
    <p:sldId id="369" r:id="rId15"/>
    <p:sldId id="371" r:id="rId16"/>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0" d="100"/>
          <a:sy n="70" d="100"/>
        </p:scale>
        <p:origin x="-69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2016/11/8</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19922" y="2012700"/>
            <a:ext cx="6722899" cy="1893792"/>
          </a:xfrm>
        </p:spPr>
        <p:txBody>
          <a:bodyPr anchor="b">
            <a:normAutofit/>
          </a:bodyPr>
          <a:lstStyle>
            <a:lvl1pPr algn="ctr">
              <a:defRPr sz="4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5019922" y="4096590"/>
            <a:ext cx="6722899" cy="601472"/>
          </a:xfrm>
        </p:spPr>
        <p:txBody>
          <a:bodyPr>
            <a:normAutofit/>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EC61D3F-34E9-4F9D-84A2-72367D9F9A68}" type="datetimeFigureOut">
              <a:rPr lang="zh-CN" altLang="en-US" smtClean="0"/>
              <a:pPr/>
              <a:t>2016/11/8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54DC01-BD11-43BE-8FE9-19C0CFD26E47}" type="slidenum">
              <a:rPr lang="zh-CN" altLang="en-US" smtClean="0"/>
              <a:pPr/>
              <a:t>‹#›</a:t>
            </a:fld>
            <a:endParaRPr lang="zh-CN" altLang="en-US"/>
          </a:p>
        </p:txBody>
      </p:sp>
      <p:sp>
        <p:nvSpPr>
          <p:cNvPr id="9" name="文本占位符 8"/>
          <p:cNvSpPr>
            <a:spLocks noGrp="1"/>
          </p:cNvSpPr>
          <p:nvPr>
            <p:ph type="body" sz="quarter" idx="13"/>
          </p:nvPr>
        </p:nvSpPr>
        <p:spPr>
          <a:xfrm>
            <a:off x="839559" y="255122"/>
            <a:ext cx="10512884" cy="5817709"/>
          </a:xfrm>
        </p:spPr>
        <p:txBody>
          <a:bodyPr>
            <a:normAutofit/>
          </a:bodyPr>
          <a:lstStyle>
            <a:lvl1pPr marL="0" indent="0">
              <a:buFontTx/>
              <a:buNone/>
              <a:defRPr sz="2400">
                <a:solidFill>
                  <a:schemeClr val="accent1"/>
                </a:solidFill>
              </a:defRPr>
            </a:lvl1pPr>
            <a:lvl2pPr marL="393700" indent="0">
              <a:buFontTx/>
              <a:buNone/>
              <a:defRPr sz="2000">
                <a:solidFill>
                  <a:schemeClr val="accent1"/>
                </a:solidFill>
              </a:defRPr>
            </a:lvl2pPr>
            <a:lvl3pPr marL="661035" indent="0">
              <a:buFontTx/>
              <a:buNone/>
              <a:defRPr sz="1800">
                <a:solidFill>
                  <a:schemeClr val="accent1"/>
                </a:solidFill>
              </a:defRPr>
            </a:lvl3pPr>
            <a:lvl4pPr marL="851535" indent="0">
              <a:buFontTx/>
              <a:buNone/>
              <a:defRPr sz="1800">
                <a:solidFill>
                  <a:schemeClr val="accent1"/>
                </a:solidFill>
              </a:defRPr>
            </a:lvl4pPr>
            <a:lvl5pPr marL="1054735" indent="0">
              <a:buFontTx/>
              <a:buNone/>
              <a:defRPr sz="1800">
                <a:solidFill>
                  <a:schemeClr val="accent1"/>
                </a:solidFil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96896" y="1709738"/>
            <a:ext cx="5556503" cy="1524781"/>
          </a:xfrm>
        </p:spPr>
        <p:txBody>
          <a:bodyPr anchor="b">
            <a:noAutofit/>
          </a:bodyPr>
          <a:lstStyle>
            <a:lvl1pPr>
              <a:defRPr sz="4400"/>
            </a:lvl1p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5073651" y="3634120"/>
            <a:ext cx="3814318" cy="65127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429EE8-1FE3-4EDB-A8CA-BA68A812CEF7}" type="slidenum">
              <a:rPr lang="zh-CN" altLang="en-US" smtClean="0"/>
              <a:pPr/>
              <a:t>‹#›</a:t>
            </a:fld>
            <a:endParaRPr lang="zh-CN" altLang="en-US"/>
          </a:p>
        </p:txBody>
      </p:sp>
      <p:cxnSp>
        <p:nvCxnSpPr>
          <p:cNvPr id="7" name="直接连接符 3"/>
          <p:cNvCxnSpPr>
            <a:cxnSpLocks noChangeShapeType="1"/>
          </p:cNvCxnSpPr>
          <p:nvPr>
            <p:custDataLst>
              <p:tags r:id="rId1"/>
            </p:custDataLst>
          </p:nvPr>
        </p:nvCxnSpPr>
        <p:spPr bwMode="auto">
          <a:xfrm>
            <a:off x="0" y="3330563"/>
            <a:ext cx="8153399" cy="0"/>
          </a:xfrm>
          <a:prstGeom prst="line">
            <a:avLst/>
          </a:prstGeom>
          <a:noFill/>
          <a:ln w="19050" algn="ctr">
            <a:solidFill>
              <a:schemeClr val="accent1"/>
            </a:solidFill>
            <a:miter lim="800000"/>
          </a:ln>
          <a:extLst>
            <a:ext uri="{909E8E84-426E-40DD-AFC4-6F175D3DCCD1}">
              <a14:hiddenFill xmlns:a14="http://schemas.microsoft.com/office/drawing/2010/main" xmlns="">
                <a:noFill/>
              </a14:hiddenFill>
            </a:ext>
          </a:extLst>
        </p:spPr>
      </p:cxnSp>
      <p:cxnSp>
        <p:nvCxnSpPr>
          <p:cNvPr id="8" name="直接连接符 4"/>
          <p:cNvCxnSpPr>
            <a:cxnSpLocks noChangeShapeType="1"/>
          </p:cNvCxnSpPr>
          <p:nvPr>
            <p:custDataLst>
              <p:tags r:id="rId2"/>
            </p:custDataLst>
          </p:nvPr>
        </p:nvCxnSpPr>
        <p:spPr bwMode="auto">
          <a:xfrm>
            <a:off x="5073651" y="3368062"/>
            <a:ext cx="7118348" cy="0"/>
          </a:xfrm>
          <a:prstGeom prst="line">
            <a:avLst/>
          </a:prstGeom>
          <a:noFill/>
          <a:ln w="19050" algn="ctr">
            <a:solidFill>
              <a:schemeClr val="accent1"/>
            </a:solidFill>
            <a:miter lim="800000"/>
          </a:ln>
          <a:extLst>
            <a:ext uri="{909E8E84-426E-40DD-AFC4-6F175D3DCCD1}">
              <a14:hiddenFill xmlns:a14="http://schemas.microsoft.com/office/drawing/2010/main" xmlns="">
                <a:noFill/>
              </a14:hiddenFill>
            </a:ext>
          </a:extLst>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917765"/>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3150927" y="2548766"/>
            <a:ext cx="5890146" cy="917765"/>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7" y="457200"/>
            <a:ext cx="4165200" cy="1600200"/>
          </a:xfrm>
        </p:spPr>
        <p:txBody>
          <a:bodyPr anchor="b"/>
          <a:lstStyle>
            <a:lvl1pPr>
              <a:defRPr sz="3200"/>
            </a:lvl1pPr>
          </a:lstStyle>
          <a:p>
            <a:r>
              <a:rPr lang="zh-CN" altLang="en-US" dirty="0" smtClean="0"/>
              <a:t>单击此处编辑母版标题样式</a:t>
            </a:r>
            <a:endParaRPr lang="en-US" dirty="0"/>
          </a:p>
        </p:txBody>
      </p:sp>
      <p:sp>
        <p:nvSpPr>
          <p:cNvPr id="3" name="Picture Placeholder 2"/>
          <p:cNvSpPr>
            <a:spLocks noGrp="1"/>
          </p:cNvSpPr>
          <p:nvPr>
            <p:ph type="pic" idx="1"/>
          </p:nvPr>
        </p:nvSpPr>
        <p:spPr>
          <a:xfrm>
            <a:off x="5183188" y="457199"/>
            <a:ext cx="6172200" cy="54036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dirty="0" smtClean="0"/>
              <a:t>单击图标添加图片</a:t>
            </a:r>
            <a:endParaRPr lang="en-US" dirty="0"/>
          </a:p>
        </p:txBody>
      </p:sp>
      <p:sp>
        <p:nvSpPr>
          <p:cNvPr id="4" name="Text Placeholder 3"/>
          <p:cNvSpPr>
            <a:spLocks noGrp="1"/>
          </p:cNvSpPr>
          <p:nvPr>
            <p:ph type="body" sz="half" idx="2"/>
          </p:nvPr>
        </p:nvSpPr>
        <p:spPr>
          <a:xfrm>
            <a:off x="839787" y="2057400"/>
            <a:ext cx="4165200" cy="3811588"/>
          </a:xfrm>
        </p:spPr>
        <p:txBody>
          <a:bodyPr>
            <a:normAutofit/>
          </a:bodyPr>
          <a:lstStyle>
            <a:lvl1pPr marL="0" indent="0">
              <a:buNone/>
              <a:defRPr sz="200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A9F0064-1D3A-4468-A1B1-52CF93AA3DB0}" type="datetimeFigureOut">
              <a:rPr lang="zh-CN" altLang="en-US" smtClean="0"/>
              <a:pPr/>
              <a:t>2016/11/8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F429EE8-1FE3-4EDB-A8CA-BA68A812CEF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2"/>
            </p:custDataLst>
          </p:nvPr>
        </p:nvSpPr>
        <p:spPr>
          <a:xfrm>
            <a:off x="838200" y="365125"/>
            <a:ext cx="10515600" cy="917765"/>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custDataLst>
              <p:tags r:id="rId13"/>
            </p:custDataLst>
          </p:nvPr>
        </p:nvSpPr>
        <p:spPr>
          <a:xfrm>
            <a:off x="838200" y="1678675"/>
            <a:ext cx="10515600" cy="4498288"/>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F0064-1D3A-4468-A1B1-52CF93AA3DB0}" type="datetimeFigureOut">
              <a:rPr lang="zh-CN" altLang="en-US" smtClean="0"/>
              <a:pPr/>
              <a:t>2016/11/8</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9EE8-1FE3-4EDB-A8CA-BA68A812CEF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Layout" Target="../slideLayouts/slideLayout2.xml"/><Relationship Id="rId4" Type="http://schemas.openxmlformats.org/officeDocument/2006/relationships/tags" Target="../tags/tag3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1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Layout" Target="../slideLayouts/slideLayout2.xml"/><Relationship Id="rId4" Type="http://schemas.openxmlformats.org/officeDocument/2006/relationships/tags" Target="../tags/tag4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14.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tags" Target="../tags/tag4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Layout" Target="../slideLayouts/slideLayout2.xml"/><Relationship Id="rId4"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Layout" Target="../slideLayouts/slideLayout2.xml"/><Relationship Id="rId4" Type="http://schemas.openxmlformats.org/officeDocument/2006/relationships/tags" Target="../tags/tag1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6.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slideLayout" Target="../slideLayouts/slideLayout2.xml"/><Relationship Id="rId4"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Layout" Target="../slideLayouts/slideLayout2.xml"/><Relationship Id="rId4"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a:spLocks noGrp="1"/>
          </p:cNvSpPr>
          <p:nvPr>
            <p:custDataLst>
              <p:tags r:id="rId2"/>
            </p:custDataLst>
          </p:nvPr>
        </p:nvSpPr>
        <p:spPr>
          <a:xfrm>
            <a:off x="2596896" y="1709738"/>
            <a:ext cx="5556503" cy="152478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b="1" kern="1200">
                <a:solidFill>
                  <a:srgbClr val="1198EB"/>
                </a:solidFill>
                <a:latin typeface="Arial" panose="020B0604020202020204" pitchFamily="34" charset="0"/>
                <a:ea typeface="黑体" panose="02010609060101010101" pitchFamily="49" charset="-122"/>
                <a:cs typeface="+mn-ea"/>
              </a:defRPr>
            </a:lvl1pPr>
          </a:lstStyle>
          <a:p>
            <a:r>
              <a:rPr lang="en-US" altLang="zh-CN" dirty="0" smtClean="0"/>
              <a:t>Jump-Oriented Programming</a:t>
            </a:r>
          </a:p>
        </p:txBody>
      </p:sp>
      <p:sp>
        <p:nvSpPr>
          <p:cNvPr id="13" name="文本占位符 2"/>
          <p:cNvSpPr>
            <a:spLocks noGrp="1"/>
          </p:cNvSpPr>
          <p:nvPr>
            <p:custDataLst>
              <p:tags r:id="rId3"/>
            </p:custDataLst>
          </p:nvPr>
        </p:nvSpPr>
        <p:spPr>
          <a:xfrm>
            <a:off x="5073651" y="3634120"/>
            <a:ext cx="3814318" cy="65127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F5F5F">
                    <a:tint val="75000"/>
                  </a:srgbClr>
                </a:solidFill>
                <a:latin typeface="Arial" panose="020B0604020202020204" pitchFamily="34" charset="0"/>
                <a:ea typeface="黑体" panose="02010609060101010101" pitchFamily="49" charset="-122"/>
                <a:cs typeface="+mn-ea"/>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rgbClr val="5F5F5F">
                    <a:tint val="75000"/>
                  </a:srgbClr>
                </a:solidFill>
                <a:latin typeface="Arial" panose="020B0604020202020204" pitchFamily="34" charset="0"/>
                <a:ea typeface="黑体" panose="02010609060101010101" pitchFamily="49" charset="-122"/>
                <a:cs typeface="+mn-ea"/>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rgbClr val="5F5F5F">
                    <a:tint val="75000"/>
                  </a:srgbClr>
                </a:solidFill>
                <a:latin typeface="Arial" panose="020B0604020202020204" pitchFamily="34" charset="0"/>
                <a:ea typeface="黑体" panose="02010609060101010101" pitchFamily="49" charset="-122"/>
                <a:cs typeface="+mn-ea"/>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rgbClr val="5F5F5F">
                    <a:tint val="75000"/>
                  </a:srgbClr>
                </a:solidFill>
                <a:latin typeface="Arial" panose="020B0604020202020204" pitchFamily="34" charset="0"/>
                <a:ea typeface="黑体" panose="02010609060101010101" pitchFamily="49" charset="-122"/>
                <a:cs typeface="+mn-ea"/>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rgbClr val="5F5F5F">
                    <a:tint val="75000"/>
                  </a:srgbClr>
                </a:solidFill>
                <a:latin typeface="Arial" panose="020B0604020202020204" pitchFamily="34" charset="0"/>
                <a:ea typeface="黑体" panose="02010609060101010101" pitchFamily="49" charset="-122"/>
                <a:cs typeface="+mn-ea"/>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rgbClr val="5F5F5F">
                    <a:tint val="75000"/>
                  </a:srgbClr>
                </a:solidFill>
                <a:latin typeface="Arial" panose="020B0604020202020204" pitchFamily="34" charset="0"/>
                <a:ea typeface="黑体" panose="02010609060101010101" pitchFamily="49" charset="-122"/>
                <a:cs typeface="+mn-ea"/>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rgbClr val="5F5F5F">
                    <a:tint val="75000"/>
                  </a:srgbClr>
                </a:solidFill>
                <a:latin typeface="Arial" panose="020B0604020202020204" pitchFamily="34" charset="0"/>
                <a:ea typeface="黑体" panose="02010609060101010101" pitchFamily="49" charset="-122"/>
                <a:cs typeface="+mn-ea"/>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rgbClr val="5F5F5F">
                    <a:tint val="75000"/>
                  </a:srgbClr>
                </a:solidFill>
                <a:latin typeface="Arial" panose="020B0604020202020204" pitchFamily="34" charset="0"/>
                <a:ea typeface="黑体" panose="02010609060101010101" pitchFamily="49" charset="-122"/>
                <a:cs typeface="+mn-ea"/>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rgbClr val="5F5F5F">
                    <a:tint val="75000"/>
                  </a:srgbClr>
                </a:solidFill>
                <a:latin typeface="Arial" panose="020B0604020202020204" pitchFamily="34" charset="0"/>
                <a:ea typeface="黑体" panose="02010609060101010101" pitchFamily="49" charset="-122"/>
                <a:cs typeface="+mn-ea"/>
              </a:defRPr>
            </a:lvl9pPr>
          </a:lstStyle>
          <a:p>
            <a:r>
              <a:rPr lang="en-US" altLang="zh-CN" dirty="0">
                <a:solidFill>
                  <a:srgbClr val="000000"/>
                </a:solidFill>
              </a:rPr>
              <a:t>Song Yang</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接连接符 21"/>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23"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dirty="0" smtClean="0"/>
              <a:t>Kinds of different functional gadgets</a:t>
            </a:r>
          </a:p>
        </p:txBody>
      </p:sp>
      <p:sp>
        <p:nvSpPr>
          <p:cNvPr id="24"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rmAutofit fontScale="7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50000"/>
              </a:lnSpc>
              <a:buFont typeface="Wingdings" pitchFamily="2" charset="2"/>
              <a:buChar char="l"/>
            </a:pPr>
            <a:r>
              <a:rPr lang="en-US" altLang="zh-CN" dirty="0">
                <a:solidFill>
                  <a:srgbClr val="000000"/>
                </a:solidFill>
              </a:rPr>
              <a:t>Loading data</a:t>
            </a:r>
          </a:p>
          <a:p>
            <a:pPr marL="0" indent="0">
              <a:lnSpc>
                <a:spcPct val="150000"/>
              </a:lnSpc>
              <a:buFont typeface="Wingdings" pitchFamily="2" charset="2"/>
              <a:buChar char="l"/>
            </a:pPr>
            <a:endParaRPr lang="en-US" altLang="zh-CN" dirty="0">
              <a:solidFill>
                <a:srgbClr val="000000"/>
              </a:solidFill>
            </a:endParaRPr>
          </a:p>
          <a:p>
            <a:pPr marL="0" indent="0">
              <a:lnSpc>
                <a:spcPct val="150000"/>
              </a:lnSpc>
              <a:buFont typeface="Wingdings" pitchFamily="2" charset="2"/>
              <a:buChar char="l"/>
            </a:pPr>
            <a:r>
              <a:rPr lang="en-US" altLang="zh-CN" dirty="0">
                <a:solidFill>
                  <a:srgbClr val="000000"/>
                </a:solidFill>
              </a:rPr>
              <a:t>Memory access</a:t>
            </a:r>
          </a:p>
          <a:p>
            <a:pPr marL="0" indent="0">
              <a:lnSpc>
                <a:spcPct val="150000"/>
              </a:lnSpc>
              <a:buFont typeface="Wingdings" pitchFamily="2" charset="2"/>
              <a:buChar char="l"/>
            </a:pPr>
            <a:endParaRPr lang="en-US" altLang="zh-CN" dirty="0">
              <a:solidFill>
                <a:srgbClr val="000000"/>
              </a:solidFill>
            </a:endParaRPr>
          </a:p>
          <a:p>
            <a:pPr marL="0" indent="0">
              <a:lnSpc>
                <a:spcPct val="150000"/>
              </a:lnSpc>
              <a:buFont typeface="Wingdings" pitchFamily="2" charset="2"/>
              <a:buChar char="l"/>
            </a:pPr>
            <a:r>
              <a:rPr lang="en-US" altLang="zh-CN" dirty="0">
                <a:solidFill>
                  <a:srgbClr val="000000"/>
                </a:solidFill>
              </a:rPr>
              <a:t>Arithmetic and logic</a:t>
            </a:r>
          </a:p>
          <a:p>
            <a:pPr marL="0" indent="0">
              <a:lnSpc>
                <a:spcPct val="150000"/>
              </a:lnSpc>
              <a:buFont typeface="Wingdings" pitchFamily="2" charset="2"/>
              <a:buChar char="l"/>
            </a:pPr>
            <a:endParaRPr lang="en-US" altLang="zh-CN" dirty="0">
              <a:solidFill>
                <a:srgbClr val="000000"/>
              </a:solidFill>
            </a:endParaRPr>
          </a:p>
          <a:p>
            <a:pPr marL="0" indent="0">
              <a:lnSpc>
                <a:spcPct val="150000"/>
              </a:lnSpc>
              <a:buFont typeface="Wingdings" pitchFamily="2" charset="2"/>
              <a:buChar char="l"/>
            </a:pPr>
            <a:r>
              <a:rPr lang="en-US" altLang="zh-CN" dirty="0">
                <a:solidFill>
                  <a:srgbClr val="000000"/>
                </a:solidFill>
              </a:rPr>
              <a:t>Branching</a:t>
            </a:r>
          </a:p>
          <a:p>
            <a:pPr marL="0" indent="0">
              <a:lnSpc>
                <a:spcPct val="150000"/>
              </a:lnSpc>
              <a:buFont typeface="Wingdings" pitchFamily="2" charset="2"/>
              <a:buChar char="l"/>
            </a:pPr>
            <a:endParaRPr lang="en-US" altLang="zh-CN" dirty="0">
              <a:solidFill>
                <a:srgbClr val="000000"/>
              </a:solidFill>
            </a:endParaRPr>
          </a:p>
          <a:p>
            <a:pPr marL="0" indent="0">
              <a:lnSpc>
                <a:spcPct val="150000"/>
              </a:lnSpc>
              <a:buFont typeface="Wingdings" pitchFamily="2" charset="2"/>
              <a:buChar char="l"/>
            </a:pPr>
            <a:r>
              <a:rPr lang="en-US" altLang="zh-CN" dirty="0">
                <a:solidFill>
                  <a:srgbClr val="000000"/>
                </a:solidFill>
              </a:rPr>
              <a:t>System calls</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Gadget Discovery</a:t>
            </a:r>
          </a:p>
        </p:txBody>
      </p:sp>
      <p:pic>
        <p:nvPicPr>
          <p:cNvPr id="4" name="内容占位符 3" descr="E[$R6G(X2}BN4]7JOGL4J00"/>
          <p:cNvPicPr>
            <a:picLocks noGrp="1" noChangeAspect="1"/>
          </p:cNvPicPr>
          <p:nvPr>
            <p:ph idx="1"/>
          </p:nvPr>
        </p:nvPicPr>
        <p:blipFill>
          <a:blip r:embed="rId3"/>
          <a:stretch>
            <a:fillRect/>
          </a:stretch>
        </p:blipFill>
        <p:spPr>
          <a:xfrm>
            <a:off x="3286125" y="1294130"/>
            <a:ext cx="6120130" cy="5512435"/>
          </a:xfrm>
          <a:prstGeom prst="rect">
            <a:avLst/>
          </a:prstGeo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直接连接符 22"/>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24"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dirty="0" smtClean="0"/>
              <a:t>New buffer to launch attack</a:t>
            </a:r>
          </a:p>
        </p:txBody>
      </p:sp>
      <p:sp>
        <p:nvSpPr>
          <p:cNvPr id="25"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00000"/>
              </a:lnSpc>
              <a:buNone/>
            </a:pPr>
            <a:r>
              <a:rPr lang="en-US" altLang="zh-CN" dirty="0">
                <a:solidFill>
                  <a:srgbClr val="000000"/>
                </a:solidFill>
              </a:rPr>
              <a:t>A setjmp buffer: </a:t>
            </a:r>
          </a:p>
          <a:p>
            <a:pPr marL="0" indent="0" fontAlgn="auto">
              <a:lnSpc>
                <a:spcPct val="150000"/>
              </a:lnSpc>
              <a:buNone/>
            </a:pPr>
            <a:r>
              <a:rPr lang="en-US" altLang="zh-CN" dirty="0">
                <a:solidFill>
                  <a:srgbClr val="000000"/>
                </a:solidFill>
              </a:rPr>
              <a:t>	</a:t>
            </a:r>
            <a:r>
              <a:rPr lang="en-US" altLang="zh-CN" sz="1800" dirty="0">
                <a:solidFill>
                  <a:srgbClr val="000000"/>
                </a:solidFill>
              </a:rPr>
              <a:t>The programmer allocates a jmp_buf structure and calls setjmp() with a pointer to this structure at the point in the program where control  flow will eventually return. The setjmp() function will store the current CPU state in the jmp_buf object, including the instruction pointer eip and some  general-purpose registers. The function returns 0 at this time. Later, the programmer can call longjmp() with the jmp_buf object in order to return control  flow back to the point when setjmp() was originally called, bypassing all stack semantics. This function will restore the saved registers and jump to the saved value of eip. At this time, it will be as if setjmp() returns a second time, now with a non-zero return value. If the attacker can overwrite this bu er and a longjmp() is subsequently called, then control flow can be redirected to an initializer gadget to begin the jump-oriented program.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The example vulnerable program</a:t>
            </a:r>
          </a:p>
        </p:txBody>
      </p:sp>
      <p:pic>
        <p:nvPicPr>
          <p:cNvPr id="4" name="内容占位符 3"/>
          <p:cNvPicPr>
            <a:picLocks noGrp="1" noChangeAspect="1"/>
          </p:cNvPicPr>
          <p:nvPr>
            <p:ph idx="1"/>
          </p:nvPr>
        </p:nvPicPr>
        <p:blipFill>
          <a:blip r:embed="rId3"/>
          <a:stretch>
            <a:fillRect/>
          </a:stretch>
        </p:blipFill>
        <p:spPr>
          <a:xfrm>
            <a:off x="1718310" y="1209675"/>
            <a:ext cx="8605520" cy="5407660"/>
          </a:xfrm>
          <a:prstGeom prst="rect">
            <a:avLst/>
          </a:prstGeom>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4"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r>
              <a:rPr lang="en-US" altLang="zh-CN" smtClean="0"/>
              <a:t>Limitions and futher refinements</a:t>
            </a:r>
          </a:p>
        </p:txBody>
      </p:sp>
      <p:sp>
        <p:nvSpPr>
          <p:cNvPr id="5"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228600" indent="-228600">
              <a:lnSpc>
                <a:spcPct val="130000"/>
              </a:lnSpc>
              <a:buSzTx/>
              <a:buFont typeface="Wingdings" panose="05000000000000000000" pitchFamily="2" charset="2"/>
              <a:buChar char="Ø"/>
            </a:pPr>
            <a:r>
              <a:rPr lang="en-US" altLang="zh-CN" dirty="0">
                <a:solidFill>
                  <a:srgbClr val="000000"/>
                </a:solidFill>
              </a:rPr>
              <a:t>Though JOP is capable  of arbitrary computation in theory, constructing the attack code manually is more complex.</a:t>
            </a:r>
          </a:p>
          <a:p>
            <a:pPr marL="228600" indent="-228600">
              <a:lnSpc>
                <a:spcPct val="130000"/>
              </a:lnSpc>
              <a:buSzTx/>
              <a:buFont typeface="Wingdings" panose="05000000000000000000" pitchFamily="2" charset="2"/>
              <a:buChar char="Ø"/>
            </a:pPr>
            <a:endParaRPr lang="en-US" altLang="zh-CN" dirty="0">
              <a:solidFill>
                <a:srgbClr val="000000"/>
              </a:solidFill>
            </a:endParaRPr>
          </a:p>
          <a:p>
            <a:pPr marL="228600" indent="-228600">
              <a:lnSpc>
                <a:spcPct val="130000"/>
              </a:lnSpc>
              <a:buSzTx/>
              <a:buFont typeface="Wingdings" panose="05000000000000000000" pitchFamily="2" charset="2"/>
              <a:buChar char="Ø"/>
            </a:pPr>
            <a:r>
              <a:rPr lang="en-US" altLang="zh-CN" dirty="0">
                <a:solidFill>
                  <a:srgbClr val="000000"/>
                </a:solidFill>
              </a:rPr>
              <a:t>Two features of the x86 conspire to make gadgets based on </a:t>
            </a:r>
            <a:r>
              <a:rPr lang="en-US" altLang="zh-CN" dirty="0" err="1">
                <a:solidFill>
                  <a:srgbClr val="000000"/>
                </a:solidFill>
              </a:rPr>
              <a:t>jmp</a:t>
            </a:r>
            <a:r>
              <a:rPr lang="en-US" altLang="zh-CN" dirty="0">
                <a:solidFill>
                  <a:srgbClr val="000000"/>
                </a:solidFill>
              </a:rPr>
              <a:t> and call especially plentiful. We need to consider what if we apply JOP in an alternative platform.(e.g., MIPS).</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397885" y="2585085"/>
            <a:ext cx="5368290" cy="1188720"/>
          </a:xfrm>
          <a:prstGeom prst="rect">
            <a:avLst/>
          </a:prstGeom>
          <a:noFill/>
          <a:ln>
            <a:noFill/>
          </a:ln>
        </p:spPr>
        <p:txBody>
          <a:bodyPr wrap="square" rtlCol="0" anchor="t">
            <a:spAutoFit/>
          </a:bodyPr>
          <a:lstStyle/>
          <a:p>
            <a:pPr algn="ctr"/>
            <a:r>
              <a:rPr lang="en-US" altLang="zh-CN" sz="7200" b="1">
                <a:ln w="9525">
                  <a:solidFill>
                    <a:schemeClr val="bg1"/>
                  </a:solidFill>
                  <a:prstDash val="solid"/>
                </a:ln>
                <a:solidFill>
                  <a:schemeClr val="tx1"/>
                </a:solidFill>
                <a:effectLst>
                  <a:outerShdw blurRad="12700" dist="38100" dir="2700000" algn="tl" rotWithShape="0">
                    <a:schemeClr val="bg1">
                      <a:lumMod val="50000"/>
                    </a:schemeClr>
                  </a:outerShdw>
                </a:effectLst>
              </a:rPr>
              <a:t>Thank you</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接连接符 21"/>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23"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dirty="0" smtClean="0"/>
              <a:t>Motivation</a:t>
            </a:r>
          </a:p>
        </p:txBody>
      </p:sp>
      <p:sp>
        <p:nvSpPr>
          <p:cNvPr id="24"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rmAutofit fontScale="90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10000"/>
              </a:lnSpc>
              <a:buSzTx/>
              <a:buNone/>
            </a:pPr>
            <a:r>
              <a:rPr lang="en-US" altLang="zh-CN" sz="2700" dirty="0">
                <a:solidFill>
                  <a:srgbClr val="000000"/>
                </a:solidFill>
              </a:rPr>
              <a:t>Defense of ROP:</a:t>
            </a:r>
          </a:p>
          <a:p>
            <a:pPr marL="0" indent="0">
              <a:lnSpc>
                <a:spcPct val="110000"/>
              </a:lnSpc>
              <a:buNone/>
            </a:pPr>
            <a:r>
              <a:rPr lang="en-US" altLang="zh-CN" sz="2700" dirty="0">
                <a:solidFill>
                  <a:srgbClr val="000000"/>
                </a:solidFill>
              </a:rPr>
              <a:t>   -There are already ways to defense return-oriented programming by </a:t>
            </a:r>
          </a:p>
          <a:p>
            <a:pPr marL="0" indent="0">
              <a:lnSpc>
                <a:spcPct val="110000"/>
              </a:lnSpc>
              <a:buNone/>
            </a:pPr>
            <a:r>
              <a:rPr lang="en-US" altLang="zh-CN" sz="2700" dirty="0">
                <a:solidFill>
                  <a:srgbClr val="000000"/>
                </a:solidFill>
              </a:rPr>
              <a:t>     identifing a specific trait exhibited by return-oriented attacks.  Some</a:t>
            </a:r>
          </a:p>
          <a:p>
            <a:pPr marL="0" indent="0">
              <a:lnSpc>
                <a:spcPct val="110000"/>
              </a:lnSpc>
              <a:buNone/>
            </a:pPr>
            <a:r>
              <a:rPr lang="en-US" altLang="zh-CN" sz="2700" dirty="0">
                <a:solidFill>
                  <a:srgbClr val="000000"/>
                </a:solidFill>
              </a:rPr>
              <a:t>     enforce the LIFO stack invariant and some detect excessive execution of </a:t>
            </a:r>
          </a:p>
          <a:p>
            <a:pPr marL="0" indent="0">
              <a:lnSpc>
                <a:spcPct val="110000"/>
              </a:lnSpc>
              <a:buNone/>
            </a:pPr>
            <a:r>
              <a:rPr lang="en-US" altLang="zh-CN" sz="2700" dirty="0">
                <a:solidFill>
                  <a:srgbClr val="000000"/>
                </a:solidFill>
              </a:rPr>
              <a:t>     the ret instruction.(Anti-ROP defenses)</a:t>
            </a:r>
          </a:p>
          <a:p>
            <a:pPr marL="0" indent="0">
              <a:lnSpc>
                <a:spcPct val="110000"/>
              </a:lnSpc>
              <a:buNone/>
            </a:pPr>
            <a:r>
              <a:rPr lang="en-US" altLang="zh-CN" sz="2700" dirty="0">
                <a:solidFill>
                  <a:srgbClr val="000000"/>
                </a:solidFill>
              </a:rPr>
              <a:t> 	</a:t>
            </a:r>
          </a:p>
          <a:p>
            <a:pPr marL="0" indent="0">
              <a:lnSpc>
                <a:spcPct val="110000"/>
              </a:lnSpc>
              <a:buSzTx/>
              <a:buNone/>
            </a:pPr>
            <a:r>
              <a:rPr lang="en-US" altLang="zh-CN" sz="2700" dirty="0">
                <a:solidFill>
                  <a:srgbClr val="000000"/>
                </a:solidFill>
              </a:rPr>
              <a:t>What should we do to continue to perform code-reuse attack?</a:t>
            </a:r>
          </a:p>
          <a:p>
            <a:pPr marL="0" indent="0">
              <a:lnSpc>
                <a:spcPct val="110000"/>
              </a:lnSpc>
              <a:buNone/>
            </a:pPr>
            <a:r>
              <a:rPr lang="en-US" altLang="zh-CN" sz="2700" dirty="0">
                <a:solidFill>
                  <a:srgbClr val="000000"/>
                </a:solidFill>
                <a:sym typeface="黑体" panose="02010609060101010101" pitchFamily="49" charset="-122"/>
              </a:rPr>
              <a:t>   -What these techniques have in common is that they all assume that the   </a:t>
            </a:r>
          </a:p>
          <a:p>
            <a:pPr marL="0" indent="0">
              <a:lnSpc>
                <a:spcPct val="110000"/>
              </a:lnSpc>
              <a:buNone/>
            </a:pPr>
            <a:r>
              <a:rPr lang="en-US" altLang="zh-CN" sz="2700" dirty="0">
                <a:solidFill>
                  <a:srgbClr val="000000"/>
                </a:solidFill>
                <a:sym typeface="黑体" panose="02010609060101010101" pitchFamily="49" charset="-122"/>
              </a:rPr>
              <a:t>    attack must use the stack to govern control flow.</a:t>
            </a:r>
          </a:p>
          <a:p>
            <a:pPr marL="228600" indent="-228600">
              <a:lnSpc>
                <a:spcPct val="130000"/>
              </a:lnSpc>
              <a:buSzTx/>
              <a:buFont typeface="Arial" panose="020B0604020202020204" pitchFamily="34" charset="0"/>
              <a:buChar char="•"/>
            </a:pPr>
            <a:endParaRPr lang="en-US" altLang="zh-CN" dirty="0">
              <a:sym typeface="黑体" panose="02010609060101010101" pitchFamily="49" charset="-122"/>
            </a:endParaRPr>
          </a:p>
          <a:p>
            <a:pPr marL="228600" indent="-228600">
              <a:lnSpc>
                <a:spcPct val="130000"/>
              </a:lnSpc>
              <a:buSzTx/>
              <a:buFont typeface="Arial" panose="020B0604020202020204" pitchFamily="34" charset="0"/>
              <a:buChar char="•"/>
            </a:pPr>
            <a:endParaRPr lang="en-US" altLang="zh-CN" dirty="0">
              <a:sym typeface="黑体" panose="02010609060101010101" pitchFamily="49" charset="-122"/>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接连接符 21"/>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23"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dirty="0" smtClean="0"/>
              <a:t>New class of code-reuse attack</a:t>
            </a:r>
          </a:p>
        </p:txBody>
      </p:sp>
      <p:sp>
        <p:nvSpPr>
          <p:cNvPr id="24"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20000"/>
              </a:lnSpc>
              <a:buNone/>
            </a:pPr>
            <a:r>
              <a:rPr lang="en-US" altLang="zh-CN" dirty="0">
                <a:solidFill>
                  <a:srgbClr val="000000"/>
                </a:solidFill>
              </a:rPr>
              <a:t>Change the formmat of ROP (JOP)</a:t>
            </a:r>
          </a:p>
          <a:p>
            <a:pPr marL="0" indent="0">
              <a:lnSpc>
                <a:spcPct val="120000"/>
              </a:lnSpc>
              <a:buNone/>
            </a:pPr>
            <a:r>
              <a:rPr lang="en-US" altLang="zh-CN" dirty="0">
                <a:solidFill>
                  <a:srgbClr val="000000"/>
                </a:solidFill>
              </a:rPr>
              <a:t>	-We don't use ret as an ending instruction, instead, we use </a:t>
            </a:r>
            <a:r>
              <a:rPr lang="en-US" altLang="zh-CN" dirty="0" err="1">
                <a:solidFill>
                  <a:srgbClr val="000000"/>
                </a:solidFill>
              </a:rPr>
              <a:t>jmp</a:t>
            </a:r>
            <a:r>
              <a:rPr lang="en-US" altLang="zh-CN" dirty="0" smtClean="0">
                <a:solidFill>
                  <a:srgbClr val="000000"/>
                </a:solidFill>
              </a:rPr>
              <a:t>.</a:t>
            </a:r>
            <a:endParaRPr lang="en-US" altLang="zh-CN" dirty="0">
              <a:solidFill>
                <a:srgbClr val="000000"/>
              </a:solidFill>
            </a:endParaRPr>
          </a:p>
          <a:p>
            <a:pPr marL="0" indent="0">
              <a:lnSpc>
                <a:spcPct val="120000"/>
              </a:lnSpc>
              <a:buNone/>
            </a:pPr>
            <a:r>
              <a:rPr lang="en-US" altLang="zh-CN" dirty="0">
                <a:solidFill>
                  <a:srgbClr val="000000"/>
                </a:solidFill>
              </a:rPr>
              <a:t>What's the difference?</a:t>
            </a:r>
          </a:p>
          <a:p>
            <a:pPr marL="0" indent="0">
              <a:lnSpc>
                <a:spcPct val="120000"/>
              </a:lnSpc>
              <a:buNone/>
            </a:pPr>
            <a:r>
              <a:rPr lang="en-US" altLang="zh-CN" dirty="0">
                <a:solidFill>
                  <a:srgbClr val="000000"/>
                </a:solidFill>
              </a:rPr>
              <a:t>	-In ROP, we use ret as an ending of gadget to chain multiple frames. 	</a:t>
            </a:r>
            <a:r>
              <a:rPr lang="en-US" altLang="zh-CN" dirty="0" smtClean="0">
                <a:solidFill>
                  <a:srgbClr val="000000"/>
                </a:solidFill>
              </a:rPr>
              <a:t>-</a:t>
            </a:r>
            <a:r>
              <a:rPr lang="en-US" altLang="zh-CN" dirty="0">
                <a:solidFill>
                  <a:srgbClr val="000000"/>
                </a:solidFill>
              </a:rPr>
              <a:t>In JOP, we use </a:t>
            </a:r>
            <a:r>
              <a:rPr lang="en-US" altLang="zh-CN" dirty="0">
                <a:solidFill>
                  <a:srgbClr val="000000"/>
                </a:solidFill>
              </a:rPr>
              <a:t>jmp</a:t>
            </a:r>
            <a:r>
              <a:rPr lang="en-US" altLang="zh-CN" dirty="0">
                <a:solidFill>
                  <a:srgbClr val="000000"/>
                </a:solidFill>
              </a:rPr>
              <a:t> as an ending of gadget</a:t>
            </a:r>
            <a:r>
              <a:rPr lang="en-US" altLang="zh-CN" dirty="0" smtClean="0">
                <a:solidFill>
                  <a:srgbClr val="000000"/>
                </a:solidFill>
              </a:rPr>
              <a:t>.</a:t>
            </a:r>
            <a:endParaRPr lang="en-US" altLang="zh-CN" dirty="0">
              <a:solidFill>
                <a:srgbClr val="000000"/>
              </a:solidFill>
            </a:endParaRPr>
          </a:p>
          <a:p>
            <a:pPr marL="0" indent="0">
              <a:lnSpc>
                <a:spcPct val="120000"/>
              </a:lnSpc>
              <a:buNone/>
            </a:pPr>
            <a:r>
              <a:rPr lang="en-US" altLang="zh-CN" dirty="0">
                <a:solidFill>
                  <a:srgbClr val="000000"/>
                </a:solidFill>
              </a:rPr>
              <a:t>New problem comes</a:t>
            </a:r>
          </a:p>
          <a:p>
            <a:pPr marL="0" lvl="1" indent="0">
              <a:lnSpc>
                <a:spcPct val="120000"/>
              </a:lnSpc>
              <a:spcBef>
                <a:spcPts val="1000"/>
              </a:spcBef>
              <a:buNone/>
            </a:pPr>
            <a:r>
              <a:rPr lang="en-US" altLang="zh-CN" sz="2400" dirty="0">
                <a:solidFill>
                  <a:srgbClr val="000000"/>
                </a:solidFill>
              </a:rPr>
              <a:t>	-the attker aim to make sequence of execution, but with jmp as ending, we can't chain the frames.</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6"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smtClean="0"/>
              <a:t>Jump Oriented Programming</a:t>
            </a:r>
          </a:p>
        </p:txBody>
      </p:sp>
      <p:sp>
        <p:nvSpPr>
          <p:cNvPr id="7"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30000"/>
              </a:lnSpc>
              <a:buNone/>
            </a:pPr>
            <a:r>
              <a:rPr lang="en-US" altLang="zh-CN" b="1" dirty="0">
                <a:solidFill>
                  <a:srgbClr val="000000"/>
                </a:solidFill>
              </a:rPr>
              <a:t>Jump Oriented Programming consists of three parts:</a:t>
            </a:r>
          </a:p>
          <a:p>
            <a:pPr marL="0" indent="0">
              <a:lnSpc>
                <a:spcPct val="130000"/>
              </a:lnSpc>
              <a:buNone/>
            </a:pPr>
            <a:r>
              <a:rPr lang="en-US" altLang="zh-CN" dirty="0">
                <a:solidFill>
                  <a:srgbClr val="000000"/>
                </a:solidFill>
              </a:rPr>
              <a:t>Dispatcher Gadget: is used to determine which gadget in dispatch table should be execute next</a:t>
            </a:r>
          </a:p>
          <a:p>
            <a:pPr marL="0" indent="0">
              <a:lnSpc>
                <a:spcPct val="130000"/>
              </a:lnSpc>
              <a:buNone/>
            </a:pPr>
            <a:endParaRPr lang="en-US" altLang="zh-CN" dirty="0">
              <a:solidFill>
                <a:srgbClr val="000000"/>
              </a:solidFill>
            </a:endParaRPr>
          </a:p>
          <a:p>
            <a:pPr marL="0" indent="0">
              <a:lnSpc>
                <a:spcPct val="130000"/>
              </a:lnSpc>
              <a:buNone/>
            </a:pPr>
            <a:r>
              <a:rPr lang="en-US" altLang="zh-CN" dirty="0">
                <a:solidFill>
                  <a:srgbClr val="000000"/>
                </a:solidFill>
              </a:rPr>
              <a:t>Gadget table: is used to hold gadget address and data</a:t>
            </a:r>
          </a:p>
          <a:p>
            <a:pPr marL="0" indent="0">
              <a:lnSpc>
                <a:spcPct val="130000"/>
              </a:lnSpc>
              <a:buNone/>
            </a:pPr>
            <a:endParaRPr lang="en-US" altLang="zh-CN" dirty="0">
              <a:solidFill>
                <a:srgbClr val="000000"/>
              </a:solidFill>
            </a:endParaRPr>
          </a:p>
          <a:p>
            <a:pPr marL="0" indent="0">
              <a:lnSpc>
                <a:spcPct val="130000"/>
              </a:lnSpc>
              <a:buNone/>
            </a:pPr>
            <a:r>
              <a:rPr lang="en-US" altLang="zh-CN" dirty="0">
                <a:solidFill>
                  <a:srgbClr val="000000"/>
                </a:solidFill>
              </a:rPr>
              <a:t>Gadget </a:t>
            </a:r>
            <a:r>
              <a:rPr lang="en-US" altLang="zh-CN" dirty="0" smtClean="0">
                <a:solidFill>
                  <a:srgbClr val="000000"/>
                </a:solidFill>
              </a:rPr>
              <a:t>Catalog: the </a:t>
            </a:r>
            <a:r>
              <a:rPr lang="en-US" altLang="zh-CN" dirty="0">
                <a:solidFill>
                  <a:srgbClr val="000000"/>
                </a:solidFill>
              </a:rPr>
              <a:t>exact instructions matching each gadget which is in dispatch table</a:t>
            </a:r>
          </a:p>
          <a:p>
            <a:pPr marL="542925" indent="-457200">
              <a:lnSpc>
                <a:spcPct val="130000"/>
              </a:lnSpc>
              <a:buAutoNum type="arabicPeriod"/>
            </a:pPr>
            <a:endParaRPr lang="en-US" altLang="zh-CN"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Jump Oriented  Programming</a:t>
            </a:r>
          </a:p>
        </p:txBody>
      </p:sp>
      <p:pic>
        <p:nvPicPr>
          <p:cNvPr id="8" name="内容占位符 7"/>
          <p:cNvPicPr>
            <a:picLocks noGrp="1" noChangeAspect="1"/>
          </p:cNvPicPr>
          <p:nvPr>
            <p:ph idx="1"/>
          </p:nvPr>
        </p:nvPicPr>
        <p:blipFill>
          <a:blip r:embed="rId3"/>
          <a:stretch>
            <a:fillRect/>
          </a:stretch>
        </p:blipFill>
        <p:spPr>
          <a:xfrm>
            <a:off x="731520" y="1370965"/>
            <a:ext cx="10491470" cy="4868545"/>
          </a:xfrm>
          <a:prstGeom prst="rect">
            <a:avLst/>
          </a:prstGeom>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接连接符 21"/>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23"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dirty="0" smtClean="0"/>
              <a:t>Dispatcher gadget</a:t>
            </a:r>
          </a:p>
        </p:txBody>
      </p:sp>
      <p:sp>
        <p:nvSpPr>
          <p:cNvPr id="24"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30000"/>
              </a:lnSpc>
              <a:buNone/>
            </a:pPr>
            <a:r>
              <a:rPr lang="en-US" altLang="zh-CN" dirty="0">
                <a:solidFill>
                  <a:srgbClr val="000000"/>
                </a:solidFill>
              </a:rPr>
              <a:t>The dispatcher gadget is a specific gadget which plays a critical role in the JOP technique.It essentially maintains a virtual program counter(pc) and executes the JOP program by advancing it through one gadget after another. </a:t>
            </a:r>
          </a:p>
          <a:p>
            <a:pPr marL="0" indent="0">
              <a:lnSpc>
                <a:spcPct val="130000"/>
              </a:lnSpc>
              <a:buNone/>
            </a:pPr>
            <a:endParaRPr lang="en-US" altLang="zh-CN" dirty="0">
              <a:solidFill>
                <a:srgbClr val="000000"/>
              </a:solidFill>
            </a:endParaRPr>
          </a:p>
          <a:p>
            <a:pPr marL="0" indent="0">
              <a:lnSpc>
                <a:spcPct val="130000"/>
              </a:lnSpc>
              <a:buNone/>
            </a:pPr>
            <a:r>
              <a:rPr lang="en-US" altLang="zh-CN" dirty="0">
                <a:solidFill>
                  <a:srgbClr val="000000"/>
                </a:solidFill>
              </a:rPr>
              <a:t>How do we decide which gadget should be the dispatcher gadget?</a:t>
            </a:r>
          </a:p>
          <a:p>
            <a:pPr marL="542925" indent="-457200">
              <a:lnSpc>
                <a:spcPct val="130000"/>
              </a:lnSpc>
              <a:buFont typeface="Wingdings" panose="05000000000000000000" charset="0"/>
              <a:buChar char="l"/>
            </a:pPr>
            <a:endParaRPr lang="en-US" altLang="zh-CN" dirty="0"/>
          </a:p>
          <a:p>
            <a:pPr marL="228600" indent="-228600">
              <a:lnSpc>
                <a:spcPct val="130000"/>
              </a:lnSpc>
              <a:buSzTx/>
              <a:buFont typeface="Arial" panose="020B0604020202020204" pitchFamily="34" charset="0"/>
              <a:buChar char="•"/>
            </a:pPr>
            <a:endParaRPr lang="en-US" altLang="zh-CN"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内容占位符 3"/>
          <p:cNvSpPr>
            <a:spLocks noGrp="1"/>
          </p:cNvSpPr>
          <p:nvPr>
            <p:custDataLst>
              <p:tags r:id="rId2"/>
            </p:custDataLst>
          </p:nvPr>
        </p:nvSpPr>
        <p:spPr>
          <a:xfrm>
            <a:off x="624417" y="2001600"/>
            <a:ext cx="10958400" cy="4150800"/>
          </a:xfrm>
          <a:prstGeom prst="rect">
            <a:avLst/>
          </a:prstGeom>
          <a:noFill/>
          <a:ln>
            <a:noFill/>
          </a:ln>
          <a:effectLst/>
        </p:spPr>
        <p:txBody>
          <a:bodyPr vert="horz" wrap="square" lIns="0" tIns="0" rIns="0" bIns="0" numCol="1" anchor="t" anchorCtr="0" compatLnSpc="1">
            <a:normAutofit/>
          </a:bodyPr>
          <a:lstStyle>
            <a:lvl1pPr marL="85725" indent="0" algn="l" rtl="0" eaLnBrk="1" fontAlgn="base" hangingPunct="1">
              <a:spcBef>
                <a:spcPts val="300"/>
              </a:spcBef>
              <a:spcAft>
                <a:spcPts val="300"/>
              </a:spcAft>
              <a:buClr>
                <a:srgbClr val="549E39"/>
              </a:buClr>
              <a:buSzPct val="80000"/>
              <a:buFont typeface="Wingdings 2" panose="05020102010507070707" pitchFamily="18" charset="2"/>
              <a:buNone/>
              <a:defRPr sz="2400" kern="1200">
                <a:solidFill>
                  <a:srgbClr val="000000"/>
                </a:solidFill>
                <a:latin typeface="Arial" panose="020B0604020202020204" pitchFamily="34" charset="0"/>
                <a:ea typeface="黑体" panose="02010609060101010101" pitchFamily="49" charset="-122"/>
                <a:cs typeface="+mn-ea"/>
              </a:defRPr>
            </a:lvl1pPr>
            <a:lvl2pPr marL="357505" indent="0" algn="l" rtl="0" eaLnBrk="1" fontAlgn="base" hangingPunct="1">
              <a:spcBef>
                <a:spcPts val="300"/>
              </a:spcBef>
              <a:spcAft>
                <a:spcPts val="300"/>
              </a:spcAft>
              <a:buFont typeface="Arial" panose="020B0604020202020204" pitchFamily="34" charset="0"/>
              <a:buNone/>
              <a:defRPr sz="2000" kern="1200">
                <a:solidFill>
                  <a:srgbClr val="000000"/>
                </a:solidFill>
                <a:latin typeface="Arial" panose="020B0604020202020204" pitchFamily="34" charset="0"/>
                <a:ea typeface="黑体" panose="02010609060101010101" pitchFamily="49" charset="-122"/>
                <a:cs typeface="+mn-ea"/>
              </a:defRPr>
            </a:lvl2pPr>
            <a:lvl3pPr marL="539750" indent="0" algn="l" rtl="0" eaLnBrk="1" fontAlgn="base" hangingPunct="1">
              <a:spcBef>
                <a:spcPts val="300"/>
              </a:spcBef>
              <a:spcAft>
                <a:spcPts val="300"/>
              </a:spcAft>
              <a:buNone/>
              <a:defRPr sz="1800" kern="1200">
                <a:solidFill>
                  <a:srgbClr val="000000"/>
                </a:solidFill>
                <a:latin typeface="Arial" panose="020B0604020202020204" pitchFamily="34" charset="0"/>
                <a:ea typeface="黑体" panose="02010609060101010101" pitchFamily="49" charset="-122"/>
                <a:cs typeface="+mn-ea"/>
              </a:defRPr>
            </a:lvl3pPr>
            <a:lvl4pPr marL="899795" indent="0" algn="l" rtl="0" eaLnBrk="1" fontAlgn="base" hangingPunct="1">
              <a:spcBef>
                <a:spcPts val="300"/>
              </a:spcBef>
              <a:spcAft>
                <a:spcPts val="300"/>
              </a:spcAft>
              <a:buNone/>
              <a:defRPr sz="1800" kern="1200">
                <a:solidFill>
                  <a:srgbClr val="000000"/>
                </a:solidFill>
                <a:latin typeface="Arial" panose="020B0604020202020204" pitchFamily="34" charset="0"/>
                <a:ea typeface="黑体" panose="02010609060101010101" pitchFamily="49" charset="-122"/>
                <a:cs typeface="+mn-ea"/>
              </a:defRPr>
            </a:lvl4pPr>
            <a:lvl5pPr marL="1080135" indent="0" algn="l" rtl="0" eaLnBrk="1" fontAlgn="base" hangingPunct="1">
              <a:spcBef>
                <a:spcPts val="300"/>
              </a:spcBef>
              <a:spcAft>
                <a:spcPts val="300"/>
              </a:spcAft>
              <a:buNone/>
              <a:defRPr sz="1800" kern="1200">
                <a:solidFill>
                  <a:srgbClr val="000000"/>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r>
              <a:rPr lang="zh-CN" altLang="en-US" dirty="0"/>
              <a:t>We consider any jump-oriented gadget that carries out the following algorithm as a dispatcher candidate.</a:t>
            </a:r>
          </a:p>
          <a:p>
            <a:r>
              <a:rPr lang="en-US" altLang="zh-CN" dirty="0"/>
              <a:t>		                     </a:t>
            </a:r>
            <a:r>
              <a:rPr lang="zh-CN" altLang="en-US" dirty="0"/>
              <a:t>pc    f(pc);</a:t>
            </a:r>
          </a:p>
          <a:p>
            <a:r>
              <a:rPr lang="en-US" altLang="zh-CN" dirty="0"/>
              <a:t>		                     </a:t>
            </a:r>
            <a:r>
              <a:rPr lang="zh-CN" altLang="en-US" dirty="0"/>
              <a:t>goto  </a:t>
            </a:r>
            <a:r>
              <a:rPr lang="en-US" altLang="zh-CN" dirty="0"/>
              <a:t>*</a:t>
            </a:r>
            <a:r>
              <a:rPr lang="zh-CN" altLang="en-US" dirty="0"/>
              <a:t>pc;</a:t>
            </a:r>
          </a:p>
          <a:p>
            <a:r>
              <a:rPr lang="zh-CN" altLang="en-US" dirty="0"/>
              <a:t>pc can be a memory address or register that represents a pointer into </a:t>
            </a:r>
          </a:p>
          <a:p>
            <a:r>
              <a:rPr lang="zh-CN" altLang="en-US" dirty="0"/>
              <a:t>jump-oriented program</a:t>
            </a:r>
          </a:p>
          <a:p>
            <a:endParaRPr lang="zh-CN" altLang="en-US" dirty="0"/>
          </a:p>
          <a:p>
            <a:r>
              <a:rPr lang="zh-CN" altLang="en-US" dirty="0"/>
              <a:t>Each time the dispatcher gadget is invoked, the pc will be advanced accordingly. Then the dispatcher dereferences it and jumps to the resulting address</a:t>
            </a:r>
          </a:p>
        </p:txBody>
      </p:sp>
      <p:cxnSp>
        <p:nvCxnSpPr>
          <p:cNvPr id="20" name="直接箭头连接符 19"/>
          <p:cNvCxnSpPr/>
          <p:nvPr/>
        </p:nvCxnSpPr>
        <p:spPr>
          <a:xfrm flipH="1">
            <a:off x="4558030" y="3004185"/>
            <a:ext cx="30607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标题 21"/>
          <p:cNvSpPr>
            <a:spLocks noGrp="1"/>
          </p:cNvSpPr>
          <p:nvPr>
            <p:ph type="title"/>
          </p:nvPr>
        </p:nvSpPr>
        <p:spPr>
          <a:xfrm>
            <a:off x="838200" y="396240"/>
            <a:ext cx="10515600" cy="854075"/>
          </a:xfrm>
        </p:spPr>
        <p:txBody>
          <a:bodyPr/>
          <a:lstStyle/>
          <a:p>
            <a:r>
              <a:rPr lang="en-US" altLang="zh-CN" dirty="0">
                <a:sym typeface="+mn-ea"/>
              </a:rPr>
              <a:t>Get Dispatcher gadget</a:t>
            </a:r>
            <a:endParaRPr lang="en-US" altLang="zh-CN"/>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Jump Oriented  Programming</a:t>
            </a:r>
          </a:p>
        </p:txBody>
      </p:sp>
      <p:pic>
        <p:nvPicPr>
          <p:cNvPr id="4" name="内容占位符 3" descr="CGFBD8{FFHPSW`O4CSJVR@X"/>
          <p:cNvPicPr>
            <a:picLocks noGrp="1" noChangeAspect="1"/>
          </p:cNvPicPr>
          <p:nvPr>
            <p:ph idx="1"/>
          </p:nvPr>
        </p:nvPicPr>
        <p:blipFill>
          <a:blip r:embed="rId3"/>
          <a:stretch>
            <a:fillRect/>
          </a:stretch>
        </p:blipFill>
        <p:spPr>
          <a:xfrm>
            <a:off x="255270" y="1409065"/>
            <a:ext cx="11681460" cy="4640580"/>
          </a:xfrm>
          <a:prstGeom prst="rect">
            <a:avLst/>
          </a:prstGeom>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直接连接符 21"/>
          <p:cNvCxnSpPr/>
          <p:nvPr>
            <p:custDataLst>
              <p:tags r:id="rId2"/>
            </p:custDataLst>
          </p:nvPr>
        </p:nvCxnSpPr>
        <p:spPr>
          <a:xfrm>
            <a:off x="838200" y="1282890"/>
            <a:ext cx="10515600" cy="0"/>
          </a:xfrm>
          <a:prstGeom prst="line">
            <a:avLst/>
          </a:prstGeom>
          <a:ln w="44450">
            <a:solidFill>
              <a:srgbClr val="1198EB">
                <a:lumMod val="60000"/>
                <a:lumOff val="40000"/>
              </a:srgbClr>
            </a:solidFill>
          </a:ln>
        </p:spPr>
        <p:style>
          <a:lnRef idx="1">
            <a:srgbClr val="1198EB"/>
          </a:lnRef>
          <a:fillRef idx="0">
            <a:srgbClr val="1198EB"/>
          </a:fillRef>
          <a:effectRef idx="0">
            <a:srgbClr val="1198EB"/>
          </a:effectRef>
          <a:fontRef idx="minor">
            <a:srgbClr val="5F5F5F"/>
          </a:fontRef>
        </p:style>
      </p:cxnSp>
      <p:sp>
        <p:nvSpPr>
          <p:cNvPr id="23" name="标题 1"/>
          <p:cNvSpPr>
            <a:spLocks noGrp="1"/>
          </p:cNvSpPr>
          <p:nvPr>
            <p:custDataLst>
              <p:tags r:id="rId3"/>
            </p:custDataLst>
          </p:nvPr>
        </p:nvSpPr>
        <p:spPr>
          <a:xfrm>
            <a:off x="838200" y="365125"/>
            <a:ext cx="10515600" cy="9177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rgbClr val="1198EB"/>
                </a:solidFill>
                <a:latin typeface="Arial" panose="020B0604020202020204" pitchFamily="34" charset="0"/>
                <a:ea typeface="黑体" panose="02010609060101010101" pitchFamily="49" charset="-122"/>
                <a:cs typeface="+mn-ea"/>
              </a:defRPr>
            </a:lvl1pPr>
          </a:lstStyle>
          <a:p>
            <a:pPr algn="l"/>
            <a:r>
              <a:rPr lang="en-US" altLang="zh-CN" dirty="0" smtClean="0"/>
              <a:t>Functional Gadgets</a:t>
            </a:r>
          </a:p>
        </p:txBody>
      </p:sp>
      <p:sp>
        <p:nvSpPr>
          <p:cNvPr id="24" name="内容占位符 2"/>
          <p:cNvSpPr>
            <a:spLocks noGrp="1"/>
          </p:cNvSpPr>
          <p:nvPr>
            <p:custDataLst>
              <p:tags r:id="rId4"/>
            </p:custDataLst>
          </p:nvPr>
        </p:nvSpPr>
        <p:spPr>
          <a:xfrm>
            <a:off x="838200" y="1678675"/>
            <a:ext cx="10515600" cy="44982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lumMod val="50000"/>
                  </a:srgbClr>
                </a:solidFill>
                <a:latin typeface="Arial" panose="020B0604020202020204" pitchFamily="34" charset="0"/>
                <a:ea typeface="黑体" panose="02010609060101010101" pitchFamily="49" charset="-122"/>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lumMod val="50000"/>
                  </a:srgbClr>
                </a:solidFill>
                <a:latin typeface="Arial" panose="020B0604020202020204" pitchFamily="34" charset="0"/>
                <a:ea typeface="黑体" panose="02010609060101010101" pitchFamily="49" charset="-122"/>
                <a:cs typeface="+mn-ea"/>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lumMod val="50000"/>
                  </a:srgbClr>
                </a:solidFill>
                <a:latin typeface="Arial" panose="020B0604020202020204" pitchFamily="34" charset="0"/>
                <a:ea typeface="黑体" panose="02010609060101010101" pitchFamily="49" charset="-122"/>
                <a:cs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rgbClr val="5F5F5F"/>
                </a:solidFill>
                <a:latin typeface="Arial" panose="020B0604020202020204" pitchFamily="34" charset="0"/>
                <a:ea typeface="黑体" panose="02010609060101010101" pitchFamily="49" charset="-122"/>
                <a:cs typeface="+mn-ea"/>
              </a:defRPr>
            </a:lvl9pPr>
          </a:lstStyle>
          <a:p>
            <a:pPr marL="0" indent="0">
              <a:lnSpc>
                <a:spcPct val="130000"/>
              </a:lnSpc>
              <a:buSzTx/>
              <a:buNone/>
            </a:pPr>
            <a:r>
              <a:rPr lang="en-US" altLang="zh-CN" dirty="0">
                <a:solidFill>
                  <a:srgbClr val="000000"/>
                </a:solidFill>
              </a:rPr>
              <a:t>The dispatcher gadget itself does not perform any actual work on its own|it exists solely to launch other gadgets, which are functional gadgets.</a:t>
            </a:r>
          </a:p>
          <a:p>
            <a:pPr marL="0" indent="0">
              <a:lnSpc>
                <a:spcPct val="130000"/>
              </a:lnSpc>
              <a:buNone/>
            </a:pPr>
            <a:endParaRPr lang="en-US" altLang="zh-CN" dirty="0">
              <a:solidFill>
                <a:srgbClr val="000000"/>
              </a:solidFill>
            </a:endParaRPr>
          </a:p>
          <a:p>
            <a:pPr marL="0" indent="0">
              <a:lnSpc>
                <a:spcPct val="130000"/>
              </a:lnSpc>
              <a:buNone/>
            </a:pPr>
            <a:endParaRPr lang="en-US" altLang="zh-CN" dirty="0">
              <a:solidFill>
                <a:srgbClr val="000000"/>
              </a:solidFill>
            </a:endParaRPr>
          </a:p>
          <a:p>
            <a:pPr marL="0" indent="0">
              <a:lnSpc>
                <a:spcPct val="130000"/>
              </a:lnSpc>
              <a:buSzTx/>
              <a:buNone/>
            </a:pPr>
            <a:r>
              <a:rPr lang="en-US" altLang="zh-CN" dirty="0">
                <a:solidFill>
                  <a:srgbClr val="000000"/>
                </a:solidFill>
              </a:rPr>
              <a:t>To maintain control of the execution, all functional gadgets executed by the dispatcher must conclude by jumping back to it, so that the next gadget can be launched</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160539"/>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160539"/>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334_2"/>
  <p:tag name="KSO_WM_SLIDE_INDEX" val="2"/>
  <p:tag name="KSO_WM_SLIDE_ITEM_CNT" val="1"/>
  <p:tag name="KSO_WM_SLIDE_LAYOUT" val="a_f"/>
  <p:tag name="KSO_WM_SLIDE_LAYOUT_CNT" val="1_1"/>
  <p:tag name="KSO_WM_SLIDE_TYPE" val="text"/>
  <p:tag name="KSO_WM_BEAUTIFY_FLAG" val="#wm#"/>
  <p:tag name="KSO_WM_SLIDE_POSITION" val="49*158"/>
  <p:tag name="KSO_WM_SLIDE_SIZE" val="863*327"/>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334"/>
  <p:tag name="KSO_WM_UNIT_TYPE" val="f"/>
  <p:tag name="KSO_WM_UNIT_INDEX" val="1"/>
  <p:tag name="KSO_WM_UNIT_ID" val="custom160334_2*f*1"/>
  <p:tag name="KSO_WM_UNIT_CLEAR" val="1"/>
  <p:tag name="KSO_WM_UNIT_LAYERLEVEL" val="1"/>
  <p:tag name="KSO_WM_UNIT_VALUE" val="385"/>
  <p:tag name="KSO_WM_UNIT_HIGHLIGHT" val="0"/>
  <p:tag name="KSO_WM_UNIT_COMPATIBLE" val="0"/>
  <p:tag name="KSO_WM_UNIT_PRESET_TEXT_INDEX" val="5"/>
  <p:tag name="KSO_WM_UNIT_PRESET_TEXT_LEN" val="232"/>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3.xml><?xml version="1.0" encoding="utf-8"?>
<p:tagLst xmlns:a="http://schemas.openxmlformats.org/drawingml/2006/main" xmlns:r="http://schemas.openxmlformats.org/officeDocument/2006/relationships" xmlns:p="http://schemas.openxmlformats.org/presentationml/2006/main">
  <p:tag name="MH" val="20150921105644"/>
  <p:tag name="MH_LIBRARY" val="GRAPHIC"/>
  <p:tag name="MH_ORDER" val="直接连接符 3"/>
</p:tagLst>
</file>

<file path=ppt/tags/tag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3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3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Lst>
</file>

<file path=ppt/tags/tag3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4.xml><?xml version="1.0" encoding="utf-8"?>
<p:tagLst xmlns:a="http://schemas.openxmlformats.org/drawingml/2006/main" xmlns:r="http://schemas.openxmlformats.org/officeDocument/2006/relationships" xmlns:p="http://schemas.openxmlformats.org/presentationml/2006/main">
  <p:tag name="MH" val="20150921105644"/>
  <p:tag name="MH_LIBRARY" val="GRAPHIC"/>
  <p:tag name="MH_ORDER" val="直接连接符 4"/>
</p:tagLst>
</file>

<file path=ppt/tags/tag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4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Lst>
</file>

<file path=ppt/tags/tag42.xml><?xml version="1.0" encoding="utf-8"?>
<p:tagLst xmlns:a="http://schemas.openxmlformats.org/drawingml/2006/main" xmlns:r="http://schemas.openxmlformats.org/officeDocument/2006/relationships" xmlns:p="http://schemas.openxmlformats.org/presentationml/2006/main">
  <p:tag name="MH_TYPE" val="#NeiR#"/>
  <p:tag name="MH_NUMBER" val="2"/>
  <p:tag name="MH_CATEGORY" val="#BingLLB#"/>
  <p:tag name="MH_LAYOUT" val="SubTitleDesc"/>
  <p:tag name="MH" val="20150921111904"/>
  <p:tag name="MH_LIBRARY" val="GRAPHIC"/>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Lst>
</file>

<file path=ppt/tags/tag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ags/tag4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2*a*1"/>
  <p:tag name="KSO_WM_UNIT_CLEAR" val="1"/>
  <p:tag name="KSO_WM_UNIT_LAYERLEVEL" val="1"/>
  <p:tag name="KSO_WM_UNIT_VALUE" val="25"/>
  <p:tag name="KSO_WM_UNIT_ISCONTENTSTITLE" val="0"/>
  <p:tag name="KSO_WM_UNIT_HIGHLIGHT" val="0"/>
  <p:tag name="KSO_WM_UNIT_COMPATIBLE" val="0"/>
  <p:tag name="KSO_WM_UNIT_PRESET_TEXT_INDEX" val="3"/>
  <p:tag name="KSO_WM_UNIT_PRESET_TEXT_LEN" val="17"/>
</p:tagLst>
</file>

<file path=ppt/tags/tag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f"/>
  <p:tag name="KSO_WM_UNIT_INDEX" val="1"/>
  <p:tag name="KSO_WM_UNIT_ID" val="custom160539_2*f*1"/>
  <p:tag name="KSO_WM_UNIT_CLEAR" val="1"/>
  <p:tag name="KSO_WM_UNIT_LAYERLEVEL" val="1"/>
  <p:tag name="KSO_WM_UNIT_VALUE" val="297"/>
  <p:tag name="KSO_WM_UNIT_HIGHLIGHT" val="0"/>
  <p:tag name="KSO_WM_UNIT_COMPATIBLE" val="0"/>
  <p:tag name="KSO_WM_UNIT_PRESET_TEXT_INDEX" val="4"/>
  <p:tag name="KSO_WM_UNIT_PRESET_TEXT_LEN" val="220"/>
</p:tagLst>
</file>

<file path=ppt/tags/tag4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Lst>
</file>

<file path=ppt/tags/tag5.xml><?xml version="1.0" encoding="utf-8"?>
<p:tagLst xmlns:a="http://schemas.openxmlformats.org/drawingml/2006/main" xmlns:r="http://schemas.openxmlformats.org/officeDocument/2006/relationships" xmlns:p="http://schemas.openxmlformats.org/presentationml/2006/main">
  <p:tag name="KSO_WM_TEMPLATE_THUMBS_INDEX" val="1、4、5、8、12、16、20、25、26、27、29"/>
  <p:tag name="KSO_WM_TEMPLATE_CATEGORY" val="custom"/>
  <p:tag name="KSO_WM_TEMPLATE_INDEX" val="160539"/>
  <p:tag name="KSO_WM_TAG_VERSION" val="1.0"/>
  <p:tag name="KSO_WM_SLIDE_ID" val="custom160539_12"/>
  <p:tag name="KSO_WM_SLIDE_INDEX" val="12"/>
  <p:tag name="KSO_WM_SLIDE_ITEM_CNT" val="2"/>
  <p:tag name="KSO_WM_SLIDE_LAYOUT" val="a_b_e"/>
  <p:tag name="KSO_WM_SLIDE_LAYOUT_CNT" val="1_1_1"/>
  <p:tag name="KSO_WM_SLIDE_TYPE" val="title"/>
  <p:tag name="KSO_WM_BEAUTIFY_FLAG" val="#wm#"/>
  <p:tag name="MH" val="20150921105644"/>
  <p:tag name="MH_LIBRARY" val="GRAPHIC"/>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a"/>
  <p:tag name="KSO_WM_UNIT_INDEX" val="1"/>
  <p:tag name="KSO_WM_UNIT_ID" val="custom160539_12*a*1"/>
  <p:tag name="KSO_WM_UNIT_CLEAR" val="1"/>
  <p:tag name="KSO_WM_UNIT_LAYERLEVEL" val="1"/>
  <p:tag name="KSO_WM_UNIT_VALUE" val="20"/>
  <p:tag name="KSO_WM_UNIT_ISCONTENTSTITLE" val="0"/>
  <p:tag name="KSO_WM_UNIT_HIGHLIGHT" val="0"/>
  <p:tag name="KSO_WM_UNIT_COMPATIBLE" val="0"/>
  <p:tag name="KSO_WM_UNIT_PRESET_TEXT_INDEX" val="3"/>
  <p:tag name="KSO_WM_UNIT_PRESET_TEXT_LEN" val="1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539"/>
  <p:tag name="KSO_WM_UNIT_TYPE" val="b"/>
  <p:tag name="KSO_WM_UNIT_INDEX" val="1"/>
  <p:tag name="KSO_WM_UNIT_ID" val="custom160539_12*b*1"/>
  <p:tag name="KSO_WM_UNIT_CLEAR" val="1"/>
  <p:tag name="KSO_WM_UNIT_LAYERLEVEL" val="1"/>
  <p:tag name="KSO_WM_UNIT_VALUE" val="30"/>
  <p:tag name="KSO_WM_UNIT_ISCONTENTSTITLE" val="0"/>
  <p:tag name="KSO_WM_UNIT_HIGHLIGHT" val="0"/>
  <p:tag name="KSO_WM_UNIT_COMPATIBLE" val="0"/>
  <p:tag name="KSO_WM_UNIT_PRESET_TEXT_INDEX" val="3"/>
  <p:tag name="KSO_WM_UNIT_PRESET_TEXT_LEN" val="11"/>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539"/>
  <p:tag name="KSO_WM_TAG_VERSION" val="1.0"/>
  <p:tag name="KSO_WM_SLIDE_ID" val="custom160539_2"/>
  <p:tag name="KSO_WM_SLIDE_INDEX" val="2"/>
  <p:tag name="KSO_WM_SLIDE_ITEM_CNT" val="1"/>
  <p:tag name="KSO_WM_SLIDE_LAYOUT" val="a_f"/>
  <p:tag name="KSO_WM_SLIDE_LAYOUT_CNT" val="1_1"/>
  <p:tag name="KSO_WM_SLIDE_TYPE" val="text"/>
  <p:tag name="KSO_WM_BEAUTIFY_FLAG" val="#wm#"/>
  <p:tag name="KSO_WM_SLIDE_POSITION" val="66*132"/>
  <p:tag name="KSO_WM_SLIDE_SIZE" val="828*354"/>
  <p:tag name="MH_TYPE" val="#NeiR#"/>
  <p:tag name="MH_NUMBER" val="2"/>
  <p:tag name="MH_CATEGORY" val="#BingLLB#"/>
  <p:tag name="MH_LAYOUT" val="SubTitleDesc"/>
  <p:tag name="MH" val="20150921111904"/>
  <p:tag name="MH_LIBRARY" val="GRAPHIC"/>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60539_2*i*0"/>
  <p:tag name="KSO_WM_TEMPLATE_CATEGORY" val="custom"/>
  <p:tag name="KSO_WM_TEMPLATE_INDEX" val="160539"/>
  <p:tag name="KSO_WM_UNIT_INDEX" val="0"/>
</p:tagLst>
</file>

<file path=ppt/theme/theme1.xml><?xml version="1.0" encoding="utf-8"?>
<a:theme xmlns:a="http://schemas.openxmlformats.org/drawingml/2006/main" name="1_A000120140530A99PPBG">
  <a:themeElements>
    <a:clrScheme name="160539">
      <a:dk1>
        <a:srgbClr val="5F5F5F"/>
      </a:dk1>
      <a:lt1>
        <a:srgbClr val="FFFFFF"/>
      </a:lt1>
      <a:dk2>
        <a:srgbClr val="5F5F5F"/>
      </a:dk2>
      <a:lt2>
        <a:srgbClr val="FFFFFF"/>
      </a:lt2>
      <a:accent1>
        <a:srgbClr val="1198EB"/>
      </a:accent1>
      <a:accent2>
        <a:srgbClr val="628EE3"/>
      </a:accent2>
      <a:accent3>
        <a:srgbClr val="2BC3B5"/>
      </a:accent3>
      <a:accent4>
        <a:srgbClr val="92D050"/>
      </a:accent4>
      <a:accent5>
        <a:srgbClr val="FFC000"/>
      </a:accent5>
      <a:accent6>
        <a:srgbClr val="C00000"/>
      </a:accent6>
      <a:hlink>
        <a:srgbClr val="00B0F0"/>
      </a:hlink>
      <a:folHlink>
        <a:srgbClr val="AFB2B4"/>
      </a:folHlink>
    </a:clrScheme>
    <a:fontScheme name="自定义 2">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342</Words>
  <Application>WPS 演示</Application>
  <PresentationFormat>自定义</PresentationFormat>
  <Paragraphs>65</Paragraphs>
  <Slides>15</Slides>
  <Notes>2</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1_A000120140530A99PPBG</vt:lpstr>
      <vt:lpstr>幻灯片 1</vt:lpstr>
      <vt:lpstr>幻灯片 2</vt:lpstr>
      <vt:lpstr>幻灯片 3</vt:lpstr>
      <vt:lpstr>幻灯片 4</vt:lpstr>
      <vt:lpstr>Jump Oriented  Programming</vt:lpstr>
      <vt:lpstr>幻灯片 6</vt:lpstr>
      <vt:lpstr>Get Dispatcher gadget</vt:lpstr>
      <vt:lpstr>Jump Oriented  Programming</vt:lpstr>
      <vt:lpstr>幻灯片 9</vt:lpstr>
      <vt:lpstr>幻灯片 10</vt:lpstr>
      <vt:lpstr>Gadget Discovery</vt:lpstr>
      <vt:lpstr>幻灯片 12</vt:lpstr>
      <vt:lpstr>The example vulnerable program</vt:lpstr>
      <vt:lpstr>幻灯片 14</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SkyUN.Org</cp:lastModifiedBy>
  <cp:revision>2</cp:revision>
  <dcterms:created xsi:type="dcterms:W3CDTF">2016-11-08T01:51:21Z</dcterms:created>
  <dcterms:modified xsi:type="dcterms:W3CDTF">2016-11-08T05:16:12Z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2052-10.1.0.6028</vt:lpwstr>
  </property>
</Properties>
</file>