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8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41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1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6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3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35AD-E9B0-4647-AF9A-516682077926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5F97E-C5F2-5D4F-828F-E9FAFB3BA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8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5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6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Xinming 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0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Lattice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2735" y="1414098"/>
            <a:ext cx="30007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Top secret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416362" y="4158982"/>
            <a:ext cx="23408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Confidential</a:t>
            </a:r>
            <a:endParaRPr lang="en-US" sz="32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528031" y="2080051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68376" y="3386952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2735" y="2718602"/>
            <a:ext cx="30007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Secret</a:t>
            </a:r>
            <a:endParaRPr lang="en-US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431801" y="5531689"/>
            <a:ext cx="23408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Unclassified</a:t>
            </a:r>
            <a:endParaRPr lang="en-US" sz="32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593278" y="4843374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8060" y="1595975"/>
            <a:ext cx="44949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Nodes are called "security class" -- labels assigned to objects and subjects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Partial order represents the “can flow” relation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49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dirty="0" err="1" smtClean="0"/>
              <a:t>LaPadula</a:t>
            </a:r>
            <a:r>
              <a:rPr lang="en-US" dirty="0" smtClean="0"/>
              <a:t>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Security labels arranged in linear ordering</a:t>
            </a:r>
          </a:p>
          <a:p>
            <a:pPr lvl="1"/>
            <a:r>
              <a:rPr lang="en-US" dirty="0" smtClean="0"/>
              <a:t>Top Secret: highest</a:t>
            </a:r>
          </a:p>
          <a:p>
            <a:pPr lvl="1"/>
            <a:r>
              <a:rPr lang="en-US" dirty="0" smtClean="0"/>
              <a:t>Secret</a:t>
            </a:r>
          </a:p>
          <a:p>
            <a:pPr lvl="1"/>
            <a:r>
              <a:rPr lang="en-US" dirty="0" smtClean="0"/>
              <a:t>Confidential</a:t>
            </a:r>
          </a:p>
          <a:p>
            <a:pPr lvl="1"/>
            <a:r>
              <a:rPr lang="en-US" dirty="0" smtClean="0"/>
              <a:t>Unclassified: lowest</a:t>
            </a:r>
          </a:p>
          <a:p>
            <a:r>
              <a:rPr lang="en-US" dirty="0" smtClean="0"/>
              <a:t>Labels assigned to subjects: security clearance (SC)</a:t>
            </a:r>
          </a:p>
          <a:p>
            <a:r>
              <a:rPr lang="en-US" dirty="0" smtClean="0"/>
              <a:t>Labels assigned to objects:  security classification (SC)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06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BLP Model (MLS)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Simple-Security Property (no read up):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*-Security Property (no write down):</a:t>
            </a:r>
          </a:p>
          <a:p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0" y="2461304"/>
            <a:ext cx="6100199" cy="381965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1" y="3191022"/>
            <a:ext cx="2165556" cy="357704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1" y="4852108"/>
            <a:ext cx="6108040" cy="373513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0" y="5545834"/>
            <a:ext cx="2165557" cy="35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178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of labels to subjects and objects happens at the creation time</a:t>
            </a:r>
          </a:p>
          <a:p>
            <a:pPr lvl="1"/>
            <a:r>
              <a:rPr lang="en-US" dirty="0" smtClean="0"/>
              <a:t>The label must dominate the label of the creating process</a:t>
            </a:r>
          </a:p>
          <a:p>
            <a:endParaRPr lang="en-US" dirty="0"/>
          </a:p>
          <a:p>
            <a:r>
              <a:rPr lang="en-US" dirty="0" smtClean="0"/>
              <a:t>Labels cannot be changed once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61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of the MLS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categories to further differentiate the security class</a:t>
            </a:r>
          </a:p>
          <a:p>
            <a:pPr lvl="1"/>
            <a:r>
              <a:rPr lang="en-US" dirty="0" smtClean="0"/>
              <a:t>Security class consists of the </a:t>
            </a:r>
            <a:r>
              <a:rPr lang="en-US" i="1" dirty="0" smtClean="0">
                <a:solidFill>
                  <a:srgbClr val="0000FF"/>
                </a:solidFill>
              </a:rPr>
              <a:t>sensitivity level (top secret, secret, confidential, unclassified)</a:t>
            </a:r>
            <a:r>
              <a:rPr lang="en-US" dirty="0" smtClean="0"/>
              <a:t> and zero or more </a:t>
            </a:r>
            <a:r>
              <a:rPr lang="en-US" i="1" dirty="0" smtClean="0">
                <a:solidFill>
                  <a:srgbClr val="0000FF"/>
                </a:solidFill>
              </a:rPr>
              <a:t>categories</a:t>
            </a:r>
            <a:r>
              <a:rPr lang="en-US" dirty="0" smtClean="0"/>
              <a:t>. </a:t>
            </a:r>
          </a:p>
          <a:p>
            <a:pPr lvl="2"/>
            <a:r>
              <a:rPr lang="en-US" dirty="0" smtClean="0"/>
              <a:t>Secret: MIL</a:t>
            </a:r>
          </a:p>
          <a:p>
            <a:pPr lvl="2"/>
            <a:r>
              <a:rPr lang="en-US" dirty="0" smtClean="0"/>
              <a:t>Top secret: ST</a:t>
            </a:r>
          </a:p>
          <a:p>
            <a:pPr lvl="2"/>
            <a:r>
              <a:rPr lang="en-US" dirty="0" smtClean="0"/>
              <a:t>Secret: MIL+ST</a:t>
            </a:r>
          </a:p>
          <a:p>
            <a:pPr lvl="2"/>
            <a:r>
              <a:rPr lang="en-US" dirty="0" smtClean="0"/>
              <a:t>Top secret: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4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of the MLS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categories form a lattice as well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3941" y="2634399"/>
            <a:ext cx="30007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MIL+ST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988346" y="5298106"/>
            <a:ext cx="23408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NONE</a:t>
            </a:r>
            <a:endParaRPr lang="en-US" sz="3200" i="1" dirty="0"/>
          </a:p>
        </p:txBody>
      </p:sp>
      <p:cxnSp>
        <p:nvCxnSpPr>
          <p:cNvPr id="6" name="Straight Connector 5"/>
          <p:cNvCxnSpPr>
            <a:stCxn id="4" idx="2"/>
            <a:endCxn id="11" idx="0"/>
          </p:cNvCxnSpPr>
          <p:nvPr/>
        </p:nvCxnSpPr>
        <p:spPr>
          <a:xfrm>
            <a:off x="4274335" y="3219175"/>
            <a:ext cx="999094" cy="7476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" idx="2"/>
          </p:cNvCxnSpPr>
          <p:nvPr/>
        </p:nvCxnSpPr>
        <p:spPr>
          <a:xfrm>
            <a:off x="3155075" y="4582414"/>
            <a:ext cx="947931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25303" y="3997638"/>
            <a:ext cx="14595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MIL</a:t>
            </a:r>
            <a:endParaRPr lang="en-US" sz="3200" i="1" dirty="0"/>
          </a:p>
        </p:txBody>
      </p:sp>
      <p:cxnSp>
        <p:nvCxnSpPr>
          <p:cNvPr id="10" name="Straight Connector 9"/>
          <p:cNvCxnSpPr>
            <a:endCxn id="8" idx="0"/>
          </p:cNvCxnSpPr>
          <p:nvPr/>
        </p:nvCxnSpPr>
        <p:spPr>
          <a:xfrm flipH="1">
            <a:off x="3155075" y="3194174"/>
            <a:ext cx="1137690" cy="803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4776" y="3966811"/>
            <a:ext cx="10773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ST</a:t>
            </a:r>
            <a:endParaRPr lang="en-US" sz="3200" i="1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299237" y="4539135"/>
            <a:ext cx="986643" cy="803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19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of the MLS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Security class has the form of </a:t>
            </a:r>
            <a:r>
              <a:rPr lang="en-US" i="1" dirty="0" smtClean="0"/>
              <a:t>l: c</a:t>
            </a:r>
            <a:r>
              <a:rPr lang="en-US" dirty="0" smtClean="0"/>
              <a:t>, where </a:t>
            </a:r>
            <a:r>
              <a:rPr lang="en-US" i="1" dirty="0" smtClean="0"/>
              <a:t>l</a:t>
            </a:r>
            <a:r>
              <a:rPr lang="en-US" dirty="0" smtClean="0"/>
              <a:t> is the sensitivity level and </a:t>
            </a:r>
            <a:r>
              <a:rPr lang="en-US" i="1" dirty="0" smtClean="0"/>
              <a:t>c</a:t>
            </a:r>
            <a:r>
              <a:rPr lang="en-US" dirty="0" smtClean="0"/>
              <a:t> is the category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           Secret: None          </a:t>
            </a:r>
            <a:r>
              <a:rPr lang="en-US" dirty="0" err="1" smtClean="0"/>
              <a:t>Topsecret</a:t>
            </a:r>
            <a:r>
              <a:rPr lang="en-US" dirty="0" smtClean="0"/>
              <a:t>: MIL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Secret: ST                Secret: MIL+ST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Secret: MIL              </a:t>
            </a:r>
            <a:r>
              <a:rPr lang="en-US" dirty="0" err="1" smtClean="0"/>
              <a:t>Topsecret</a:t>
            </a:r>
            <a:r>
              <a:rPr lang="en-US" dirty="0" smtClean="0"/>
              <a:t>: MIL</a:t>
            </a:r>
          </a:p>
        </p:txBody>
      </p:sp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25" y="2909829"/>
            <a:ext cx="7112000" cy="406400"/>
          </a:xfrm>
          <a:prstGeom prst="rect">
            <a:avLst/>
          </a:prstGeom>
        </p:spPr>
      </p:pic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067" y="4329866"/>
            <a:ext cx="279400" cy="355600"/>
          </a:xfrm>
          <a:prstGeom prst="rect">
            <a:avLst/>
          </a:prstGeom>
        </p:spPr>
      </p:pic>
      <p:pic>
        <p:nvPicPr>
          <p:cNvPr id="17" name="Picture 1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545" y="4830922"/>
            <a:ext cx="279400" cy="355600"/>
          </a:xfrm>
          <a:prstGeom prst="rect">
            <a:avLst/>
          </a:prstGeom>
        </p:spPr>
      </p:pic>
      <p:pic>
        <p:nvPicPr>
          <p:cNvPr id="18" name="Picture 1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435" y="5381786"/>
            <a:ext cx="2794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395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231" y="0"/>
            <a:ext cx="73906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73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Ensure that processes of high integrity do not depend on/are not influenced by those with low integrity</a:t>
            </a:r>
          </a:p>
          <a:p>
            <a:endParaRPr lang="en-US" dirty="0"/>
          </a:p>
          <a:p>
            <a:r>
              <a:rPr lang="en-US" dirty="0" smtClean="0"/>
              <a:t>Integrity goal can be mapped to information flows:</a:t>
            </a:r>
          </a:p>
          <a:p>
            <a:pPr lvl="1"/>
            <a:r>
              <a:rPr lang="en-US" dirty="0" smtClean="0"/>
              <a:t>Objects with low integrity cannot flow into subjects with high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876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Biba</a:t>
            </a:r>
            <a:r>
              <a:rPr lang="en-US" dirty="0" smtClean="0"/>
              <a:t> Integrity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Simple-Integrity Property (read up):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*-Security Property (write down):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0" y="2461304"/>
            <a:ext cx="6100199" cy="381965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0" y="5544471"/>
            <a:ext cx="2165556" cy="357704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1" y="4852108"/>
            <a:ext cx="6108040" cy="373513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61" y="3191023"/>
            <a:ext cx="2165557" cy="35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94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Policy vs. Security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mandatory access control system, the system defines security policy to achieve security goals</a:t>
            </a:r>
          </a:p>
          <a:p>
            <a:pPr lvl="1"/>
            <a:r>
              <a:rPr lang="en-US" dirty="0" smtClean="0"/>
              <a:t>Policies cannot be bypassed or changed by users (processes)</a:t>
            </a:r>
          </a:p>
          <a:p>
            <a:pPr lvl="1"/>
            <a:r>
              <a:rPr lang="en-US" dirty="0" smtClean="0"/>
              <a:t>How to ensure the policies are defined correctly, i.e., the security goals are actually achieved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24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E.g.,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98059" y="1578864"/>
            <a:ext cx="30007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System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411686" y="4323748"/>
            <a:ext cx="2340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Application	</a:t>
            </a:r>
            <a:endParaRPr lang="en-US" sz="32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23355" y="2244817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63700" y="3551718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98059" y="2883368"/>
            <a:ext cx="30007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Middleware</a:t>
            </a:r>
            <a:endParaRPr lang="en-US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427125" y="5696455"/>
            <a:ext cx="23408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User</a:t>
            </a:r>
            <a:endParaRPr lang="en-US" sz="32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8602" y="5008140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92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subject </a:t>
            </a:r>
            <a:r>
              <a:rPr lang="en-US" i="1" dirty="0" smtClean="0"/>
              <a:t>s</a:t>
            </a:r>
            <a:r>
              <a:rPr lang="en-US" dirty="0" smtClean="0"/>
              <a:t> reads an object </a:t>
            </a:r>
            <a:r>
              <a:rPr lang="en-US" i="1" dirty="0" smtClean="0"/>
              <a:t>o</a:t>
            </a:r>
            <a:r>
              <a:rPr lang="en-US" dirty="0" smtClean="0"/>
              <a:t>, information flows from </a:t>
            </a:r>
            <a:r>
              <a:rPr lang="en-US" i="1" dirty="0" smtClean="0"/>
              <a:t>o</a:t>
            </a:r>
            <a:r>
              <a:rPr lang="en-US" dirty="0" smtClean="0"/>
              <a:t> to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When a subject </a:t>
            </a:r>
            <a:r>
              <a:rPr lang="en-US" i="1" dirty="0" smtClean="0"/>
              <a:t>s</a:t>
            </a:r>
            <a:r>
              <a:rPr lang="en-US" dirty="0" smtClean="0"/>
              <a:t> writes to an object </a:t>
            </a:r>
            <a:r>
              <a:rPr lang="en-US" i="1" dirty="0" smtClean="0"/>
              <a:t>o</a:t>
            </a:r>
            <a:r>
              <a:rPr lang="en-US" dirty="0" smtClean="0"/>
              <a:t>, information flows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39" y="3113028"/>
            <a:ext cx="1117600" cy="2540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0" y="5351929"/>
            <a:ext cx="1117600" cy="25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95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flow graph for a protection state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Directed graph </a:t>
            </a:r>
            <a:r>
              <a:rPr lang="en-US" i="1" dirty="0" smtClean="0"/>
              <a:t>G = (V,E)</a:t>
            </a:r>
            <a:r>
              <a:rPr lang="en-US" dirty="0" smtClean="0"/>
              <a:t> where: (1) the set of vertices </a:t>
            </a:r>
            <a:r>
              <a:rPr lang="en-US" i="1" dirty="0" smtClean="0"/>
              <a:t>V</a:t>
            </a:r>
            <a:r>
              <a:rPr lang="en-US" dirty="0" smtClean="0"/>
              <a:t> includes all subjects and objects in the protection state, and (2) the set of directed edges </a:t>
            </a:r>
            <a:r>
              <a:rPr lang="en-US" i="1" dirty="0" smtClean="0"/>
              <a:t>E</a:t>
            </a:r>
            <a:r>
              <a:rPr lang="en-US" dirty="0" smtClean="0"/>
              <a:t> consists of each read and write information flow in the protection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16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5628"/>
            <a:ext cx="9144000" cy="33284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2301" y="6337115"/>
            <a:ext cx="7003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Source: Operating system security, Jaeger’08, Morgan &amp; Claypool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25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Information Flow Graph to Reason about Security 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Secrecy</a:t>
            </a:r>
          </a:p>
          <a:p>
            <a:pPr lvl="1"/>
            <a:r>
              <a:rPr lang="en-US" dirty="0" smtClean="0"/>
              <a:t>Can data be leaked from one subject/object to another subject/object?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Can subject/object of low integrity influence subject/object with high integrity?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6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prevent unauthorized disclosure of information</a:t>
            </a:r>
          </a:p>
          <a:p>
            <a:endParaRPr lang="en-US" dirty="0"/>
          </a:p>
          <a:p>
            <a:r>
              <a:rPr lang="en-US" dirty="0" smtClean="0"/>
              <a:t>Secrecy model ensures that policies defined according to the model will not result in unauthorized disclosure</a:t>
            </a:r>
          </a:p>
          <a:p>
            <a:pPr lvl="1"/>
            <a:r>
              <a:rPr lang="en-US" dirty="0" smtClean="0"/>
              <a:t>Only applicable to MAC, not DAC.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61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lattice is formed by a </a:t>
            </a:r>
            <a:r>
              <a:rPr lang="en-US" i="1" dirty="0" smtClean="0"/>
              <a:t>partial order</a:t>
            </a:r>
            <a:r>
              <a:rPr lang="en-US" dirty="0" smtClean="0"/>
              <a:t> relations</a:t>
            </a:r>
          </a:p>
          <a:p>
            <a:pPr lvl="1"/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3063219"/>
            <a:ext cx="1066800" cy="3556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3947319"/>
            <a:ext cx="4559300" cy="4191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4796198"/>
            <a:ext cx="4521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65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24651" y="1793099"/>
            <a:ext cx="311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a</a:t>
            </a:r>
            <a:endParaRPr lang="en-US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652149" y="3128439"/>
            <a:ext cx="311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c</a:t>
            </a:r>
            <a:endParaRPr lang="en-US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683959" y="3156319"/>
            <a:ext cx="311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b</a:t>
            </a:r>
            <a:endParaRPr lang="en-US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699398" y="4529015"/>
            <a:ext cx="311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d</a:t>
            </a:r>
            <a:endParaRPr lang="en-US" sz="3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86015" y="4519539"/>
            <a:ext cx="3112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e</a:t>
            </a:r>
            <a:endParaRPr lang="en-US" sz="3200" i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760721" y="2465512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38419" y="3772413"/>
            <a:ext cx="0" cy="7471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14308" y="3765999"/>
            <a:ext cx="812547" cy="915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14308" y="3781889"/>
            <a:ext cx="0" cy="9000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914308" y="2409193"/>
            <a:ext cx="625277" cy="803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9928" y="1481799"/>
            <a:ext cx="490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partial order relations: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25563" y="3087546"/>
            <a:ext cx="5214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join operator: least upper bound</a:t>
            </a:r>
            <a:endParaRPr lang="en-US" sz="2400" dirty="0"/>
          </a:p>
        </p:txBody>
      </p:sp>
      <p:pic>
        <p:nvPicPr>
          <p:cNvPr id="33" name="Picture 3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50" y="3663057"/>
            <a:ext cx="4134786" cy="33443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63824" y="4864478"/>
            <a:ext cx="5214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dominance relation:</a:t>
            </a:r>
            <a:endParaRPr lang="en-US" sz="2400" dirty="0"/>
          </a:p>
        </p:txBody>
      </p:sp>
      <p:pic>
        <p:nvPicPr>
          <p:cNvPr id="38" name="Picture 3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49" y="5438885"/>
            <a:ext cx="4566691" cy="335920"/>
          </a:xfrm>
          <a:prstGeom prst="rect">
            <a:avLst/>
          </a:prstGeom>
        </p:spPr>
      </p:pic>
      <p:pic>
        <p:nvPicPr>
          <p:cNvPr id="40" name="Picture 39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889" y="2060273"/>
            <a:ext cx="4640785" cy="325842"/>
          </a:xfrm>
          <a:prstGeom prst="rect">
            <a:avLst/>
          </a:prstGeom>
        </p:spPr>
      </p:pic>
      <p:pic>
        <p:nvPicPr>
          <p:cNvPr id="42" name="Picture 4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57" y="4160565"/>
            <a:ext cx="4449918" cy="344712"/>
          </a:xfrm>
          <a:prstGeom prst="rect">
            <a:avLst/>
          </a:prstGeom>
        </p:spPr>
      </p:pic>
      <p:pic>
        <p:nvPicPr>
          <p:cNvPr id="43" name="Picture 42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23" y="5935445"/>
            <a:ext cx="2947390" cy="316124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236277" y="2291182"/>
            <a:ext cx="15030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 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7266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592</Words>
  <Application>Microsoft Macintosh PowerPoint</Application>
  <PresentationFormat>On-screen Show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Security Models</vt:lpstr>
      <vt:lpstr>Security Policy vs. Security Goals</vt:lpstr>
      <vt:lpstr>Information Flow</vt:lpstr>
      <vt:lpstr>Information Flow Graph</vt:lpstr>
      <vt:lpstr>Example</vt:lpstr>
      <vt:lpstr>Use Information Flow Graph to Reason about Security Goals</vt:lpstr>
      <vt:lpstr>Secrecy Model</vt:lpstr>
      <vt:lpstr>Lattice</vt:lpstr>
      <vt:lpstr>Example</vt:lpstr>
      <vt:lpstr>Secrecy Lattice</vt:lpstr>
      <vt:lpstr>Bell LaPadula Model</vt:lpstr>
      <vt:lpstr>BLP Model (MLS)</vt:lpstr>
      <vt:lpstr>Labeling State</vt:lpstr>
      <vt:lpstr>Extension of the MLS model</vt:lpstr>
      <vt:lpstr>Extension of the MLS model</vt:lpstr>
      <vt:lpstr>Extension of the MLS model</vt:lpstr>
      <vt:lpstr>PowerPoint Presentation</vt:lpstr>
      <vt:lpstr>Integrity Model</vt:lpstr>
      <vt:lpstr>Biba Integrity Model</vt:lpstr>
      <vt:lpstr>Integrity Classification</vt:lpstr>
    </vt:vector>
  </TitlesOfParts>
  <Company>Kansas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Models</dc:title>
  <dc:creator>Xinming Ou</dc:creator>
  <cp:lastModifiedBy>Xinming Ou</cp:lastModifiedBy>
  <cp:revision>73</cp:revision>
  <dcterms:created xsi:type="dcterms:W3CDTF">2015-10-21T14:22:14Z</dcterms:created>
  <dcterms:modified xsi:type="dcterms:W3CDTF">2015-10-21T17:38:02Z</dcterms:modified>
</cp:coreProperties>
</file>