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45" r:id="rId2"/>
    <p:sldId id="346" r:id="rId3"/>
    <p:sldId id="313" r:id="rId4"/>
    <p:sldId id="314" r:id="rId5"/>
    <p:sldId id="315" r:id="rId6"/>
    <p:sldId id="347" r:id="rId7"/>
    <p:sldId id="341" r:id="rId8"/>
    <p:sldId id="348" r:id="rId9"/>
    <p:sldId id="316" r:id="rId10"/>
    <p:sldId id="343" r:id="rId11"/>
    <p:sldId id="355" r:id="rId12"/>
    <p:sldId id="319" r:id="rId13"/>
    <p:sldId id="349" r:id="rId14"/>
    <p:sldId id="352" r:id="rId15"/>
    <p:sldId id="354" r:id="rId16"/>
    <p:sldId id="318" r:id="rId17"/>
    <p:sldId id="351" r:id="rId18"/>
    <p:sldId id="350" r:id="rId19"/>
    <p:sldId id="344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91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0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F3C16F-D090-584F-89D1-06EBB40380F9}" type="datetime1">
              <a:rPr lang="en-US"/>
              <a:pPr>
                <a:defRPr/>
              </a:pPr>
              <a:t>9/9/15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0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40221B-6CE1-294C-81CC-903E889DE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599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-10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75657FF-2A61-274B-B9BE-5DC0C719E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058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F6C45E7-2AED-DE4F-9C91-853332D95294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0770206-D107-DC4F-ADB5-6FDF50FA4324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Stress reasoning about the properties of the protocols and more complex functions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B1590E8-714D-3249-9C9D-544449799D72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Comparing the strength of the properties?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271E7E6-9B78-084F-844A-2BA9B629F257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Stress public algorithms: Kerckhoffs's principle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DA472D9-2E0E-134C-BB5F-EFED02A4EEB3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Stress public algorithms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C89311-54C8-E94E-8CB4-1589E0BF5B11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Stress public algorithms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204661-9505-4E42-A8E7-5D3A06A69834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9109331-11D5-CD49-8240-418ABCEEAAD5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389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0CCE6-16A1-C344-B3CF-8ED57066F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58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4A5F3-0C51-6F40-8F96-487F4F1DF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29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E7D2A-5BBF-8B44-A307-A810D4B05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5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B6FD5-F059-DD43-A703-68588FB4B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505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FDCEC-0493-7742-B48C-49B0D551F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58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BE8BF-4396-0A42-85DD-2D81CD0D8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56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684DB-0319-A64D-8993-A6447E1FC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245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138DB-28B3-CC4E-8251-5D6DBFF3E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725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A7AEF-A36C-BF4A-B14F-5088DA935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6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54805-6E6C-954A-BABC-FECB75ABB4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73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CC244-53F4-874B-8B22-145160F99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58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-10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-10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C03BDA7-E4FC-2E4B-80E5-65B3AD737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7" Type="http://schemas.openxmlformats.org/officeDocument/2006/relationships/image" Target="../media/image7.emf"/><Relationship Id="rId8" Type="http://schemas.openxmlformats.org/officeDocument/2006/relationships/image" Target="../media/image8.emf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penssl.org/" TargetMode="External"/><Relationship Id="rId3" Type="http://schemas.openxmlformats.org/officeDocument/2006/relationships/hyperlink" Target="http://www.openssl.org/docs/apps/openssl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Basic Cryptography</a:t>
            </a:r>
          </a:p>
        </p:txBody>
      </p:sp>
      <p:sp>
        <p:nvSpPr>
          <p:cNvPr id="15362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BAE2AA7-C30B-7343-86AE-804B67AE354A}" type="slidenum">
              <a:rPr lang="en-US" sz="1400"/>
              <a:pPr/>
              <a:t>1</a:t>
            </a:fld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key management problem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Every pair of communicating parties need to establish a shared key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Leads to               keys for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N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parties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Typically requires a key-management/key agreement scheme to be used in practice  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CA6629C-29D0-D049-B0B2-602379A37DF7}" type="slidenum">
              <a:rPr lang="en-US" sz="1400"/>
              <a:pPr/>
              <a:t>10</a:t>
            </a:fld>
            <a:endParaRPr lang="en-US" sz="1400"/>
          </a:p>
        </p:txBody>
      </p:sp>
      <p:pic>
        <p:nvPicPr>
          <p:cNvPr id="28676" name="Picture 4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52800"/>
            <a:ext cx="12700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err="1" smtClean="0"/>
              <a:t>Diffie</a:t>
            </a:r>
            <a:r>
              <a:rPr lang="en-US" dirty="0" smtClean="0"/>
              <a:t>-Hellman Key Agreement (1976)</a:t>
            </a:r>
            <a:endParaRPr lang="en-US" dirty="0"/>
          </a:p>
        </p:txBody>
      </p:sp>
      <p:grpSp>
        <p:nvGrpSpPr>
          <p:cNvPr id="34818" name="Group 7"/>
          <p:cNvGrpSpPr>
            <a:grpSpLocks/>
          </p:cNvGrpSpPr>
          <p:nvPr/>
        </p:nvGrpSpPr>
        <p:grpSpPr bwMode="auto">
          <a:xfrm>
            <a:off x="6742113" y="2114550"/>
            <a:ext cx="685800" cy="1676400"/>
            <a:chOff x="768" y="1344"/>
            <a:chExt cx="432" cy="1056"/>
          </a:xfrm>
        </p:grpSpPr>
        <p:sp>
          <p:nvSpPr>
            <p:cNvPr id="34837" name="Oval 8"/>
            <p:cNvSpPr>
              <a:spLocks noChangeArrowheads="1"/>
            </p:cNvSpPr>
            <p:nvPr/>
          </p:nvSpPr>
          <p:spPr bwMode="auto">
            <a:xfrm>
              <a:off x="834" y="1344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8" name="Line 9"/>
            <p:cNvSpPr>
              <a:spLocks noChangeShapeType="1"/>
            </p:cNvSpPr>
            <p:nvPr/>
          </p:nvSpPr>
          <p:spPr bwMode="auto">
            <a:xfrm>
              <a:off x="1008" y="168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9" name="Line 10"/>
            <p:cNvSpPr>
              <a:spLocks noChangeShapeType="1"/>
            </p:cNvSpPr>
            <p:nvPr/>
          </p:nvSpPr>
          <p:spPr bwMode="auto">
            <a:xfrm flipH="1">
              <a:off x="768" y="1920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40" name="Line 11"/>
            <p:cNvSpPr>
              <a:spLocks noChangeShapeType="1"/>
            </p:cNvSpPr>
            <p:nvPr/>
          </p:nvSpPr>
          <p:spPr bwMode="auto">
            <a:xfrm>
              <a:off x="1008" y="1920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3357563" y="2405063"/>
            <a:ext cx="2667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4820" name="Group 7"/>
          <p:cNvGrpSpPr>
            <a:grpSpLocks/>
          </p:cNvGrpSpPr>
          <p:nvPr/>
        </p:nvGrpSpPr>
        <p:grpSpPr bwMode="auto">
          <a:xfrm>
            <a:off x="1698625" y="2114550"/>
            <a:ext cx="685800" cy="1676400"/>
            <a:chOff x="768" y="1344"/>
            <a:chExt cx="432" cy="1056"/>
          </a:xfrm>
        </p:grpSpPr>
        <p:sp>
          <p:nvSpPr>
            <p:cNvPr id="34833" name="Oval 8"/>
            <p:cNvSpPr>
              <a:spLocks noChangeArrowheads="1"/>
            </p:cNvSpPr>
            <p:nvPr/>
          </p:nvSpPr>
          <p:spPr bwMode="auto">
            <a:xfrm>
              <a:off x="834" y="1344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4" name="Line 9"/>
            <p:cNvSpPr>
              <a:spLocks noChangeShapeType="1"/>
            </p:cNvSpPr>
            <p:nvPr/>
          </p:nvSpPr>
          <p:spPr bwMode="auto">
            <a:xfrm>
              <a:off x="1008" y="168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5" name="Line 10"/>
            <p:cNvSpPr>
              <a:spLocks noChangeShapeType="1"/>
            </p:cNvSpPr>
            <p:nvPr/>
          </p:nvSpPr>
          <p:spPr bwMode="auto">
            <a:xfrm flipH="1">
              <a:off x="768" y="1920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6" name="Line 11"/>
            <p:cNvSpPr>
              <a:spLocks noChangeShapeType="1"/>
            </p:cNvSpPr>
            <p:nvPr/>
          </p:nvSpPr>
          <p:spPr bwMode="auto">
            <a:xfrm>
              <a:off x="1008" y="1920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Line 21"/>
          <p:cNvSpPr>
            <a:spLocks noChangeShapeType="1"/>
          </p:cNvSpPr>
          <p:nvPr/>
        </p:nvSpPr>
        <p:spPr bwMode="auto">
          <a:xfrm flipH="1">
            <a:off x="3219450" y="333375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9" name="Picture 18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563" y="1943100"/>
            <a:ext cx="6096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738" y="2895600"/>
            <a:ext cx="6223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Straight Arrow Connector 21"/>
          <p:cNvCxnSpPr/>
          <p:nvPr/>
        </p:nvCxnSpPr>
        <p:spPr>
          <a:xfrm>
            <a:off x="2106613" y="4008438"/>
            <a:ext cx="2184400" cy="12144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4721225" y="3937000"/>
            <a:ext cx="2370138" cy="12858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" name="Picture 28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0013" y="5294313"/>
            <a:ext cx="13462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9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525" y="5399088"/>
            <a:ext cx="13462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3" descr="latex-image-1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450" y="5421313"/>
            <a:ext cx="27051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9" name="Picture 36" descr="latex-image-1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25" y="4657725"/>
            <a:ext cx="381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30" name="TextBox 41"/>
          <p:cNvSpPr txBox="1">
            <a:spLocks noChangeArrowheads="1"/>
          </p:cNvSpPr>
          <p:nvPr/>
        </p:nvSpPr>
        <p:spPr bwMode="auto">
          <a:xfrm>
            <a:off x="1590675" y="1525588"/>
            <a:ext cx="9779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Alice</a:t>
            </a:r>
          </a:p>
        </p:txBody>
      </p:sp>
      <p:sp>
        <p:nvSpPr>
          <p:cNvPr id="34831" name="TextBox 42"/>
          <p:cNvSpPr txBox="1">
            <a:spLocks noChangeArrowheads="1"/>
          </p:cNvSpPr>
          <p:nvPr/>
        </p:nvSpPr>
        <p:spPr bwMode="auto">
          <a:xfrm>
            <a:off x="6602413" y="1493838"/>
            <a:ext cx="9779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Bob</a:t>
            </a:r>
          </a:p>
        </p:txBody>
      </p:sp>
      <p:pic>
        <p:nvPicPr>
          <p:cNvPr id="34832" name="Picture 44" descr="latex-image-1.pd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263" y="4657725"/>
            <a:ext cx="3937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3685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Asymmetric Encryption </a:t>
            </a:r>
            <a:br>
              <a:rPr lang="en-US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(Public-key Encryption)</a:t>
            </a:r>
            <a:endParaRPr lang="en-US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457200" y="3657600"/>
            <a:ext cx="8077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Encryption and decryption use two different keys:</a:t>
            </a:r>
            <a:endParaRPr lang="en-US" sz="3200"/>
          </a:p>
          <a:p>
            <a:pPr eaLnBrk="1" hangingPunct="1"/>
            <a:r>
              <a:rPr lang="en-US" sz="3200"/>
              <a:t>         c =  enc(m, K</a:t>
            </a:r>
            <a:r>
              <a:rPr lang="en-US" sz="3200" baseline="-25000"/>
              <a:t>pub</a:t>
            </a:r>
            <a:r>
              <a:rPr lang="en-US" sz="3200"/>
              <a:t>)</a:t>
            </a:r>
          </a:p>
          <a:p>
            <a:pPr eaLnBrk="1" hangingPunct="1"/>
            <a:r>
              <a:rPr lang="en-US" sz="3200"/>
              <a:t>         m = dec(c, K</a:t>
            </a:r>
            <a:r>
              <a:rPr lang="en-US" sz="3200" baseline="-25000"/>
              <a:t>priv</a:t>
            </a:r>
            <a:r>
              <a:rPr lang="en-US" sz="3200"/>
              <a:t>)</a:t>
            </a:r>
          </a:p>
        </p:txBody>
      </p:sp>
      <p:sp>
        <p:nvSpPr>
          <p:cNvPr id="29699" name="Line 5"/>
          <p:cNvSpPr>
            <a:spLocks noChangeShapeType="1"/>
          </p:cNvSpPr>
          <p:nvPr/>
        </p:nvSpPr>
        <p:spPr bwMode="auto">
          <a:xfrm flipH="1" flipV="1">
            <a:off x="6934200" y="2286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0" name="Line 6"/>
          <p:cNvSpPr>
            <a:spLocks noChangeShapeType="1"/>
          </p:cNvSpPr>
          <p:nvPr/>
        </p:nvSpPr>
        <p:spPr bwMode="auto">
          <a:xfrm flipV="1">
            <a:off x="5410200" y="2286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9"/>
          <p:cNvSpPr txBox="1">
            <a:spLocks noChangeArrowheads="1"/>
          </p:cNvSpPr>
          <p:nvPr/>
        </p:nvSpPr>
        <p:spPr bwMode="auto">
          <a:xfrm>
            <a:off x="4038600" y="2667000"/>
            <a:ext cx="1905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>
                <a:solidFill>
                  <a:schemeClr val="accent2"/>
                </a:solidFill>
              </a:rPr>
              <a:t>Public key: announce to everyone</a:t>
            </a:r>
          </a:p>
        </p:txBody>
      </p:sp>
      <p:sp>
        <p:nvSpPr>
          <p:cNvPr id="29702" name="Text Box 10"/>
          <p:cNvSpPr txBox="1">
            <a:spLocks noChangeArrowheads="1"/>
          </p:cNvSpPr>
          <p:nvPr/>
        </p:nvSpPr>
        <p:spPr bwMode="auto">
          <a:xfrm>
            <a:off x="6858000" y="2667000"/>
            <a:ext cx="1524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>
                <a:solidFill>
                  <a:schemeClr val="accent2"/>
                </a:solidFill>
              </a:rPr>
              <a:t>Private key: known to the owner only</a:t>
            </a:r>
          </a:p>
        </p:txBody>
      </p:sp>
      <p:sp>
        <p:nvSpPr>
          <p:cNvPr id="29703" name="Text Box 11"/>
          <p:cNvSpPr txBox="1">
            <a:spLocks noChangeArrowheads="1"/>
          </p:cNvSpPr>
          <p:nvPr/>
        </p:nvSpPr>
        <p:spPr bwMode="auto">
          <a:xfrm>
            <a:off x="2133600" y="59436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Examples: RSA, El-Gamal </a:t>
            </a:r>
          </a:p>
        </p:txBody>
      </p:sp>
      <p:sp>
        <p:nvSpPr>
          <p:cNvPr id="29704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E9BC9A8-2402-1E45-86E9-31CAA7C35A6C}" type="slidenum">
              <a:rPr lang="en-US" sz="1400"/>
              <a:pPr/>
              <a:t>12</a:t>
            </a:fld>
            <a:endParaRPr lang="en-US" sz="1400"/>
          </a:p>
        </p:txBody>
      </p:sp>
      <p:sp>
        <p:nvSpPr>
          <p:cNvPr id="29705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807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Every party has a pair of keys: &lt;K</a:t>
            </a:r>
            <a:r>
              <a:rPr lang="en-US" sz="2800" baseline="-25000"/>
              <a:t>pub </a:t>
            </a:r>
            <a:r>
              <a:rPr lang="en-US" sz="2800"/>
              <a:t>, K</a:t>
            </a:r>
            <a:r>
              <a:rPr lang="en-US" sz="2800" baseline="-25000"/>
              <a:t>priv</a:t>
            </a:r>
            <a:r>
              <a:rPr lang="en-US" sz="3200"/>
              <a:t>&gt;</a:t>
            </a:r>
          </a:p>
        </p:txBody>
      </p:sp>
      <p:sp>
        <p:nvSpPr>
          <p:cNvPr id="29706" name="Text Box 3"/>
          <p:cNvSpPr txBox="1">
            <a:spLocks noChangeArrowheads="1"/>
          </p:cNvSpPr>
          <p:nvPr/>
        </p:nvSpPr>
        <p:spPr bwMode="auto">
          <a:xfrm>
            <a:off x="381000" y="5334000"/>
            <a:ext cx="807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800">
                <a:solidFill>
                  <a:srgbClr val="0000FF"/>
                </a:solidFill>
              </a:rPr>
              <a:t>It is hard to infer private key from the public key</a:t>
            </a:r>
            <a:endParaRPr lang="en-US" sz="32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>
            <a:spLocks noChangeArrowheads="1"/>
          </p:cNvSpPr>
          <p:nvPr/>
        </p:nvSpPr>
        <p:spPr bwMode="auto">
          <a:xfrm>
            <a:off x="228600" y="3048000"/>
            <a:ext cx="8610600" cy="2209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Asymmetric Encryption </a:t>
            </a:r>
            <a:br>
              <a:rPr lang="en-US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(Public-key Encryption)</a:t>
            </a:r>
            <a:endParaRPr lang="en-US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7" name="Text Box 7"/>
          <p:cNvSpPr txBox="1">
            <a:spLocks noChangeArrowheads="1"/>
          </p:cNvSpPr>
          <p:nvPr/>
        </p:nvSpPr>
        <p:spPr bwMode="auto">
          <a:xfrm>
            <a:off x="457200" y="1355725"/>
            <a:ext cx="83820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chemeClr val="accent2"/>
                </a:solidFill>
              </a:rPr>
              <a:t>Properties: </a:t>
            </a:r>
          </a:p>
          <a:p>
            <a:pPr eaLnBrk="1" hangingPunct="1">
              <a:spcBef>
                <a:spcPct val="50000"/>
              </a:spcBef>
              <a:buFont typeface="Arial" charset="0"/>
              <a:buAutoNum type="arabicPeriod"/>
            </a:pPr>
            <a:r>
              <a:rPr lang="en-US" sz="2800" dirty="0">
                <a:solidFill>
                  <a:schemeClr val="accent2"/>
                </a:solidFill>
              </a:rPr>
              <a:t>Given </a:t>
            </a:r>
            <a:r>
              <a:rPr lang="en-US" sz="2800" dirty="0" err="1">
                <a:solidFill>
                  <a:schemeClr val="accent2"/>
                </a:solidFill>
              </a:rPr>
              <a:t>ciphertext</a:t>
            </a:r>
            <a:r>
              <a:rPr lang="en-US" sz="2800" dirty="0">
                <a:solidFill>
                  <a:schemeClr val="accent2"/>
                </a:solidFill>
              </a:rPr>
              <a:t>, hard to infer plaintext </a:t>
            </a:r>
            <a:r>
              <a:rPr lang="en-US" sz="2800" dirty="0">
                <a:solidFill>
                  <a:srgbClr val="FF0000"/>
                </a:solidFill>
              </a:rPr>
              <a:t>(</a:t>
            </a:r>
            <a:r>
              <a:rPr lang="en-US" sz="2800" dirty="0" err="1">
                <a:solidFill>
                  <a:srgbClr val="FF0000"/>
                </a:solidFill>
              </a:rPr>
              <a:t>ciphertext</a:t>
            </a:r>
            <a:r>
              <a:rPr lang="en-US" sz="2800" dirty="0">
                <a:solidFill>
                  <a:srgbClr val="FF0000"/>
                </a:solidFill>
              </a:rPr>
              <a:t> only attack)</a:t>
            </a:r>
          </a:p>
          <a:p>
            <a:pPr eaLnBrk="1" hangingPunct="1">
              <a:spcBef>
                <a:spcPct val="50000"/>
              </a:spcBef>
              <a:buFont typeface="Arial" charset="0"/>
              <a:buAutoNum type="arabicPeriod"/>
            </a:pPr>
            <a:r>
              <a:rPr lang="en-US" sz="2800" dirty="0" err="1">
                <a:solidFill>
                  <a:schemeClr val="accent2"/>
                </a:solidFill>
              </a:rPr>
              <a:t>Ciphertext</a:t>
            </a:r>
            <a:r>
              <a:rPr lang="en-US" sz="2800" dirty="0">
                <a:solidFill>
                  <a:schemeClr val="accent2"/>
                </a:solidFill>
              </a:rPr>
              <a:t> and plaintext known, hard to infer private key </a:t>
            </a:r>
            <a:r>
              <a:rPr lang="en-US" sz="2800" dirty="0">
                <a:solidFill>
                  <a:srgbClr val="FF0000"/>
                </a:solidFill>
              </a:rPr>
              <a:t>(known-plaintext attack)</a:t>
            </a:r>
            <a:endParaRPr lang="en-US" sz="2800" i="1" dirty="0">
              <a:solidFill>
                <a:srgbClr val="008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</a:rPr>
              <a:t>3. </a:t>
            </a:r>
            <a:r>
              <a:rPr lang="en-US" sz="2800" dirty="0" smtClean="0">
                <a:solidFill>
                  <a:schemeClr val="accent2"/>
                </a:solidFill>
              </a:rPr>
              <a:t>Encryption </a:t>
            </a:r>
            <a:r>
              <a:rPr lang="en-US" sz="2800" dirty="0">
                <a:solidFill>
                  <a:schemeClr val="accent2"/>
                </a:solidFill>
              </a:rPr>
              <a:t>oracle given, hard to infer private key </a:t>
            </a:r>
            <a:r>
              <a:rPr lang="en-US" sz="2800" dirty="0">
                <a:solidFill>
                  <a:srgbClr val="FF0000"/>
                </a:solidFill>
              </a:rPr>
              <a:t>(chosen-plaintext attack)</a:t>
            </a:r>
            <a:endParaRPr lang="en-US" sz="2800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</a:rPr>
              <a:t>4. Decryption oracle given, hard to infer private key </a:t>
            </a:r>
            <a:r>
              <a:rPr lang="en-US" sz="2800" dirty="0">
                <a:solidFill>
                  <a:srgbClr val="FF0000"/>
                </a:solidFill>
              </a:rPr>
              <a:t>(chosen-</a:t>
            </a:r>
            <a:r>
              <a:rPr lang="en-US" sz="2800" dirty="0" err="1">
                <a:solidFill>
                  <a:srgbClr val="FF0000"/>
                </a:solidFill>
              </a:rPr>
              <a:t>ciphertext</a:t>
            </a:r>
            <a:r>
              <a:rPr lang="en-US" sz="2800" dirty="0">
                <a:solidFill>
                  <a:srgbClr val="FF0000"/>
                </a:solidFill>
              </a:rPr>
              <a:t> attack)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31748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68DECD-A245-FB43-AD41-57D88203955C}" type="slidenum">
              <a:rPr lang="en-US" sz="1400"/>
              <a:pPr/>
              <a:t>13</a:t>
            </a:fld>
            <a:endParaRPr lang="en-US" sz="1400"/>
          </a:p>
        </p:txBody>
      </p:sp>
      <p:sp>
        <p:nvSpPr>
          <p:cNvPr id="12" name="Line Callout 1 (No Border) 11"/>
          <p:cNvSpPr>
            <a:spLocks/>
          </p:cNvSpPr>
          <p:nvPr/>
        </p:nvSpPr>
        <p:spPr bwMode="auto">
          <a:xfrm>
            <a:off x="7315200" y="1066800"/>
            <a:ext cx="1524000" cy="1447800"/>
          </a:xfrm>
          <a:prstGeom prst="callout1">
            <a:avLst>
              <a:gd name="adj1" fmla="val 18750"/>
              <a:gd name="adj2" fmla="val -8333"/>
              <a:gd name="adj3" fmla="val 134426"/>
              <a:gd name="adj4" fmla="val -9697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>
                <a:solidFill>
                  <a:srgbClr val="008000"/>
                </a:solidFill>
              </a:rPr>
              <a:t>By definition of public-key encryption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Using Public-key Crypto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Key generation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Creates the &lt;public, private&gt; key pair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Typically involves pseudo-random number generation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Encryption using public-key crypto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Does not need to share              keys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Does not need a secure channel to transmit the public key 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Much slower than symmetric-key encryption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01B354E-0981-1649-9B61-FC8D1A8E05DB}" type="slidenum">
              <a:rPr lang="en-US" sz="1400"/>
              <a:pPr/>
              <a:t>14</a:t>
            </a:fld>
            <a:endParaRPr lang="en-US" sz="14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429000" y="5029200"/>
            <a:ext cx="4495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0000FF"/>
                </a:solidFill>
              </a:rPr>
              <a:t>Challenge: how to ensure the correct public key is used?</a:t>
            </a:r>
          </a:p>
        </p:txBody>
      </p:sp>
      <p:pic>
        <p:nvPicPr>
          <p:cNvPr id="33797" name="Picture 4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267200"/>
            <a:ext cx="11176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Using Public Key to Establish a Shared Secret</a:t>
            </a:r>
          </a:p>
        </p:txBody>
      </p:sp>
      <p:grpSp>
        <p:nvGrpSpPr>
          <p:cNvPr id="35842" name="Group 3"/>
          <p:cNvGrpSpPr>
            <a:grpSpLocks/>
          </p:cNvGrpSpPr>
          <p:nvPr/>
        </p:nvGrpSpPr>
        <p:grpSpPr bwMode="auto">
          <a:xfrm>
            <a:off x="7010400" y="2819400"/>
            <a:ext cx="685800" cy="1676400"/>
            <a:chOff x="768" y="1344"/>
            <a:chExt cx="432" cy="1056"/>
          </a:xfrm>
        </p:grpSpPr>
        <p:sp>
          <p:nvSpPr>
            <p:cNvPr id="35857" name="Oval 4"/>
            <p:cNvSpPr>
              <a:spLocks noChangeArrowheads="1"/>
            </p:cNvSpPr>
            <p:nvPr/>
          </p:nvSpPr>
          <p:spPr bwMode="auto">
            <a:xfrm>
              <a:off x="834" y="1344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8" name="Line 5"/>
            <p:cNvSpPr>
              <a:spLocks noChangeShapeType="1"/>
            </p:cNvSpPr>
            <p:nvPr/>
          </p:nvSpPr>
          <p:spPr bwMode="auto">
            <a:xfrm>
              <a:off x="1008" y="168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9" name="Line 6"/>
            <p:cNvSpPr>
              <a:spLocks noChangeShapeType="1"/>
            </p:cNvSpPr>
            <p:nvPr/>
          </p:nvSpPr>
          <p:spPr bwMode="auto">
            <a:xfrm flipH="1">
              <a:off x="768" y="1920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0" name="Line 7"/>
            <p:cNvSpPr>
              <a:spLocks noChangeShapeType="1"/>
            </p:cNvSpPr>
            <p:nvPr/>
          </p:nvSpPr>
          <p:spPr bwMode="auto">
            <a:xfrm>
              <a:off x="1008" y="1920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19" name="Line 8"/>
          <p:cNvSpPr>
            <a:spLocks noChangeShapeType="1"/>
          </p:cNvSpPr>
          <p:nvPr/>
        </p:nvSpPr>
        <p:spPr bwMode="auto">
          <a:xfrm flipH="1">
            <a:off x="2362200" y="41148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844" name="Group 9"/>
          <p:cNvGrpSpPr>
            <a:grpSpLocks/>
          </p:cNvGrpSpPr>
          <p:nvPr/>
        </p:nvGrpSpPr>
        <p:grpSpPr bwMode="auto">
          <a:xfrm>
            <a:off x="1219200" y="2819400"/>
            <a:ext cx="685800" cy="1676400"/>
            <a:chOff x="768" y="1344"/>
            <a:chExt cx="432" cy="1056"/>
          </a:xfrm>
        </p:grpSpPr>
        <p:sp>
          <p:nvSpPr>
            <p:cNvPr id="35853" name="Oval 10"/>
            <p:cNvSpPr>
              <a:spLocks noChangeArrowheads="1"/>
            </p:cNvSpPr>
            <p:nvPr/>
          </p:nvSpPr>
          <p:spPr bwMode="auto">
            <a:xfrm>
              <a:off x="834" y="1344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4" name="Line 11"/>
            <p:cNvSpPr>
              <a:spLocks noChangeShapeType="1"/>
            </p:cNvSpPr>
            <p:nvPr/>
          </p:nvSpPr>
          <p:spPr bwMode="auto">
            <a:xfrm>
              <a:off x="1008" y="168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5" name="Line 12"/>
            <p:cNvSpPr>
              <a:spLocks noChangeShapeType="1"/>
            </p:cNvSpPr>
            <p:nvPr/>
          </p:nvSpPr>
          <p:spPr bwMode="auto">
            <a:xfrm flipH="1">
              <a:off x="768" y="1920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6" name="Line 13"/>
            <p:cNvSpPr>
              <a:spLocks noChangeShapeType="1"/>
            </p:cNvSpPr>
            <p:nvPr/>
          </p:nvSpPr>
          <p:spPr bwMode="auto">
            <a:xfrm>
              <a:off x="1008" y="1920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45" name="Text Box 14"/>
          <p:cNvSpPr txBox="1">
            <a:spLocks noChangeArrowheads="1"/>
          </p:cNvSpPr>
          <p:nvPr/>
        </p:nvSpPr>
        <p:spPr bwMode="auto">
          <a:xfrm>
            <a:off x="660400" y="4800600"/>
            <a:ext cx="1866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Alice</a:t>
            </a:r>
          </a:p>
        </p:txBody>
      </p:sp>
      <p:sp>
        <p:nvSpPr>
          <p:cNvPr id="35846" name="Text Box 15"/>
          <p:cNvSpPr txBox="1">
            <a:spLocks noChangeArrowheads="1"/>
          </p:cNvSpPr>
          <p:nvPr/>
        </p:nvSpPr>
        <p:spPr bwMode="auto">
          <a:xfrm>
            <a:off x="6896100" y="48006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Bob</a:t>
            </a:r>
          </a:p>
        </p:txBody>
      </p:sp>
      <p:sp>
        <p:nvSpPr>
          <p:cNvPr id="34823" name="Text Box 16"/>
          <p:cNvSpPr txBox="1">
            <a:spLocks noChangeArrowheads="1"/>
          </p:cNvSpPr>
          <p:nvPr/>
        </p:nvSpPr>
        <p:spPr bwMode="auto">
          <a:xfrm>
            <a:off x="3276600" y="35814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C=E</a:t>
            </a:r>
            <a:r>
              <a:rPr lang="en-US" dirty="0"/>
              <a:t>(PK</a:t>
            </a:r>
            <a:r>
              <a:rPr lang="en-US" baseline="-25000" dirty="0"/>
              <a:t>B</a:t>
            </a:r>
            <a:r>
              <a:rPr lang="en-US" dirty="0"/>
              <a:t> , s)</a:t>
            </a:r>
            <a:endParaRPr lang="en-US" baseline="-25000" dirty="0"/>
          </a:p>
        </p:txBody>
      </p:sp>
      <p:sp>
        <p:nvSpPr>
          <p:cNvPr id="34824" name="Text Box 18"/>
          <p:cNvSpPr txBox="1">
            <a:spLocks noChangeArrowheads="1"/>
          </p:cNvSpPr>
          <p:nvPr/>
        </p:nvSpPr>
        <p:spPr bwMode="auto">
          <a:xfrm>
            <a:off x="3919538" y="5791200"/>
            <a:ext cx="957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s</a:t>
            </a:r>
            <a:endParaRPr lang="en-US" baseline="-25000"/>
          </a:p>
        </p:txBody>
      </p:sp>
      <p:sp>
        <p:nvSpPr>
          <p:cNvPr id="34825" name="Line 19"/>
          <p:cNvSpPr>
            <a:spLocks noChangeShapeType="1"/>
          </p:cNvSpPr>
          <p:nvPr/>
        </p:nvSpPr>
        <p:spPr bwMode="auto">
          <a:xfrm flipH="1" flipV="1">
            <a:off x="2057400" y="5105400"/>
            <a:ext cx="2057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Line 21"/>
          <p:cNvSpPr>
            <a:spLocks noChangeShapeType="1"/>
          </p:cNvSpPr>
          <p:nvPr/>
        </p:nvSpPr>
        <p:spPr bwMode="auto">
          <a:xfrm flipH="1">
            <a:off x="2209800" y="34290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Text Box 22"/>
          <p:cNvSpPr txBox="1">
            <a:spLocks noChangeArrowheads="1"/>
          </p:cNvSpPr>
          <p:nvPr/>
        </p:nvSpPr>
        <p:spPr bwMode="auto">
          <a:xfrm>
            <a:off x="3962400" y="28956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PK</a:t>
            </a:r>
            <a:r>
              <a:rPr lang="en-US" baseline="-25000"/>
              <a:t>B</a:t>
            </a:r>
          </a:p>
        </p:txBody>
      </p:sp>
      <p:sp>
        <p:nvSpPr>
          <p:cNvPr id="34828" name="Line 32"/>
          <p:cNvSpPr>
            <a:spLocks noChangeShapeType="1"/>
          </p:cNvSpPr>
          <p:nvPr/>
        </p:nvSpPr>
        <p:spPr bwMode="auto">
          <a:xfrm flipV="1">
            <a:off x="4724400" y="5105400"/>
            <a:ext cx="2286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377282" y="54102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s=D(SK</a:t>
            </a:r>
            <a:r>
              <a:rPr lang="en-US" sz="2400" baseline="-25000" dirty="0" smtClean="0"/>
              <a:t>B</a:t>
            </a:r>
            <a:r>
              <a:rPr lang="en-US" sz="2400" dirty="0" smtClean="0"/>
              <a:t>, C)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92195" y="55626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Pick a random secret s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nimBg="1"/>
      <p:bldP spid="34823" grpId="0"/>
      <p:bldP spid="34824" grpId="0"/>
      <p:bldP spid="34825" grpId="0" animBg="1"/>
      <p:bldP spid="34826" grpId="0" animBg="1"/>
      <p:bldP spid="34827" grpId="0"/>
      <p:bldP spid="34828" grpId="0" animBg="1"/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Digital Signature</a:t>
            </a:r>
          </a:p>
        </p:txBody>
      </p:sp>
      <p:sp>
        <p:nvSpPr>
          <p:cNvPr id="37890" name="Text Box 3"/>
          <p:cNvSpPr txBox="1">
            <a:spLocks noChangeArrowheads="1"/>
          </p:cNvSpPr>
          <p:nvPr/>
        </p:nvSpPr>
        <p:spPr bwMode="auto">
          <a:xfrm>
            <a:off x="609600" y="1295400"/>
            <a:ext cx="78486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/>
              <a:t>Based on public-key crypto.</a:t>
            </a:r>
          </a:p>
          <a:p>
            <a:pPr eaLnBrk="1" hangingPunct="1"/>
            <a:endParaRPr lang="en-US" sz="3200"/>
          </a:p>
          <a:p>
            <a:pPr eaLnBrk="1" hangingPunct="1"/>
            <a:r>
              <a:rPr lang="en-US" sz="3200"/>
              <a:t>   </a:t>
            </a:r>
            <a:r>
              <a:rPr lang="en-US" sz="3200">
                <a:solidFill>
                  <a:srgbClr val="0000FF"/>
                </a:solidFill>
              </a:rPr>
              <a:t>Signing:</a:t>
            </a:r>
            <a:r>
              <a:rPr lang="en-US" sz="3200"/>
              <a:t>      sig= Sign(m, K</a:t>
            </a:r>
            <a:r>
              <a:rPr lang="en-US" sz="3200" baseline="-25000"/>
              <a:t>priv</a:t>
            </a:r>
            <a:r>
              <a:rPr lang="en-US" sz="3200"/>
              <a:t>)</a:t>
            </a:r>
          </a:p>
          <a:p>
            <a:pPr eaLnBrk="1" hangingPunct="1"/>
            <a:r>
              <a:rPr lang="en-US" sz="3200"/>
              <a:t>   </a:t>
            </a:r>
            <a:r>
              <a:rPr lang="en-US" sz="3200">
                <a:solidFill>
                  <a:srgbClr val="0000FF"/>
                </a:solidFill>
              </a:rPr>
              <a:t>Verification:</a:t>
            </a:r>
            <a:r>
              <a:rPr lang="en-US" sz="3200"/>
              <a:t> Verify(sig, K</a:t>
            </a:r>
            <a:r>
              <a:rPr lang="en-US" sz="3200" baseline="-25000"/>
              <a:t>pub, </a:t>
            </a:r>
            <a:r>
              <a:rPr lang="en-US" sz="3200"/>
              <a:t>m) = True</a:t>
            </a:r>
          </a:p>
          <a:p>
            <a:pPr eaLnBrk="1" hangingPunct="1"/>
            <a:endParaRPr lang="en-US" sz="3200"/>
          </a:p>
        </p:txBody>
      </p:sp>
      <p:sp>
        <p:nvSpPr>
          <p:cNvPr id="37891" name="Text Box 7"/>
          <p:cNvSpPr txBox="1">
            <a:spLocks noChangeArrowheads="1"/>
          </p:cNvSpPr>
          <p:nvPr/>
        </p:nvSpPr>
        <p:spPr bwMode="auto">
          <a:xfrm>
            <a:off x="838200" y="3429000"/>
            <a:ext cx="70104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</a:rPr>
              <a:t>Properties:</a:t>
            </a:r>
          </a:p>
          <a:p>
            <a:pPr eaLnBrk="1" hangingPunct="1">
              <a:spcBef>
                <a:spcPct val="50000"/>
              </a:spcBef>
              <a:buFont typeface="Arial" charset="0"/>
              <a:buAutoNum type="arabicPeriod"/>
            </a:pPr>
            <a:r>
              <a:rPr lang="en-US" sz="2000">
                <a:solidFill>
                  <a:schemeClr val="accent2"/>
                </a:solidFill>
              </a:rPr>
              <a:t>Verification of the validity of a digital signature needs only the public key.</a:t>
            </a:r>
          </a:p>
          <a:p>
            <a:pPr eaLnBrk="1" hangingPunct="1">
              <a:spcBef>
                <a:spcPct val="50000"/>
              </a:spcBef>
              <a:buFont typeface="Arial" charset="0"/>
              <a:buAutoNum type="arabicPeriod"/>
            </a:pPr>
            <a:r>
              <a:rPr lang="en-US" sz="2000">
                <a:solidFill>
                  <a:schemeClr val="accent2"/>
                </a:solidFill>
              </a:rPr>
              <a:t>Only the owner of the corresponding private key can produce a valid signature</a:t>
            </a:r>
          </a:p>
        </p:txBody>
      </p:sp>
      <p:sp>
        <p:nvSpPr>
          <p:cNvPr id="37892" name="Text Box 9"/>
          <p:cNvSpPr txBox="1">
            <a:spLocks noChangeArrowheads="1"/>
          </p:cNvSpPr>
          <p:nvPr/>
        </p:nvSpPr>
        <p:spPr bwMode="auto">
          <a:xfrm>
            <a:off x="1981200" y="56388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Examples: RSA, DSA, El-Gamal </a:t>
            </a:r>
          </a:p>
        </p:txBody>
      </p:sp>
      <p:sp>
        <p:nvSpPr>
          <p:cNvPr id="37893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9474533-96C5-644F-96D8-02AE2A35C98E}" type="slidenum">
              <a:rPr lang="en-US" sz="1400"/>
              <a:pPr/>
              <a:t>16</a:t>
            </a:fld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Applications of Digital Signature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Ensuring data authenticity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Sender signs the message, receiver verifies the signature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Providing non-repudiation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Digital signature serves as proof that the message is generated by the private-key holder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8A0F8AA-3115-6F4F-A8EF-41973C2CA01B}" type="slidenum">
              <a:rPr lang="en-US" sz="1400"/>
              <a:pPr/>
              <a:t>17</a:t>
            </a:fld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Message Authentication Code</a:t>
            </a:r>
          </a:p>
        </p:txBody>
      </p:sp>
      <p:sp>
        <p:nvSpPr>
          <p:cNvPr id="409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84144EC-A991-B847-AE48-6188616BA8BF}" type="slidenum">
              <a:rPr lang="en-US" sz="1400"/>
              <a:pPr/>
              <a:t>18</a:t>
            </a:fld>
            <a:endParaRPr lang="en-US" sz="1400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838200" y="1595437"/>
            <a:ext cx="78486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/>
              <a:t>Hash with a shared key.</a:t>
            </a:r>
          </a:p>
          <a:p>
            <a:pPr eaLnBrk="1" hangingPunct="1"/>
            <a:endParaRPr lang="en-US" sz="3200" dirty="0"/>
          </a:p>
          <a:p>
            <a:pPr eaLnBrk="1" hangingPunct="1"/>
            <a:r>
              <a:rPr lang="en-US" sz="3200" dirty="0"/>
              <a:t>   tag= MAC(m, K)</a:t>
            </a:r>
          </a:p>
          <a:p>
            <a:pPr eaLnBrk="1" hangingPunct="1"/>
            <a:endParaRPr lang="en-US" sz="3200" dirty="0"/>
          </a:p>
        </p:txBody>
      </p:sp>
      <p:sp>
        <p:nvSpPr>
          <p:cNvPr id="40964" name="Text Box 7"/>
          <p:cNvSpPr txBox="1">
            <a:spLocks noChangeArrowheads="1"/>
          </p:cNvSpPr>
          <p:nvPr/>
        </p:nvSpPr>
        <p:spPr bwMode="auto">
          <a:xfrm>
            <a:off x="1066800" y="3706812"/>
            <a:ext cx="70104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</a:rPr>
              <a:t>Properties:</a:t>
            </a:r>
          </a:p>
          <a:p>
            <a:pPr eaLnBrk="1" hangingPunct="1">
              <a:spcBef>
                <a:spcPct val="50000"/>
              </a:spcBef>
              <a:buFont typeface="Arial" charset="0"/>
              <a:buAutoNum type="arabicPeriod"/>
            </a:pPr>
            <a:r>
              <a:rPr lang="en-US" sz="2000" dirty="0">
                <a:solidFill>
                  <a:schemeClr val="accent2"/>
                </a:solidFill>
              </a:rPr>
              <a:t>Only the holder of the key K can generate a valid MAC tag.</a:t>
            </a:r>
          </a:p>
        </p:txBody>
      </p:sp>
      <p:sp>
        <p:nvSpPr>
          <p:cNvPr id="40965" name="Text Box 9"/>
          <p:cNvSpPr txBox="1">
            <a:spLocks noChangeArrowheads="1"/>
          </p:cNvSpPr>
          <p:nvPr/>
        </p:nvSpPr>
        <p:spPr bwMode="auto">
          <a:xfrm>
            <a:off x="1981200" y="56388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Examples: HMAC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Exercise after class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Set up public-key based authentication using SSH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Play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with the various crypto primitives using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OpenSSL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(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hlinkClick r:id="rId2"/>
              </a:rPr>
              <a:t>http://www.openssl.org/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The command-line tool documentation can be found at </a:t>
            </a:r>
            <a:r>
              <a:rPr lang="en-US" dirty="0">
                <a:latin typeface="Arial" charset="0"/>
                <a:ea typeface="ＭＳ Ｐゴシック" charset="0"/>
                <a:hlinkClick r:id="rId3"/>
              </a:rPr>
              <a:t>http://www.openssl.org/docs/apps/openssl.html</a:t>
            </a:r>
            <a:r>
              <a:rPr lang="en-US" dirty="0">
                <a:latin typeface="Arial" charset="0"/>
                <a:ea typeface="ＭＳ Ｐゴシック" charset="0"/>
              </a:rPr>
              <a:t> </a:t>
            </a:r>
          </a:p>
          <a:p>
            <a:pPr lvl="1" eaLnBrk="1" hangingPunct="1"/>
            <a:r>
              <a:rPr lang="en-US" dirty="0" err="1">
                <a:latin typeface="Arial" charset="0"/>
                <a:ea typeface="ＭＳ Ｐゴシック" charset="0"/>
              </a:rPr>
              <a:t>Openssl</a:t>
            </a:r>
            <a:r>
              <a:rPr lang="en-US" dirty="0">
                <a:latin typeface="Arial" charset="0"/>
                <a:ea typeface="ＭＳ Ｐゴシック" charset="0"/>
              </a:rPr>
              <a:t> should be installed at most Unix systems. 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40CACC4-D249-934A-975B-ECDCEE2A9637}" type="slidenum">
              <a:rPr lang="en-US" sz="1400"/>
              <a:pPr/>
              <a:t>19</a:t>
            </a:fld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What is cryptography?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Cryptography is a mathematical method of protecting information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Cryptography is part of, but not equal to, security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Predated modern computing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 modern computing, crypto is used to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remediate deficiencies in the cyber space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21BB30E-3A10-A645-94B3-2C73E2CC8DCD}" type="slidenum">
              <a:rPr lang="en-US" sz="1400"/>
              <a:pPr/>
              <a:t>2</a:t>
            </a:fld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Cryptographic Primitives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In this course, we do not study the math part of crypto; rather, we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use cryptography primitives as 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black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boxes.</a:t>
            </a:r>
            <a:r>
              <a:rPr lang="ja-JP" altLang="en-US" dirty="0" smtClean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defRPr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Need to understand the fundamental properties of the crypto primitives</a:t>
            </a:r>
          </a:p>
          <a:p>
            <a:pPr lvl="1" eaLnBrk="1" hangingPunct="1"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Four primitives:</a:t>
            </a:r>
          </a:p>
          <a:p>
            <a:pPr lvl="1" eaLnBrk="1" hangingPunct="1"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Cryptographic hash</a:t>
            </a:r>
          </a:p>
          <a:p>
            <a:pPr lvl="1" eaLnBrk="1" hangingPunct="1"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Symmetric encryption</a:t>
            </a:r>
          </a:p>
          <a:p>
            <a:pPr lvl="1" eaLnBrk="1" hangingPunct="1"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Asymmetric encryption</a:t>
            </a:r>
          </a:p>
          <a:p>
            <a:pPr lvl="1" eaLnBrk="1" hangingPunct="1"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Digital signatures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7C54C7-8480-FA48-B843-DBF83322262A}" type="slidenum">
              <a:rPr lang="en-US" sz="1400"/>
              <a:pPr/>
              <a:t>3</a:t>
            </a:fld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Using the crypto primitives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Build security protocols</a:t>
            </a:r>
          </a:p>
          <a:p>
            <a:pPr lvl="1" eaLnBrk="1" hangingPunct="1"/>
            <a:r>
              <a:rPr lang="en-US" i="1">
                <a:latin typeface="Arial" charset="0"/>
                <a:ea typeface="ＭＳ Ｐゴシック" charset="0"/>
              </a:rPr>
              <a:t>e.g.</a:t>
            </a:r>
            <a:r>
              <a:rPr lang="en-US">
                <a:latin typeface="Arial" charset="0"/>
                <a:ea typeface="ＭＳ Ｐゴシック" charset="0"/>
              </a:rPr>
              <a:t> SSL/TLS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Build more complex security systems using the primitives</a:t>
            </a:r>
          </a:p>
          <a:p>
            <a:pPr lvl="1" eaLnBrk="1" hangingPunct="1"/>
            <a:r>
              <a:rPr lang="en-US" i="1">
                <a:latin typeface="Arial" charset="0"/>
                <a:ea typeface="ＭＳ Ｐゴシック" charset="0"/>
              </a:rPr>
              <a:t>e.g.</a:t>
            </a:r>
            <a:r>
              <a:rPr lang="en-US">
                <a:latin typeface="Arial" charset="0"/>
                <a:ea typeface="ＭＳ Ｐゴシック" charset="0"/>
              </a:rPr>
              <a:t> PKI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C9C4547-D058-AE48-9499-B466BBB5EFAC}" type="slidenum">
              <a:rPr lang="en-US" sz="1400"/>
              <a:pPr/>
              <a:t>4</a:t>
            </a:fld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Cryptographic Hash</a:t>
            </a:r>
          </a:p>
        </p:txBody>
      </p:sp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990600" y="1447800"/>
            <a:ext cx="563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/>
              <a:t>Hash function: H(m) = c</a:t>
            </a:r>
          </a:p>
        </p:txBody>
      </p:sp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1371600" y="2057400"/>
            <a:ext cx="723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Variable-length messages, fixed-length checksum</a:t>
            </a:r>
          </a:p>
        </p:txBody>
      </p:sp>
      <p:sp>
        <p:nvSpPr>
          <p:cNvPr id="21508" name="Text Box 8"/>
          <p:cNvSpPr txBox="1">
            <a:spLocks noChangeArrowheads="1"/>
          </p:cNvSpPr>
          <p:nvPr/>
        </p:nvSpPr>
        <p:spPr bwMode="auto">
          <a:xfrm>
            <a:off x="1447800" y="55626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Examples: MD5, SHA-1</a:t>
            </a:r>
          </a:p>
        </p:txBody>
      </p:sp>
      <p:sp>
        <p:nvSpPr>
          <p:cNvPr id="21509" name="Text Box 10"/>
          <p:cNvSpPr txBox="1">
            <a:spLocks noChangeArrowheads="1"/>
          </p:cNvSpPr>
          <p:nvPr/>
        </p:nvSpPr>
        <p:spPr bwMode="auto">
          <a:xfrm>
            <a:off x="76200" y="2782888"/>
            <a:ext cx="929640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</a:rPr>
              <a:t>Properties: </a:t>
            </a:r>
          </a:p>
          <a:p>
            <a:pPr eaLnBrk="1" hangingPunct="1">
              <a:spcBef>
                <a:spcPct val="50000"/>
              </a:spcBef>
              <a:buFont typeface="Arial" charset="0"/>
              <a:buAutoNum type="arabicPeriod"/>
            </a:pPr>
            <a:r>
              <a:rPr lang="en-US" sz="2000">
                <a:solidFill>
                  <a:schemeClr val="accent2"/>
                </a:solidFill>
              </a:rPr>
              <a:t>Given m, easy to compute H(m)</a:t>
            </a:r>
          </a:p>
          <a:p>
            <a:pPr eaLnBrk="1" hangingPunct="1">
              <a:spcBef>
                <a:spcPct val="50000"/>
              </a:spcBef>
              <a:buFont typeface="Arial" charset="0"/>
              <a:buAutoNum type="arabicPeriod"/>
            </a:pPr>
            <a:r>
              <a:rPr lang="en-US" sz="2000">
                <a:solidFill>
                  <a:schemeClr val="accent2"/>
                </a:solidFill>
              </a:rPr>
              <a:t>Given c, hard to find m </a:t>
            </a:r>
            <a:r>
              <a:rPr lang="en-US" sz="2000">
                <a:solidFill>
                  <a:srgbClr val="FF0000"/>
                </a:solidFill>
              </a:rPr>
              <a:t>(preimage resistance)</a:t>
            </a:r>
            <a:r>
              <a:rPr lang="en-US" sz="200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spcBef>
                <a:spcPct val="50000"/>
              </a:spcBef>
              <a:buFont typeface="Arial" charset="0"/>
              <a:buAutoNum type="arabicPeriod"/>
            </a:pPr>
            <a:r>
              <a:rPr lang="en-US" sz="2000">
                <a:solidFill>
                  <a:schemeClr val="accent2"/>
                </a:solidFill>
              </a:rPr>
              <a:t>Given m, hard to find another m</a:t>
            </a:r>
            <a:r>
              <a:rPr lang="ja-JP" altLang="en-US" sz="2000" baseline="30000">
                <a:solidFill>
                  <a:schemeClr val="accent2"/>
                </a:solidFill>
                <a:latin typeface="cmsy10" charset="0"/>
              </a:rPr>
              <a:t>’</a:t>
            </a:r>
            <a:r>
              <a:rPr lang="en-US" altLang="ja-JP" sz="2000">
                <a:solidFill>
                  <a:schemeClr val="accent2"/>
                </a:solidFill>
              </a:rPr>
              <a:t> s.t. H(m</a:t>
            </a:r>
            <a:r>
              <a:rPr lang="ja-JP" altLang="en-US" sz="2000" baseline="30000">
                <a:solidFill>
                  <a:schemeClr val="accent2"/>
                </a:solidFill>
                <a:latin typeface="cmsy10" charset="0"/>
              </a:rPr>
              <a:t>’</a:t>
            </a:r>
            <a:r>
              <a:rPr lang="en-US" altLang="ja-JP" sz="2000">
                <a:solidFill>
                  <a:schemeClr val="accent2"/>
                </a:solidFill>
              </a:rPr>
              <a:t>) = H(m) </a:t>
            </a:r>
            <a:r>
              <a:rPr lang="en-US" altLang="ja-JP" sz="2000">
                <a:solidFill>
                  <a:srgbClr val="FF0000"/>
                </a:solidFill>
              </a:rPr>
              <a:t>(second-preimage resistance)</a:t>
            </a:r>
          </a:p>
          <a:p>
            <a:pPr eaLnBrk="1" hangingPunct="1">
              <a:spcBef>
                <a:spcPct val="50000"/>
              </a:spcBef>
              <a:buFont typeface="Arial" charset="0"/>
              <a:buAutoNum type="arabicPeriod"/>
            </a:pPr>
            <a:r>
              <a:rPr lang="en-US" sz="2000">
                <a:solidFill>
                  <a:schemeClr val="accent2"/>
                </a:solidFill>
              </a:rPr>
              <a:t>Hard to find m and m</a:t>
            </a:r>
            <a:r>
              <a:rPr lang="ja-JP" altLang="en-US" sz="2000" baseline="30000">
                <a:solidFill>
                  <a:schemeClr val="accent2"/>
                </a:solidFill>
                <a:latin typeface="cmsy10" charset="0"/>
              </a:rPr>
              <a:t>’</a:t>
            </a:r>
            <a:r>
              <a:rPr lang="en-US" altLang="ja-JP" sz="2000">
                <a:solidFill>
                  <a:schemeClr val="accent2"/>
                </a:solidFill>
              </a:rPr>
              <a:t> s.t. H(m) = H(m</a:t>
            </a:r>
            <a:r>
              <a:rPr lang="ja-JP" altLang="en-US" sz="2000" baseline="30000">
                <a:solidFill>
                  <a:schemeClr val="accent2"/>
                </a:solidFill>
                <a:latin typeface="cmsy10" charset="0"/>
              </a:rPr>
              <a:t>’</a:t>
            </a:r>
            <a:r>
              <a:rPr lang="en-US" altLang="ja-JP" sz="2000">
                <a:solidFill>
                  <a:schemeClr val="accent2"/>
                </a:solidFill>
              </a:rPr>
              <a:t>) </a:t>
            </a:r>
            <a:r>
              <a:rPr lang="en-US" altLang="ja-JP" sz="2000">
                <a:solidFill>
                  <a:srgbClr val="FF0000"/>
                </a:solidFill>
              </a:rPr>
              <a:t>(collision resistance)</a:t>
            </a:r>
            <a:endParaRPr lang="en-US" sz="2000">
              <a:solidFill>
                <a:schemeClr val="accent2"/>
              </a:solidFill>
            </a:endParaRPr>
          </a:p>
        </p:txBody>
      </p:sp>
      <p:sp>
        <p:nvSpPr>
          <p:cNvPr id="21510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A150702-3CEC-2940-BE08-35B831E3F9AE}" type="slidenum">
              <a:rPr lang="en-US" sz="1400"/>
              <a:pPr/>
              <a:t>5</a:t>
            </a:fld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Applications of Hash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Provides integrity guarantee</a:t>
            </a:r>
          </a:p>
          <a:p>
            <a:pPr lvl="1">
              <a:defRPr/>
            </a:pPr>
            <a:r>
              <a:rPr lang="en-US" dirty="0" smtClean="0"/>
              <a:t>If the message content is changed, the hash </a:t>
            </a:r>
            <a:r>
              <a:rPr lang="en-US" i="1" dirty="0" smtClean="0"/>
              <a:t>will</a:t>
            </a:r>
            <a:r>
              <a:rPr lang="en-US" dirty="0" smtClean="0"/>
              <a:t> be different.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Hide information</a:t>
            </a:r>
          </a:p>
          <a:p>
            <a:pPr lvl="1">
              <a:defRPr/>
            </a:pPr>
            <a:r>
              <a:rPr lang="en-US" dirty="0" smtClean="0"/>
              <a:t>Knowing the hash </a:t>
            </a:r>
            <a:r>
              <a:rPr lang="en-US" i="1" dirty="0" smtClean="0"/>
              <a:t>does not</a:t>
            </a:r>
            <a:r>
              <a:rPr lang="en-US" dirty="0" smtClean="0"/>
              <a:t> reveal the input message.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N.B. Hash is NOT encryption!</a:t>
            </a:r>
            <a:endParaRPr lang="en-US" dirty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41FBD5-2375-7B4C-87D6-16FC4FED5EE6}" type="slidenum">
              <a:rPr lang="en-US" sz="1400"/>
              <a:pPr/>
              <a:t>6</a:t>
            </a:fld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 simple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A </a:t>
            </a:r>
            <a:r>
              <a:rPr lang="en-US" i="1" dirty="0" smtClean="0">
                <a:solidFill>
                  <a:srgbClr val="3366FF"/>
                </a:solidFill>
                <a:ea typeface="+mn-ea"/>
                <a:cs typeface="+mn-cs"/>
              </a:rPr>
              <a:t>Commitment Scheme</a:t>
            </a:r>
          </a:p>
          <a:p>
            <a:pPr lvl="1" eaLnBrk="1" hangingPunct="1">
              <a:defRPr/>
            </a:pPr>
            <a:r>
              <a:rPr lang="en-US" dirty="0" smtClean="0"/>
              <a:t>We are having an online “sealed first-price auction”</a:t>
            </a:r>
          </a:p>
          <a:p>
            <a:pPr lvl="1" eaLnBrk="1" hangingPunct="1">
              <a:defRPr/>
            </a:pPr>
            <a:r>
              <a:rPr lang="en-US" dirty="0" smtClean="0"/>
              <a:t>Everyone submits a bid in a chat-room</a:t>
            </a:r>
          </a:p>
          <a:p>
            <a:pPr lvl="1" eaLnBrk="1" hangingPunct="1">
              <a:defRPr/>
            </a:pPr>
            <a:r>
              <a:rPr lang="en-US" dirty="0" smtClean="0"/>
              <a:t>There is no trusted third party</a:t>
            </a:r>
          </a:p>
          <a:p>
            <a:pPr lvl="1" eaLnBrk="1" hangingPunct="1">
              <a:defRPr/>
            </a:pPr>
            <a:r>
              <a:rPr lang="en-US" dirty="0" smtClean="0"/>
              <a:t>Bids may be submitted at different times</a:t>
            </a:r>
          </a:p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Requirements:</a:t>
            </a:r>
          </a:p>
          <a:p>
            <a:pPr lvl="1" eaLnBrk="1" hangingPunct="1">
              <a:defRPr/>
            </a:pPr>
            <a:r>
              <a:rPr lang="en-US" dirty="0" smtClean="0"/>
              <a:t>The bids need to be secret before opening</a:t>
            </a:r>
          </a:p>
          <a:p>
            <a:pPr lvl="1" eaLnBrk="1" hangingPunct="1">
              <a:defRPr/>
            </a:pPr>
            <a:r>
              <a:rPr lang="en-US" dirty="0" smtClean="0"/>
              <a:t>The bids need to be binding after opening</a:t>
            </a:r>
          </a:p>
          <a:p>
            <a:pPr lvl="1" eaLnBrk="1" hangingPunct="1">
              <a:defRPr/>
            </a:pPr>
            <a:r>
              <a:rPr lang="en-US" dirty="0" smtClean="0"/>
              <a:t>Use cryptographic hash function to implement such a scheme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7371474-BFFB-F743-A867-B4DCC8BBD860}" type="slidenum">
              <a:rPr lang="en-US" sz="1400"/>
              <a:pPr/>
              <a:t>7</a:t>
            </a:fld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Using Salt with Hash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 salt is a message that is typically concatenated to the Hash function’s input.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Used to increase the input space of the hash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Increase the difficulty of brute-force attacks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3958633-CAB4-0B40-9CA6-3E2BE78658C1}" type="slidenum">
              <a:rPr lang="en-US" sz="1400"/>
              <a:pPr/>
              <a:t>8</a:t>
            </a:fld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3"/>
          <p:cNvSpPr txBox="1">
            <a:spLocks noChangeArrowheads="1"/>
          </p:cNvSpPr>
          <p:nvPr/>
        </p:nvSpPr>
        <p:spPr bwMode="auto">
          <a:xfrm>
            <a:off x="2209800" y="1665288"/>
            <a:ext cx="25146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/>
              <a:t>c =enc(m, </a:t>
            </a:r>
            <a:r>
              <a:rPr lang="en-US" sz="3200">
                <a:solidFill>
                  <a:schemeClr val="accent2"/>
                </a:solidFill>
              </a:rPr>
              <a:t>K</a:t>
            </a:r>
            <a:r>
              <a:rPr lang="en-US" sz="3200"/>
              <a:t>)</a:t>
            </a:r>
          </a:p>
          <a:p>
            <a:pPr eaLnBrk="1" hangingPunct="1"/>
            <a:r>
              <a:rPr lang="en-US" sz="3200"/>
              <a:t>m=dec(c, </a:t>
            </a:r>
            <a:r>
              <a:rPr lang="en-US" sz="3200">
                <a:solidFill>
                  <a:schemeClr val="accent2"/>
                </a:solidFill>
              </a:rPr>
              <a:t>K</a:t>
            </a:r>
            <a:r>
              <a:rPr lang="en-US" sz="3200"/>
              <a:t>)</a:t>
            </a:r>
          </a:p>
        </p:txBody>
      </p:sp>
      <p:sp>
        <p:nvSpPr>
          <p:cNvPr id="26626" name="Text Box 7"/>
          <p:cNvSpPr txBox="1">
            <a:spLocks noChangeArrowheads="1"/>
          </p:cNvSpPr>
          <p:nvPr/>
        </p:nvSpPr>
        <p:spPr bwMode="auto">
          <a:xfrm>
            <a:off x="228600" y="3551238"/>
            <a:ext cx="876300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</a:rPr>
              <a:t>Properties: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</a:rPr>
              <a:t>1. Given ciphertext, hard to infer plaintext </a:t>
            </a:r>
            <a:r>
              <a:rPr lang="en-US" sz="2000">
                <a:solidFill>
                  <a:srgbClr val="FF0000"/>
                </a:solidFill>
              </a:rPr>
              <a:t>(ciphertext only attack)</a:t>
            </a:r>
            <a:endParaRPr lang="en-US" sz="200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</a:rPr>
              <a:t>2. Ciphertext and plaintext known, hard to infer key </a:t>
            </a:r>
            <a:r>
              <a:rPr lang="en-US" sz="2000">
                <a:solidFill>
                  <a:srgbClr val="FF0000"/>
                </a:solidFill>
              </a:rPr>
              <a:t>(known-plaintext attack)</a:t>
            </a:r>
            <a:r>
              <a:rPr lang="en-US" sz="200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</a:rPr>
              <a:t>3. Access to encryption oracle, hard to infer key </a:t>
            </a:r>
            <a:r>
              <a:rPr lang="en-US" sz="2000">
                <a:solidFill>
                  <a:srgbClr val="FF0000"/>
                </a:solidFill>
              </a:rPr>
              <a:t>(chosen-plaintext attack)</a:t>
            </a:r>
            <a:endParaRPr lang="en-US" sz="200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</a:rPr>
              <a:t>4. Access to decryption oracle, hard to infer key </a:t>
            </a:r>
            <a:r>
              <a:rPr lang="en-US" sz="2000">
                <a:solidFill>
                  <a:srgbClr val="FF0000"/>
                </a:solidFill>
              </a:rPr>
              <a:t>(chosen-ciphertext attack)</a:t>
            </a:r>
            <a:endParaRPr lang="en-US" sz="2000">
              <a:solidFill>
                <a:schemeClr val="accent2"/>
              </a:solidFill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Symmetric Encryption </a:t>
            </a:r>
            <a:br>
              <a:rPr lang="en-US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(Secret-key Encryption)</a:t>
            </a:r>
            <a:endParaRPr lang="en-US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838200" y="2981325"/>
            <a:ext cx="731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Encryption and decryption use the same key</a:t>
            </a:r>
            <a:endParaRPr lang="en-US" sz="3200"/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5943600" y="1981200"/>
            <a:ext cx="2819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secret key</a:t>
            </a:r>
          </a:p>
        </p:txBody>
      </p:sp>
      <p:sp>
        <p:nvSpPr>
          <p:cNvPr id="26630" name="Line 5"/>
          <p:cNvSpPr>
            <a:spLocks noChangeShapeType="1"/>
          </p:cNvSpPr>
          <p:nvPr/>
        </p:nvSpPr>
        <p:spPr bwMode="auto">
          <a:xfrm flipH="1">
            <a:off x="4724400" y="2351088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6"/>
          <p:cNvSpPr>
            <a:spLocks noChangeShapeType="1"/>
          </p:cNvSpPr>
          <p:nvPr/>
        </p:nvSpPr>
        <p:spPr bwMode="auto">
          <a:xfrm flipH="1" flipV="1">
            <a:off x="4724400" y="2046288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1828800" y="58674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Examples: DES, AES </a:t>
            </a:r>
          </a:p>
        </p:txBody>
      </p:sp>
      <p:sp>
        <p:nvSpPr>
          <p:cNvPr id="26633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062B3B4-6FEE-754E-9F1A-A1309FD8E7EE}" type="slidenum">
              <a:rPr lang="en-US" sz="1400"/>
              <a:pPr/>
              <a:t>9</a:t>
            </a:fld>
            <a:endParaRPr lang="en-US" sz="1400"/>
          </a:p>
        </p:txBody>
      </p:sp>
      <p:sp>
        <p:nvSpPr>
          <p:cNvPr id="26634" name="Text Box 4"/>
          <p:cNvSpPr txBox="1">
            <a:spLocks noChangeArrowheads="1"/>
          </p:cNvSpPr>
          <p:nvPr/>
        </p:nvSpPr>
        <p:spPr bwMode="auto">
          <a:xfrm>
            <a:off x="304800" y="1828800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</a:rPr>
              <a:t>ciphertext</a:t>
            </a:r>
          </a:p>
        </p:txBody>
      </p:sp>
      <p:sp>
        <p:nvSpPr>
          <p:cNvPr id="26635" name="Line 6"/>
          <p:cNvSpPr>
            <a:spLocks noChangeShapeType="1"/>
          </p:cNvSpPr>
          <p:nvPr/>
        </p:nvSpPr>
        <p:spPr bwMode="auto">
          <a:xfrm>
            <a:off x="1600200" y="2057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Text Box 4"/>
          <p:cNvSpPr txBox="1">
            <a:spLocks noChangeArrowheads="1"/>
          </p:cNvSpPr>
          <p:nvPr/>
        </p:nvSpPr>
        <p:spPr bwMode="auto">
          <a:xfrm>
            <a:off x="304800" y="2286000"/>
            <a:ext cx="114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</a:rPr>
              <a:t>plaintext</a:t>
            </a:r>
          </a:p>
        </p:txBody>
      </p:sp>
      <p:sp>
        <p:nvSpPr>
          <p:cNvPr id="26637" name="Line 6"/>
          <p:cNvSpPr>
            <a:spLocks noChangeShapeType="1"/>
          </p:cNvSpPr>
          <p:nvPr/>
        </p:nvSpPr>
        <p:spPr bwMode="auto">
          <a:xfrm flipV="1">
            <a:off x="1447800" y="247332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7949</TotalTime>
  <Words>1006</Words>
  <Application>Microsoft Macintosh PowerPoint</Application>
  <PresentationFormat>On-screen Show (4:3)</PresentationFormat>
  <Paragraphs>165</Paragraphs>
  <Slides>19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Basic Cryptography</vt:lpstr>
      <vt:lpstr>What is cryptography?</vt:lpstr>
      <vt:lpstr>Cryptographic Primitives</vt:lpstr>
      <vt:lpstr>Using the crypto primitives</vt:lpstr>
      <vt:lpstr>Cryptographic Hash</vt:lpstr>
      <vt:lpstr>Applications of Hash Function</vt:lpstr>
      <vt:lpstr>A simple application</vt:lpstr>
      <vt:lpstr>Using Salt with Hash</vt:lpstr>
      <vt:lpstr>Symmetric Encryption  (Secret-key Encryption)</vt:lpstr>
      <vt:lpstr>The key management problem</vt:lpstr>
      <vt:lpstr>Diffie-Hellman Key Agreement (1976)</vt:lpstr>
      <vt:lpstr>Asymmetric Encryption  (Public-key Encryption)</vt:lpstr>
      <vt:lpstr>Asymmetric Encryption  (Public-key Encryption)</vt:lpstr>
      <vt:lpstr>Using Public-key Crypto</vt:lpstr>
      <vt:lpstr>Using Public Key to Establish a Shared Secret</vt:lpstr>
      <vt:lpstr>Digital Signature</vt:lpstr>
      <vt:lpstr>Applications of Digital Signature</vt:lpstr>
      <vt:lpstr>Message Authentication Code</vt:lpstr>
      <vt:lpstr>Exercise after class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Xinming Ou</cp:lastModifiedBy>
  <cp:revision>422</cp:revision>
  <cp:lastPrinted>2009-04-22T19:24:48Z</cp:lastPrinted>
  <dcterms:created xsi:type="dcterms:W3CDTF">2010-09-23T15:14:16Z</dcterms:created>
  <dcterms:modified xsi:type="dcterms:W3CDTF">2015-09-10T12:43:07Z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