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81"/>
    <p:restoredTop sz="94666"/>
  </p:normalViewPr>
  <p:slideViewPr>
    <p:cSldViewPr snapToGrid="0" snapToObjects="1">
      <p:cViewPr varScale="1">
        <p:scale>
          <a:sx n="199" d="100"/>
          <a:sy n="199" d="100"/>
        </p:scale>
        <p:origin x="184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B3F4E-D898-AB4E-9244-87270105CFF1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6111D-3CFC-AB42-91EB-D8569222E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25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does</a:t>
            </a:r>
            <a:r>
              <a:rPr lang="en-US" baseline="0" dirty="0" smtClean="0"/>
              <a:t> not matter how the app is built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6111D-3CFC-AB42-91EB-D8569222EF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2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7BB9-8824-D845-8C41-488E28471EC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16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X.1</a:t>
            </a:r>
            <a:r>
              <a:rPr lang="en-US" baseline="0" dirty="0" smtClean="0"/>
              <a:t> sends an explicit intent to X.2.</a:t>
            </a:r>
          </a:p>
          <a:p>
            <a:r>
              <a:rPr lang="en-US" baseline="0" dirty="0" smtClean="0"/>
              <a:t>X.2 sends an implicit intent which can possibly reach another app.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37BB9-8824-D845-8C41-488E28471EC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8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5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17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4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6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75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0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71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92123-4BBE-394E-AAB6-237D5B6F2C3C}" type="datetimeFigureOut">
              <a:rPr lang="en-US" smtClean="0"/>
              <a:t>10/5/16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0224B-DE22-2841-BD02-1688B27C0B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32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Android System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Xinming Ou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Protection for ICC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ICC interface is protected in two ways:</a:t>
            </a:r>
          </a:p>
          <a:p>
            <a:pPr lvl="1"/>
            <a:r>
              <a:rPr lang="en-US" dirty="0" smtClean="0"/>
              <a:t>A private component cannot be accessed outside of the app</a:t>
            </a:r>
          </a:p>
          <a:p>
            <a:pPr lvl="1"/>
            <a:r>
              <a:rPr lang="en-US" dirty="0" smtClean="0"/>
              <a:t>A component can be protected by permissions</a:t>
            </a:r>
          </a:p>
          <a:p>
            <a:endParaRPr lang="en-US" dirty="0"/>
          </a:p>
          <a:p>
            <a:r>
              <a:rPr lang="en-US" dirty="0" smtClean="0"/>
              <a:t>A permission is a label defined by the system or app developer to protect an Android component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6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Permission Protection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5700"/>
            <a:ext cx="9144000" cy="20021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8306" y="5554827"/>
            <a:ext cx="8975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Source: Understanding Android Security, </a:t>
            </a:r>
            <a:r>
              <a:rPr lang="en-US" sz="2000" i="1" dirty="0" err="1" smtClean="0"/>
              <a:t>Enck</a:t>
            </a:r>
            <a:r>
              <a:rPr lang="en-US" sz="2000" i="1" dirty="0" smtClean="0"/>
              <a:t>, et al., IEEE Security &amp; Privacy, 09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4662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Specification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Android app package contains a “manifest file” that defines all the components in the app, and the permissions needed to access each component</a:t>
            </a:r>
          </a:p>
          <a:p>
            <a:endParaRPr lang="en-US" dirty="0"/>
          </a:p>
          <a:p>
            <a:r>
              <a:rPr lang="en-US" dirty="0" smtClean="0"/>
              <a:t>The manifest file also contains a list of permissions the app requests from the system and/or user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3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Difficulty in Understanding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can be changed dynamically at runtime, in the app’s code</a:t>
            </a:r>
          </a:p>
          <a:p>
            <a:pPr lvl="1"/>
            <a:r>
              <a:rPr lang="en-US" dirty="0" smtClean="0"/>
              <a:t>A message can be sent requiring a specific permission </a:t>
            </a:r>
            <a:r>
              <a:rPr lang="en-US" dirty="0" smtClean="0"/>
              <a:t>to receive it at </a:t>
            </a:r>
            <a:r>
              <a:rPr lang="en-US" dirty="0" smtClean="0"/>
              <a:t>runtime</a:t>
            </a:r>
          </a:p>
          <a:p>
            <a:pPr lvl="1"/>
            <a:r>
              <a:rPr lang="en-US" dirty="0" smtClean="0"/>
              <a:t>A runtime permission check can be performed to access a component’s public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4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Difficulty in Understanding App’s Behaviors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app, when given a set of permissions, may misuse them to harm other apps and the user.</a:t>
            </a:r>
          </a:p>
          <a:p>
            <a:endParaRPr lang="en-US" dirty="0"/>
          </a:p>
          <a:p>
            <a:r>
              <a:rPr lang="en-US" dirty="0" smtClean="0"/>
              <a:t>It is not trivial to understand how an app will use the given permissions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2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Android app works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538429"/>
            <a:ext cx="8229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99607" y="4732004"/>
            <a:ext cx="1941571" cy="19417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8461" y="4732004"/>
            <a:ext cx="3868546" cy="194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94444" y="4877997"/>
            <a:ext cx="1605811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A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706819" y="4877997"/>
            <a:ext cx="1649606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B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45589" y="4877997"/>
            <a:ext cx="1635009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56283" y="6304374"/>
            <a:ext cx="73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02169" y="6314624"/>
            <a:ext cx="746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 A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3028453"/>
            <a:ext cx="8229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1167860" y="1854106"/>
            <a:ext cx="6817398" cy="86135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Cellular network, Internet, GPS, etc.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3095" y="3315765"/>
            <a:ext cx="5853911" cy="10365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Android System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864394" y="3315764"/>
            <a:ext cx="835213" cy="1036548"/>
            <a:chOff x="332647" y="5649911"/>
            <a:chExt cx="835213" cy="1036548"/>
          </a:xfrm>
        </p:grpSpPr>
        <p:pic>
          <p:nvPicPr>
            <p:cNvPr id="33" name="Picture 32" descr="User-ic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32647" y="5649911"/>
              <a:ext cx="835213" cy="832157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457200" y="6317127"/>
              <a:ext cx="6206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User</a:t>
              </a:r>
              <a:endParaRPr lang="en-US" dirty="0"/>
            </a:p>
          </p:txBody>
        </p:sp>
      </p:grpSp>
      <p:cxnSp>
        <p:nvCxnSpPr>
          <p:cNvPr id="36" name="Straight Arrow Connector 35"/>
          <p:cNvCxnSpPr>
            <a:endCxn id="39" idx="1"/>
          </p:cNvCxnSpPr>
          <p:nvPr/>
        </p:nvCxnSpPr>
        <p:spPr>
          <a:xfrm>
            <a:off x="1699607" y="3834039"/>
            <a:ext cx="2452513" cy="1021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4" idx="1"/>
            <a:endCxn id="39" idx="0"/>
          </p:cNvCxnSpPr>
          <p:nvPr/>
        </p:nvCxnSpPr>
        <p:spPr>
          <a:xfrm>
            <a:off x="4576559" y="2714545"/>
            <a:ext cx="1020791" cy="8056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845589" y="3520155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4219016" y="2943364"/>
            <a:ext cx="7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31" name="Straight Arrow Connector 30"/>
          <p:cNvCxnSpPr>
            <a:stCxn id="39" idx="2"/>
            <a:endCxn id="8" idx="0"/>
          </p:cNvCxnSpPr>
          <p:nvPr/>
        </p:nvCxnSpPr>
        <p:spPr>
          <a:xfrm>
            <a:off x="5597350" y="4352312"/>
            <a:ext cx="0" cy="525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597350" y="4178686"/>
            <a:ext cx="275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Send intent or Call some callback method</a:t>
            </a:r>
            <a:endParaRPr lang="en-US" dirty="0"/>
          </a:p>
        </p:txBody>
      </p:sp>
      <p:sp>
        <p:nvSpPr>
          <p:cNvPr id="39" name="Decision 38"/>
          <p:cNvSpPr/>
          <p:nvPr/>
        </p:nvSpPr>
        <p:spPr>
          <a:xfrm>
            <a:off x="4152120" y="3520155"/>
            <a:ext cx="2890460" cy="832157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 the handler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7372132" y="3426661"/>
            <a:ext cx="984293" cy="55631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System event</a:t>
            </a:r>
            <a:endParaRPr lang="en-US" dirty="0"/>
          </a:p>
        </p:txBody>
      </p:sp>
      <p:cxnSp>
        <p:nvCxnSpPr>
          <p:cNvPr id="42" name="Straight Arrow Connector 41"/>
          <p:cNvCxnSpPr>
            <a:stCxn id="29" idx="1"/>
            <a:endCxn id="39" idx="3"/>
          </p:cNvCxnSpPr>
          <p:nvPr/>
        </p:nvCxnSpPr>
        <p:spPr>
          <a:xfrm flipH="1">
            <a:off x="7042580" y="3704821"/>
            <a:ext cx="329552" cy="2314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591157" y="3450830"/>
            <a:ext cx="715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71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37" grpId="0"/>
      <p:bldP spid="39" grpId="0" animBg="1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Android app works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" y="4538429"/>
            <a:ext cx="8229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99607" y="4732004"/>
            <a:ext cx="1941571" cy="194170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648461" y="4732004"/>
            <a:ext cx="3868546" cy="194170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94444" y="4877997"/>
            <a:ext cx="1605811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A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706819" y="4877997"/>
            <a:ext cx="1649606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B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845589" y="4877997"/>
            <a:ext cx="1635009" cy="124093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56283" y="6304374"/>
            <a:ext cx="738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 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02169" y="6314624"/>
            <a:ext cx="746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App A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3028453"/>
            <a:ext cx="8229600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1167860" y="1854106"/>
            <a:ext cx="6817398" cy="86135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Cellular network, Internet, GPS, etc.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708124" y="4502173"/>
            <a:ext cx="860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Intent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63095" y="3315765"/>
            <a:ext cx="5853911" cy="103654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Android System</a:t>
            </a:r>
            <a:endParaRPr lang="en-US" dirty="0"/>
          </a:p>
        </p:txBody>
      </p:sp>
      <p:sp>
        <p:nvSpPr>
          <p:cNvPr id="18" name="Decision 17"/>
          <p:cNvSpPr/>
          <p:nvPr/>
        </p:nvSpPr>
        <p:spPr>
          <a:xfrm>
            <a:off x="4152120" y="3520155"/>
            <a:ext cx="2890460" cy="832157"/>
          </a:xfrm>
          <a:prstGeom prst="flowChartDecis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Find the target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722104" y="3984566"/>
            <a:ext cx="860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Intent </a:t>
            </a:r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347179" y="3984566"/>
            <a:ext cx="860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Intent </a:t>
            </a:r>
            <a:r>
              <a:rPr lang="en-US" dirty="0" err="1" smtClean="0"/>
              <a:t>i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8" idx="0"/>
            <a:endCxn id="18" idx="2"/>
          </p:cNvCxnSpPr>
          <p:nvPr/>
        </p:nvCxnSpPr>
        <p:spPr>
          <a:xfrm flipV="1">
            <a:off x="5597350" y="4352312"/>
            <a:ext cx="0" cy="5256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8" idx="3"/>
            <a:endCxn id="9" idx="0"/>
          </p:cNvCxnSpPr>
          <p:nvPr/>
        </p:nvCxnSpPr>
        <p:spPr>
          <a:xfrm>
            <a:off x="7042580" y="3936234"/>
            <a:ext cx="489042" cy="941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8" idx="1"/>
            <a:endCxn id="10" idx="0"/>
          </p:cNvCxnSpPr>
          <p:nvPr/>
        </p:nvCxnSpPr>
        <p:spPr>
          <a:xfrm flipH="1">
            <a:off x="2663094" y="3936234"/>
            <a:ext cx="1489026" cy="941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638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26" y="47374"/>
            <a:ext cx="8859892" cy="7547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Motivating Example: Sensitive-SMS App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7566" y="1415132"/>
            <a:ext cx="3489066" cy="27481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/>
          </a:p>
          <a:p>
            <a:r>
              <a:rPr lang="en-US" sz="2000" dirty="0" err="1" smtClean="0"/>
              <a:t>onCreate</a:t>
            </a:r>
            <a:r>
              <a:rPr lang="en-US" sz="2000" dirty="0" smtClean="0"/>
              <a:t>(Bundle …){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…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String s1 = </a:t>
            </a:r>
            <a:r>
              <a:rPr lang="en-US" sz="2000" dirty="0" err="1" smtClean="0">
                <a:solidFill>
                  <a:srgbClr val="FF0000"/>
                </a:solidFill>
              </a:rPr>
              <a:t>getSensitiveData</a:t>
            </a:r>
            <a:r>
              <a:rPr lang="en-US" sz="2000" dirty="0" smtClean="0"/>
              <a:t>();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Intent i1 = new Intent();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i1.setClass(…, </a:t>
            </a:r>
            <a:r>
              <a:rPr lang="en-US" sz="2000" dirty="0" err="1" smtClean="0"/>
              <a:t>Leaker.class</a:t>
            </a:r>
            <a:r>
              <a:rPr lang="en-US" sz="2000" dirty="0" smtClean="0"/>
              <a:t>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i1.putExtra(“key”, s1);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startActivity</a:t>
            </a:r>
            <a:r>
              <a:rPr lang="en-US" sz="2000" dirty="0" smtClean="0"/>
              <a:t>(i1);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</p:txBody>
      </p:sp>
      <p:sp>
        <p:nvSpPr>
          <p:cNvPr id="5" name="Rectangle 4"/>
          <p:cNvSpPr/>
          <p:nvPr/>
        </p:nvSpPr>
        <p:spPr>
          <a:xfrm>
            <a:off x="4308665" y="1429657"/>
            <a:ext cx="4023895" cy="274817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/>
          </a:p>
          <a:p>
            <a:r>
              <a:rPr lang="en-US" sz="2000" dirty="0" err="1" smtClean="0"/>
              <a:t>onCreate</a:t>
            </a:r>
            <a:r>
              <a:rPr lang="en-US" sz="2000" dirty="0" smtClean="0"/>
              <a:t>(Bundle …){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…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Intent i2 = </a:t>
            </a:r>
            <a:r>
              <a:rPr lang="en-US" sz="2000" dirty="0" err="1" smtClean="0">
                <a:solidFill>
                  <a:srgbClr val="008000"/>
                </a:solidFill>
              </a:rPr>
              <a:t>getIntent</a:t>
            </a:r>
            <a:r>
              <a:rPr lang="en-US" sz="2000" dirty="0" smtClean="0"/>
              <a:t>();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String s2 = i2.getStringExtra(“key”);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SmsManager</a:t>
            </a:r>
            <a:r>
              <a:rPr lang="en-US" sz="2000" dirty="0" smtClean="0"/>
              <a:t> </a:t>
            </a:r>
            <a:r>
              <a:rPr lang="en-US" sz="2000" dirty="0" err="1" smtClean="0"/>
              <a:t>sms</a:t>
            </a:r>
            <a:r>
              <a:rPr lang="en-US" sz="2000" dirty="0" smtClean="0"/>
              <a:t> =   </a:t>
            </a:r>
          </a:p>
          <a:p>
            <a:r>
              <a:rPr lang="en-US" sz="2000" dirty="0" smtClean="0"/>
              <a:t>           </a:t>
            </a:r>
            <a:r>
              <a:rPr lang="en-US" sz="2000" dirty="0" err="1" smtClean="0"/>
              <a:t>SmsManager.getDefault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sms.</a:t>
            </a:r>
            <a:r>
              <a:rPr lang="en-US" sz="2000" dirty="0" err="1" smtClean="0">
                <a:solidFill>
                  <a:srgbClr val="FF0000"/>
                </a:solidFill>
              </a:rPr>
              <a:t>sendTextMessage</a:t>
            </a:r>
            <a:r>
              <a:rPr lang="en-US" sz="2000" dirty="0" smtClean="0"/>
              <a:t>(…, s2, …);</a:t>
            </a:r>
          </a:p>
          <a:p>
            <a:r>
              <a:rPr lang="en-US" sz="2000" dirty="0"/>
              <a:t>}</a:t>
            </a:r>
            <a:endParaRPr lang="en-US" sz="20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1901" y="842211"/>
            <a:ext cx="2813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DataGrabber</a:t>
            </a:r>
            <a:r>
              <a:rPr lang="en-US" sz="2400" dirty="0" smtClean="0">
                <a:solidFill>
                  <a:srgbClr val="FF0000"/>
                </a:solidFill>
              </a:rPr>
              <a:t> Activity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5460" y="860576"/>
            <a:ext cx="2018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Leaker Activity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4469733"/>
            <a:ext cx="9144000" cy="0"/>
          </a:xfrm>
          <a:prstGeom prst="line">
            <a:avLst/>
          </a:prstGeom>
          <a:ln w="38100" cmpd="sng">
            <a:solidFill>
              <a:schemeClr val="accent6"/>
            </a:solidFill>
            <a:prstDash val="lg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64175" y="4954687"/>
            <a:ext cx="2271317" cy="139662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/>
          </a:p>
          <a:p>
            <a:endParaRPr lang="en-US" sz="2800" dirty="0"/>
          </a:p>
          <a:p>
            <a:pPr algn="ctr"/>
            <a:r>
              <a:rPr lang="en-US" sz="2000" dirty="0" smtClean="0"/>
              <a:t>Environment of </a:t>
            </a:r>
            <a:r>
              <a:rPr lang="en-US" sz="2000" dirty="0" err="1" smtClean="0"/>
              <a:t>DataGrabber</a:t>
            </a:r>
            <a:endParaRPr lang="en-US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1623808" y="5139484"/>
            <a:ext cx="1515848" cy="51351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Intent p1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62118" y="4949689"/>
            <a:ext cx="2271317" cy="1396625"/>
          </a:xfrm>
          <a:prstGeom prst="rect">
            <a:avLst/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/>
          </a:p>
          <a:p>
            <a:endParaRPr lang="en-US" sz="2800" dirty="0"/>
          </a:p>
          <a:p>
            <a:pPr algn="ctr"/>
            <a:r>
              <a:rPr lang="en-US" sz="2000" dirty="0" smtClean="0"/>
              <a:t>Environment of Leaker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21751" y="5138134"/>
            <a:ext cx="1515848" cy="51351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Intent p2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8653995" y="3934095"/>
            <a:ext cx="0" cy="793765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8653995" y="4727860"/>
            <a:ext cx="0" cy="762141"/>
          </a:xfrm>
          <a:prstGeom prst="straightConnector1">
            <a:avLst/>
          </a:prstGeom>
          <a:ln w="762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74263" y="3371470"/>
            <a:ext cx="686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App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7720950" y="5548685"/>
            <a:ext cx="135687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Android  System </a:t>
            </a:r>
          </a:p>
          <a:p>
            <a:r>
              <a:rPr lang="en-US" sz="2400" dirty="0" smtClean="0"/>
              <a:t>Model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72026" y="5653000"/>
            <a:ext cx="1099749" cy="198774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1"/>
          </p:cNvCxnSpPr>
          <p:nvPr/>
        </p:nvCxnSpPr>
        <p:spPr>
          <a:xfrm flipV="1">
            <a:off x="86907" y="5396242"/>
            <a:ext cx="1536901" cy="255410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07566" y="6056517"/>
            <a:ext cx="374236" cy="29479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1</a:t>
            </a:r>
          </a:p>
        </p:txBody>
      </p:sp>
      <p:sp>
        <p:nvSpPr>
          <p:cNvPr id="24" name="Freeform 23"/>
          <p:cNvSpPr/>
          <p:nvPr/>
        </p:nvSpPr>
        <p:spPr>
          <a:xfrm rot="20863131">
            <a:off x="228262" y="1803593"/>
            <a:ext cx="669914" cy="3513381"/>
          </a:xfrm>
          <a:custGeom>
            <a:avLst/>
            <a:gdLst>
              <a:gd name="connsiteX0" fmla="*/ 1334441 w 1334441"/>
              <a:gd name="connsiteY0" fmla="*/ 5365847 h 5365847"/>
              <a:gd name="connsiteX1" fmla="*/ 877 w 1334441"/>
              <a:gd name="connsiteY1" fmla="*/ 2825801 h 5365847"/>
              <a:gd name="connsiteX2" fmla="*/ 1112181 w 1334441"/>
              <a:gd name="connsiteY2" fmla="*/ 0 h 536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4441" h="5365847">
                <a:moveTo>
                  <a:pt x="1334441" y="5365847"/>
                </a:moveTo>
                <a:cubicBezTo>
                  <a:pt x="686180" y="4542978"/>
                  <a:pt x="37920" y="3720109"/>
                  <a:pt x="877" y="2825801"/>
                </a:cubicBezTo>
                <a:cubicBezTo>
                  <a:pt x="-36166" y="1931493"/>
                  <a:pt x="1112181" y="0"/>
                  <a:pt x="1112181" y="0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72026" y="3224072"/>
            <a:ext cx="374236" cy="29479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2</a:t>
            </a:r>
            <a:endParaRPr lang="en-US" sz="2000" dirty="0"/>
          </a:p>
        </p:txBody>
      </p:sp>
      <p:cxnSp>
        <p:nvCxnSpPr>
          <p:cNvPr id="33" name="Straight Arrow Connector 32"/>
          <p:cNvCxnSpPr>
            <a:endCxn id="16" idx="1"/>
          </p:cNvCxnSpPr>
          <p:nvPr/>
        </p:nvCxnSpPr>
        <p:spPr>
          <a:xfrm>
            <a:off x="2275340" y="3578126"/>
            <a:ext cx="2946411" cy="1816766"/>
          </a:xfrm>
          <a:prstGeom prst="straightConnector1">
            <a:avLst/>
          </a:prstGeom>
          <a:ln w="38100" cmpd="sng"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15" idx="1"/>
          </p:cNvCxnSpPr>
          <p:nvPr/>
        </p:nvCxnSpPr>
        <p:spPr>
          <a:xfrm>
            <a:off x="1938421" y="3769895"/>
            <a:ext cx="2923697" cy="1878107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782758" y="4727860"/>
            <a:ext cx="388189" cy="246278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3</a:t>
            </a:r>
          </a:p>
        </p:txBody>
      </p:sp>
      <p:sp>
        <p:nvSpPr>
          <p:cNvPr id="41" name="Freeform 40"/>
          <p:cNvSpPr/>
          <p:nvPr/>
        </p:nvSpPr>
        <p:spPr>
          <a:xfrm rot="20863131">
            <a:off x="4058971" y="1600592"/>
            <a:ext cx="728894" cy="3459624"/>
          </a:xfrm>
          <a:custGeom>
            <a:avLst/>
            <a:gdLst>
              <a:gd name="connsiteX0" fmla="*/ 1334441 w 1334441"/>
              <a:gd name="connsiteY0" fmla="*/ 5365847 h 5365847"/>
              <a:gd name="connsiteX1" fmla="*/ 877 w 1334441"/>
              <a:gd name="connsiteY1" fmla="*/ 2825801 h 5365847"/>
              <a:gd name="connsiteX2" fmla="*/ 1112181 w 1334441"/>
              <a:gd name="connsiteY2" fmla="*/ 0 h 536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34441" h="5365847">
                <a:moveTo>
                  <a:pt x="1334441" y="5365847"/>
                </a:moveTo>
                <a:cubicBezTo>
                  <a:pt x="686180" y="4542978"/>
                  <a:pt x="37920" y="3720109"/>
                  <a:pt x="877" y="2825801"/>
                </a:cubicBezTo>
                <a:cubicBezTo>
                  <a:pt x="-36166" y="1931493"/>
                  <a:pt x="1112181" y="0"/>
                  <a:pt x="1112181" y="0"/>
                </a:cubicBezTo>
              </a:path>
            </a:pathLst>
          </a:cu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121547" y="2877697"/>
            <a:ext cx="374236" cy="294795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4</a:t>
            </a:r>
            <a:endParaRPr lang="en-US" sz="2000" dirty="0"/>
          </a:p>
        </p:txBody>
      </p:sp>
      <p:sp>
        <p:nvSpPr>
          <p:cNvPr id="47" name="Freeform 46"/>
          <p:cNvSpPr/>
          <p:nvPr/>
        </p:nvSpPr>
        <p:spPr>
          <a:xfrm rot="609137">
            <a:off x="6592970" y="2358584"/>
            <a:ext cx="1080931" cy="2897054"/>
          </a:xfrm>
          <a:custGeom>
            <a:avLst/>
            <a:gdLst>
              <a:gd name="connsiteX0" fmla="*/ 0 w 2826661"/>
              <a:gd name="connsiteY0" fmla="*/ 5270595 h 5270595"/>
              <a:gd name="connsiteX1" fmla="*/ 2825887 w 2826661"/>
              <a:gd name="connsiteY1" fmla="*/ 1587529 h 5270595"/>
              <a:gd name="connsiteX2" fmla="*/ 285764 w 2826661"/>
              <a:gd name="connsiteY2" fmla="*/ 0 h 5270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26661" h="5270595">
                <a:moveTo>
                  <a:pt x="0" y="5270595"/>
                </a:moveTo>
                <a:cubicBezTo>
                  <a:pt x="1389130" y="3868278"/>
                  <a:pt x="2778260" y="2465961"/>
                  <a:pt x="2825887" y="1587529"/>
                </a:cubicBezTo>
                <a:cubicBezTo>
                  <a:pt x="2873514" y="709097"/>
                  <a:pt x="709118" y="254005"/>
                  <a:pt x="285764" y="0"/>
                </a:cubicBezTo>
              </a:path>
            </a:pathLst>
          </a:custGeom>
          <a:ln w="38100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8139065" y="2877697"/>
            <a:ext cx="386989" cy="406079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32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9" grpId="0"/>
      <p:bldP spid="20" grpId="0"/>
      <p:bldP spid="23" grpId="0" animBg="1"/>
      <p:bldP spid="24" grpId="0" animBg="1"/>
      <p:bldP spid="32" grpId="0" animBg="1"/>
      <p:bldP spid="40" grpId="0" animBg="1"/>
      <p:bldP spid="41" grpId="0" animBg="1"/>
      <p:bldP spid="46" grpId="0" animBg="1"/>
      <p:bldP spid="47" grpId="0" animBg="1"/>
      <p:bldP spid="5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1: Data Leakage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87379" y="1417637"/>
            <a:ext cx="7127736" cy="4707411"/>
            <a:chOff x="1065414" y="9369645"/>
            <a:chExt cx="8108665" cy="5265399"/>
          </a:xfrm>
        </p:grpSpPr>
        <p:sp useBgFill="1">
          <p:nvSpPr>
            <p:cNvPr id="5" name="Oval 4"/>
            <p:cNvSpPr/>
            <p:nvPr/>
          </p:nvSpPr>
          <p:spPr>
            <a:xfrm>
              <a:off x="1065414" y="9369645"/>
              <a:ext cx="6617711" cy="474217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35162" y="10484051"/>
              <a:ext cx="2461223" cy="1388573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Collect sensitive data 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14729" y="10937769"/>
              <a:ext cx="1585606" cy="1311407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Send Intent with d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87799" y="12549082"/>
              <a:ext cx="1870452" cy="8103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Data leak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10589" y="9814231"/>
              <a:ext cx="1318265" cy="585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</a:rPr>
                <a:t>source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10" name="Straight Arrow Connector 9"/>
            <p:cNvCxnSpPr>
              <a:endCxn id="7" idx="1"/>
            </p:cNvCxnSpPr>
            <p:nvPr/>
          </p:nvCxnSpPr>
          <p:spPr>
            <a:xfrm>
              <a:off x="3988526" y="10947536"/>
              <a:ext cx="926202" cy="64593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H="1">
              <a:off x="4358251" y="12255730"/>
              <a:ext cx="955462" cy="91442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3996385" y="10618088"/>
              <a:ext cx="814092" cy="46977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358251" y="12160470"/>
              <a:ext cx="452226" cy="43241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174356" y="10356477"/>
              <a:ext cx="863902" cy="585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</a:rPr>
                <a:t>sink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616688" y="11994120"/>
              <a:ext cx="863902" cy="5852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</a:rPr>
                <a:t>sink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047054" y="11349404"/>
              <a:ext cx="65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ICC</a:t>
              </a:r>
              <a:endParaRPr lang="en-US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896000" y="12517340"/>
              <a:ext cx="65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ICC</a:t>
              </a:r>
              <a:endParaRPr lang="en-US" sz="28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80749" y="14111824"/>
              <a:ext cx="10372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App X</a:t>
              </a:r>
              <a:endParaRPr lang="en-US" sz="28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9536" y="11732510"/>
              <a:ext cx="15811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Comp X.1</a:t>
              </a:r>
              <a:endParaRPr lang="en-US" sz="28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00336" y="11182040"/>
              <a:ext cx="1320213" cy="10672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Comp X.2</a:t>
              </a:r>
              <a:endParaRPr lang="en-US" sz="28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72208" y="13359386"/>
              <a:ext cx="15811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Comp X.3</a:t>
              </a:r>
              <a:endParaRPr lang="en-US" sz="2800" dirty="0"/>
            </a:p>
          </p:txBody>
        </p:sp>
        <p:sp useBgFill="1">
          <p:nvSpPr>
            <p:cNvPr id="22" name="Oval 21"/>
            <p:cNvSpPr/>
            <p:nvPr/>
          </p:nvSpPr>
          <p:spPr>
            <a:xfrm>
              <a:off x="6775646" y="13394255"/>
              <a:ext cx="2398433" cy="10960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Another App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5842283" y="12255730"/>
              <a:ext cx="1307353" cy="1439007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6159637" y="12255730"/>
              <a:ext cx="1122803" cy="110365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842283" y="12778950"/>
              <a:ext cx="6580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ICC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371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2: Data Injection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056105" y="1781341"/>
            <a:ext cx="7061943" cy="4492923"/>
            <a:chOff x="-1533217" y="9034018"/>
            <a:chExt cx="8964766" cy="5601026"/>
          </a:xfrm>
        </p:grpSpPr>
        <p:sp useBgFill="1">
          <p:nvSpPr>
            <p:cNvPr id="5" name="Oval 4"/>
            <p:cNvSpPr/>
            <p:nvPr/>
          </p:nvSpPr>
          <p:spPr>
            <a:xfrm>
              <a:off x="791743" y="9369647"/>
              <a:ext cx="6639806" cy="474217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487799" y="9600390"/>
              <a:ext cx="2461223" cy="1842242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Receive Intent</a:t>
              </a:r>
            </a:p>
            <a:p>
              <a:pPr algn="ctr"/>
              <a:endParaRPr lang="en-US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Send Intent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87799" y="12549082"/>
              <a:ext cx="2461223" cy="810304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FFFF"/>
                  </a:solidFill>
                </a:rPr>
                <a:t>Network I/O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46911" y="9715340"/>
              <a:ext cx="1471024" cy="652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</a:rPr>
                <a:t>source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3164462" y="11369725"/>
              <a:ext cx="452226" cy="119142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046911" y="10846504"/>
              <a:ext cx="964010" cy="652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0000FF"/>
                  </a:solidFill>
                </a:rPr>
                <a:t>sink</a:t>
              </a:r>
              <a:endParaRPr lang="en-US" sz="2800" dirty="0">
                <a:solidFill>
                  <a:srgbClr val="0000FF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80749" y="14111824"/>
              <a:ext cx="10310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App Y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31153" y="11574495"/>
              <a:ext cx="1569761" cy="523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Comp Y.1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872208" y="13359386"/>
              <a:ext cx="15697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Comp Y.</a:t>
              </a:r>
              <a:r>
                <a:rPr lang="en-US" sz="2800" dirty="0"/>
                <a:t>2</a:t>
              </a:r>
            </a:p>
          </p:txBody>
        </p:sp>
        <p:sp useBgFill="1">
          <p:nvSpPr>
            <p:cNvPr id="14" name="Oval 13"/>
            <p:cNvSpPr/>
            <p:nvPr/>
          </p:nvSpPr>
          <p:spPr>
            <a:xfrm>
              <a:off x="-1533217" y="9034018"/>
              <a:ext cx="2865919" cy="156239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rgbClr val="FF0000"/>
                  </a:solidFill>
                </a:rPr>
                <a:t>Injecting ill-crafted intent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4" idx="5"/>
            </p:cNvCxnSpPr>
            <p:nvPr/>
          </p:nvCxnSpPr>
          <p:spPr>
            <a:xfrm flipV="1">
              <a:off x="912998" y="10301730"/>
              <a:ext cx="1574800" cy="65873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4611800" y="13367000"/>
              <a:ext cx="1653041" cy="1103656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440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System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open-source operating system for mobile devices (AOSP, led by Google)</a:t>
            </a:r>
          </a:p>
          <a:p>
            <a:pPr lvl="1"/>
            <a:r>
              <a:rPr lang="en-US" dirty="0" smtClean="0"/>
              <a:t>Consists of a base operating system (Linux), an application middleware, and a Java SDK.</a:t>
            </a:r>
          </a:p>
          <a:p>
            <a:pPr lvl="1"/>
            <a:r>
              <a:rPr lang="en-US" dirty="0" smtClean="0"/>
              <a:t>Available since 2007; first Android phone debut in 2008.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Currently the most popular smart-phone platform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System Overview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82" y="1528763"/>
            <a:ext cx="2608018" cy="4670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8375" y="5111750"/>
            <a:ext cx="4286250" cy="52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Hardware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68375" y="4581525"/>
            <a:ext cx="4286250" cy="52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Linux OS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62025" y="4051300"/>
            <a:ext cx="4286250" cy="528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Application Middleware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65201" y="2755900"/>
            <a:ext cx="1003300" cy="1292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App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127251" y="2755900"/>
            <a:ext cx="1003300" cy="1292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App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3426" y="2755900"/>
            <a:ext cx="1003300" cy="1292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3200" dirty="0" smtClean="0"/>
              <a:t>App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81500" y="3032125"/>
            <a:ext cx="77787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……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86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Considerations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smart phone is “mostly” a single-user system</a:t>
            </a:r>
          </a:p>
          <a:p>
            <a:pPr lvl="1"/>
            <a:r>
              <a:rPr lang="en-US" dirty="0" smtClean="0"/>
              <a:t>The security goal is primarily to protect the user and his/her data</a:t>
            </a:r>
          </a:p>
          <a:p>
            <a:pPr lvl="1"/>
            <a:r>
              <a:rPr lang="en-US" dirty="0" smtClean="0"/>
              <a:t>The security goal also includes that critical functions of the phone shall not be hampered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apps a phone runs are from manufacturers and app stores</a:t>
            </a:r>
          </a:p>
          <a:p>
            <a:pPr lvl="1"/>
            <a:r>
              <a:rPr lang="en-US" dirty="0" smtClean="0"/>
              <a:t>The origin of the apps could be untrustworthy – apps could be vulnerable or outright malicious</a:t>
            </a:r>
          </a:p>
        </p:txBody>
      </p:sp>
    </p:spTree>
    <p:extLst>
      <p:ext uri="{BB962C8B-B14F-4D97-AF65-F5344CB8AC3E}">
        <p14:creationId xmlns:p14="http://schemas.microsoft.com/office/powerpoint/2010/main" val="7143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</a:t>
            </a:r>
            <a:r>
              <a:rPr lang="en-US" dirty="0" smtClean="0"/>
              <a:t>Protection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Android Sandbox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application runs as a user process in the Linux OS with a unique user ID</a:t>
            </a:r>
          </a:p>
          <a:p>
            <a:pPr lvl="1"/>
            <a:r>
              <a:rPr lang="en-US" dirty="0" smtClean="0"/>
              <a:t>At install time, Android gives each package a distinct Linux user ID</a:t>
            </a:r>
          </a:p>
          <a:p>
            <a:pPr lvl="1"/>
            <a:r>
              <a:rPr lang="en-US" dirty="0" smtClean="0"/>
              <a:t>Two apps can run under the same user ID if they are signed by the same key</a:t>
            </a:r>
          </a:p>
          <a:p>
            <a:pPr lvl="1"/>
            <a:r>
              <a:rPr lang="en-US" dirty="0" smtClean="0"/>
              <a:t>This creates a sandbox for each app, so that Linux isolates applications from each other and from the system. </a:t>
            </a:r>
            <a:endParaRPr lang="en-US" dirty="0" smtClean="0"/>
          </a:p>
          <a:p>
            <a:pPr lvl="2"/>
            <a:r>
              <a:rPr lang="en-US" dirty="0"/>
              <a:t>An app cannot directly access resources owned by another app if they have different user ids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However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need to communicate with each other and the system</a:t>
            </a:r>
          </a:p>
          <a:p>
            <a:pPr lvl="1"/>
            <a:r>
              <a:rPr lang="en-US" dirty="0" smtClean="0"/>
              <a:t>A restaurant recommender app may need to launch a map app to show a restaurant’s location on map</a:t>
            </a:r>
          </a:p>
          <a:p>
            <a:pPr lvl="1"/>
            <a:r>
              <a:rPr lang="en-US" dirty="0" smtClean="0"/>
              <a:t>An email app may need to launch a PDF viewer to open an attachment</a:t>
            </a:r>
          </a:p>
          <a:p>
            <a:pPr lvl="1"/>
            <a:r>
              <a:rPr lang="en-US" dirty="0" smtClean="0"/>
              <a:t>A messenger app may need to receive text messages sent to the phone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</a:t>
            </a:r>
            <a:r>
              <a:rPr lang="en-US" dirty="0" smtClean="0"/>
              <a:t>App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Android app contains one or more components of the following types:</a:t>
            </a:r>
          </a:p>
          <a:p>
            <a:pPr lvl="1"/>
            <a:r>
              <a:rPr lang="en-US" dirty="0" smtClean="0"/>
              <a:t>Activity: A GUI screen</a:t>
            </a:r>
          </a:p>
          <a:p>
            <a:pPr lvl="1"/>
            <a:r>
              <a:rPr lang="en-US" dirty="0" smtClean="0"/>
              <a:t>Service: background processing</a:t>
            </a:r>
          </a:p>
          <a:p>
            <a:pPr lvl="1"/>
            <a:r>
              <a:rPr lang="en-US" dirty="0" smtClean="0"/>
              <a:t>Broadcast Receiver: receives messages from other component</a:t>
            </a:r>
          </a:p>
          <a:p>
            <a:pPr lvl="1"/>
            <a:r>
              <a:rPr lang="en-US" dirty="0" smtClean="0"/>
              <a:t>Content Provider: store and share data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019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1" y="1866600"/>
            <a:ext cx="9144000" cy="29540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8306" y="6212705"/>
            <a:ext cx="8975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Source: Understanding Android Security, </a:t>
            </a:r>
            <a:r>
              <a:rPr lang="en-US" sz="2000" i="1" dirty="0" err="1" smtClean="0"/>
              <a:t>Enck</a:t>
            </a:r>
            <a:r>
              <a:rPr lang="en-US" sz="2000" i="1" dirty="0" smtClean="0"/>
              <a:t>, et al., IEEE Security &amp; Privacy, 09</a:t>
            </a:r>
            <a:endParaRPr lang="en-US" sz="2000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890" y="2311321"/>
            <a:ext cx="16891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Inter-Component Communication (ICC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246"/>
            <a:ext cx="9144000" cy="48915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8306" y="6304499"/>
            <a:ext cx="8975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/>
              <a:t>Source: Understanding Android Security, </a:t>
            </a:r>
            <a:r>
              <a:rPr lang="en-US" sz="2000" i="1" dirty="0" err="1" smtClean="0"/>
              <a:t>Enck</a:t>
            </a:r>
            <a:r>
              <a:rPr lang="en-US" sz="2000" i="1" dirty="0" smtClean="0"/>
              <a:t>, et al., IEEE Security &amp; Privacy, 09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35704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813</Words>
  <Application>Microsoft Macintosh PowerPoint</Application>
  <PresentationFormat>On-screen Show (4:3)</PresentationFormat>
  <Paragraphs>162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Mangal</vt:lpstr>
      <vt:lpstr>Arial</vt:lpstr>
      <vt:lpstr>Office Theme</vt:lpstr>
      <vt:lpstr>Android System Security</vt:lpstr>
      <vt:lpstr>Android System Basics</vt:lpstr>
      <vt:lpstr>Android System Overview</vt:lpstr>
      <vt:lpstr>Security Considerations</vt:lpstr>
      <vt:lpstr>Basic Protection – Android Sandbox</vt:lpstr>
      <vt:lpstr>However</vt:lpstr>
      <vt:lpstr>Android App Components</vt:lpstr>
      <vt:lpstr>An Example</vt:lpstr>
      <vt:lpstr>Inter-Component Communication (ICC)</vt:lpstr>
      <vt:lpstr>Security Protection for ICC</vt:lpstr>
      <vt:lpstr>Android Permission Protection</vt:lpstr>
      <vt:lpstr>Policy Specification</vt:lpstr>
      <vt:lpstr>Difficulty in Understanding Policy</vt:lpstr>
      <vt:lpstr>Difficulty in Understanding App’s Behaviors</vt:lpstr>
      <vt:lpstr>How Android app works</vt:lpstr>
      <vt:lpstr>How Android app works</vt:lpstr>
      <vt:lpstr>A Motivating Example: Sensitive-SMS App</vt:lpstr>
      <vt:lpstr>Problem 1: Data Leakage</vt:lpstr>
      <vt:lpstr>Problem 2: Data Injection</vt:lpstr>
    </vt:vector>
  </TitlesOfParts>
  <Company>Kansas State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Android Security</dc:title>
  <dc:creator>Xinming Ou</dc:creator>
  <cp:lastModifiedBy>Xinming Ou</cp:lastModifiedBy>
  <cp:revision>45</cp:revision>
  <dcterms:created xsi:type="dcterms:W3CDTF">2015-10-19T14:10:52Z</dcterms:created>
  <dcterms:modified xsi:type="dcterms:W3CDTF">2016-10-05T17:47:21Z</dcterms:modified>
</cp:coreProperties>
</file>