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4" r:id="rId12"/>
    <p:sldId id="289" r:id="rId13"/>
    <p:sldId id="266" r:id="rId14"/>
    <p:sldId id="267" r:id="rId15"/>
    <p:sldId id="268" r:id="rId16"/>
    <p:sldId id="269" r:id="rId17"/>
    <p:sldId id="270" r:id="rId18"/>
    <p:sldId id="273" r:id="rId19"/>
    <p:sldId id="276" r:id="rId20"/>
    <p:sldId id="271" r:id="rId21"/>
    <p:sldId id="272" r:id="rId22"/>
    <p:sldId id="274" r:id="rId23"/>
    <p:sldId id="275" r:id="rId24"/>
    <p:sldId id="277" r:id="rId25"/>
    <p:sldId id="278" r:id="rId26"/>
    <p:sldId id="279" r:id="rId27"/>
    <p:sldId id="280" r:id="rId28"/>
    <p:sldId id="283" r:id="rId29"/>
    <p:sldId id="281" r:id="rId30"/>
    <p:sldId id="282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3"/>
    <p:restoredTop sz="92899" autoAdjust="0"/>
  </p:normalViewPr>
  <p:slideViewPr>
    <p:cSldViewPr snapToGrid="0" snapToObjects="1">
      <p:cViewPr varScale="1">
        <p:scale>
          <a:sx n="140" d="100"/>
          <a:sy n="140" d="100"/>
        </p:scale>
        <p:origin x="12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0405-43AB-714D-9D88-248E56581C42}" type="datetimeFigureOut">
              <a:rPr lang="en-US" smtClean="0"/>
              <a:t>9/25/16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11A5E-DB9E-5548-922C-5F115ED4D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have the confidence</a:t>
            </a:r>
            <a:r>
              <a:rPr lang="en-US" baseline="0" dirty="0" smtClean="0"/>
              <a:t> to say we trust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1A5E-DB9E-5548-922C-5F115ED4DC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1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 all about theory part now is the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1A5E-DB9E-5548-922C-5F115ED4DC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1A5E-DB9E-5548-922C-5F115ED4DC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9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3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3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5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9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D19A-C51D-6442-85B6-34DBD99F1F2D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3A89B-78D7-354A-A9EE-570EB36A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technet.microsoft.com/en-us/windows/dn168167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chnet.microsoft.com/en-us/windows/dn168167.aspx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technet.microsoft.com/en-us/windows/dn168167.aspx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technet.microsoft.com/en-us/windows/dn168167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Trusted Infrastructure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Xiaolong</a:t>
            </a:r>
            <a:r>
              <a:rPr lang="en-US" dirty="0"/>
              <a:t> </a:t>
            </a:r>
            <a:r>
              <a:rPr lang="en-US" dirty="0" smtClean="0"/>
              <a:t>Wang, </a:t>
            </a:r>
            <a:r>
              <a:rPr lang="en-US" dirty="0" err="1" smtClean="0"/>
              <a:t>Xinming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78400" y="6351488"/>
            <a:ext cx="395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Based on Dr. Andrew Martin’s slides from TIW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38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and Chains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775" y="1804988"/>
            <a:ext cx="7410450" cy="4114800"/>
          </a:xfrm>
        </p:spPr>
      </p:pic>
    </p:spTree>
    <p:extLst>
      <p:ext uri="{BB962C8B-B14F-4D97-AF65-F5344CB8AC3E}">
        <p14:creationId xmlns:p14="http://schemas.microsoft.com/office/powerpoint/2010/main" val="130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want to achieve hardware-like trust characteristics in a software programmable system</a:t>
            </a:r>
          </a:p>
          <a:p>
            <a:pPr lvl="1"/>
            <a:r>
              <a:rPr lang="en-US" dirty="0" smtClean="0"/>
              <a:t>Implement hardware-based roots of trust</a:t>
            </a:r>
          </a:p>
          <a:p>
            <a:pPr lvl="2"/>
            <a:r>
              <a:rPr lang="en-US" dirty="0" smtClean="0"/>
              <a:t>Control secret keys</a:t>
            </a:r>
          </a:p>
          <a:p>
            <a:pPr lvl="2"/>
            <a:r>
              <a:rPr lang="en-US" dirty="0" smtClean="0"/>
              <a:t>Control platform identity</a:t>
            </a:r>
          </a:p>
          <a:p>
            <a:pPr lvl="1"/>
            <a:r>
              <a:rPr lang="en-US" dirty="0" smtClean="0"/>
              <a:t>Building chains of trust which indicate/manage what software is running</a:t>
            </a:r>
          </a:p>
          <a:p>
            <a:pPr lvl="2"/>
            <a:r>
              <a:rPr lang="en-US" dirty="0" smtClean="0"/>
              <a:t>Report platform state reliably</a:t>
            </a:r>
          </a:p>
          <a:p>
            <a:pPr lvl="2"/>
            <a:r>
              <a:rPr lang="en-US" dirty="0" smtClean="0"/>
              <a:t>And/or launch only white-listed software</a:t>
            </a:r>
          </a:p>
        </p:txBody>
      </p:sp>
    </p:spTree>
    <p:extLst>
      <p:ext uri="{BB962C8B-B14F-4D97-AF65-F5344CB8AC3E}">
        <p14:creationId xmlns:p14="http://schemas.microsoft.com/office/powerpoint/2010/main" val="8350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8478"/>
            <a:ext cx="8229600" cy="1143000"/>
          </a:xfrm>
        </p:spPr>
        <p:txBody>
          <a:bodyPr/>
          <a:lstStyle/>
          <a:p>
            <a:r>
              <a:rPr lang="en-US" dirty="0" smtClean="0"/>
              <a:t>Trusted Computing Group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TCG is a non-profit organization (former TCPA) formed to address the concerns about the lack of security of personal computers connected to the Internet.</a:t>
            </a:r>
            <a:endParaRPr lang="en-US" dirty="0"/>
          </a:p>
        </p:txBody>
      </p:sp>
      <p:pic>
        <p:nvPicPr>
          <p:cNvPr id="6" name="Picture 5" descr="Screen Shot 2013-11-16 at 4.1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07" y="3095851"/>
            <a:ext cx="3668903" cy="28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TCG Approach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588" y="1871663"/>
            <a:ext cx="7362825" cy="3981450"/>
          </a:xfrm>
        </p:spPr>
      </p:pic>
    </p:spTree>
    <p:extLst>
      <p:ext uri="{BB962C8B-B14F-4D97-AF65-F5344CB8AC3E}">
        <p14:creationId xmlns:p14="http://schemas.microsoft.com/office/powerpoint/2010/main" val="31178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Record of Platform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475" y="1372510"/>
            <a:ext cx="7901205" cy="5278710"/>
          </a:xfrm>
        </p:spPr>
      </p:pic>
    </p:spTree>
    <p:extLst>
      <p:ext uri="{BB962C8B-B14F-4D97-AF65-F5344CB8AC3E}">
        <p14:creationId xmlns:p14="http://schemas.microsoft.com/office/powerpoint/2010/main" val="636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process gives us a measured boot process</a:t>
            </a:r>
          </a:p>
          <a:p>
            <a:pPr lvl="1"/>
            <a:r>
              <a:rPr lang="en-US" dirty="0" smtClean="0"/>
              <a:t>Any component in the chain can gain confidence about the components below/before it by querying the TPM – implies transitive trust in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Architecture: Roots of Trust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1747838"/>
            <a:ext cx="7905750" cy="4229100"/>
          </a:xfrm>
        </p:spPr>
      </p:pic>
    </p:spTree>
    <p:extLst>
      <p:ext uri="{BB962C8B-B14F-4D97-AF65-F5344CB8AC3E}">
        <p14:creationId xmlns:p14="http://schemas.microsoft.com/office/powerpoint/2010/main" val="27397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Platform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TPM is a computer chip that can securely store artifacts used to authenticate the platform.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175" y="2872531"/>
            <a:ext cx="6486525" cy="380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74" y="4096883"/>
            <a:ext cx="3036620" cy="25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29929"/>
            <a:ext cx="2674938" cy="2720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TPM is not an active components, always a responder to a request and never initiates an interrupt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417638"/>
            <a:ext cx="5846762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Core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Non-volatile storage: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ndorsement key (EK)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Storage root key (SRK)</a:t>
            </a:r>
          </a:p>
          <a:p>
            <a:pPr lvl="1"/>
            <a:r>
              <a:rPr lang="en-US" sz="2000" dirty="0" smtClean="0"/>
              <a:t>Monotonic counters</a:t>
            </a:r>
          </a:p>
          <a:p>
            <a:r>
              <a:rPr lang="en-US" sz="2000" b="1" dirty="0" smtClean="0"/>
              <a:t>Volatile storage:</a:t>
            </a:r>
          </a:p>
          <a:p>
            <a:pPr lvl="1"/>
            <a:r>
              <a:rPr lang="en-US" sz="2000" dirty="0" smtClean="0"/>
              <a:t>Other keys,  authentication session, </a:t>
            </a:r>
            <a:r>
              <a:rPr lang="en-US" sz="2000" dirty="0" smtClean="0">
                <a:solidFill>
                  <a:srgbClr val="558ED5"/>
                </a:solidFill>
              </a:rPr>
              <a:t>configuration registers</a:t>
            </a:r>
          </a:p>
          <a:p>
            <a:r>
              <a:rPr lang="en-US" sz="2000" b="1" dirty="0" smtClean="0"/>
              <a:t>Computational functions:</a:t>
            </a:r>
          </a:p>
          <a:p>
            <a:pPr lvl="1"/>
            <a:r>
              <a:rPr lang="en-US" sz="2000" dirty="0" smtClean="0"/>
              <a:t>Crypto, genuine random, key generation</a:t>
            </a:r>
          </a:p>
          <a:p>
            <a:r>
              <a:rPr lang="en-US" sz="2000" b="1" dirty="0" smtClean="0"/>
              <a:t>Shielded locations:</a:t>
            </a:r>
          </a:p>
          <a:p>
            <a:pPr lvl="1"/>
            <a:r>
              <a:rPr lang="en-US" sz="2000" dirty="0" smtClean="0"/>
              <a:t>An area where </a:t>
            </a:r>
            <a:r>
              <a:rPr lang="en-US" sz="2000" dirty="0" smtClean="0"/>
              <a:t>data </a:t>
            </a:r>
            <a:r>
              <a:rPr lang="en-US" sz="2000" dirty="0" smtClean="0"/>
              <a:t>is protected against interference from the outside exposure.</a:t>
            </a:r>
          </a:p>
          <a:p>
            <a:r>
              <a:rPr lang="en-US" sz="2000" b="1" dirty="0" smtClean="0"/>
              <a:t>Protected Capabilities:</a:t>
            </a:r>
          </a:p>
          <a:p>
            <a:pPr lvl="1"/>
            <a:r>
              <a:rPr lang="en-US" sz="2000" dirty="0" smtClean="0"/>
              <a:t>The set of commands with exclusive permission to access shielded location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85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different devices (smartphone, laptop, tablet, Xbox, router…) and grant them with authority everyday (Gmail/Facebook account, credit card, personal info, etc.)</a:t>
            </a:r>
          </a:p>
          <a:p>
            <a:r>
              <a:rPr lang="en-US" dirty="0" smtClean="0"/>
              <a:t>How it can know if it really did what it said?</a:t>
            </a:r>
          </a:p>
          <a:p>
            <a:r>
              <a:rPr lang="en-US" dirty="0" smtClean="0"/>
              <a:t>By using it we have to explicitly or implicitly trust. But shall we trust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Platform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TPM is the component at the heart of the vision of Trusted Infrastructure</a:t>
            </a:r>
          </a:p>
          <a:p>
            <a:pPr lvl="1"/>
            <a:r>
              <a:rPr lang="en-US" dirty="0" smtClean="0"/>
              <a:t>Root of trust for storage</a:t>
            </a:r>
          </a:p>
          <a:p>
            <a:pPr lvl="1"/>
            <a:r>
              <a:rPr lang="en-US" dirty="0" smtClean="0"/>
              <a:t>Root of trust for reporting</a:t>
            </a:r>
          </a:p>
          <a:p>
            <a:pPr lvl="1"/>
            <a:r>
              <a:rPr lang="en-US" dirty="0" smtClean="0"/>
              <a:t>Root of trust for measurement*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*(with BIOS or other chipset components)</a:t>
            </a:r>
          </a:p>
        </p:txBody>
      </p:sp>
    </p:spTree>
    <p:extLst>
      <p:ext uri="{BB962C8B-B14F-4D97-AF65-F5344CB8AC3E}">
        <p14:creationId xmlns:p14="http://schemas.microsoft.com/office/powerpoint/2010/main" val="34299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TPM in Measurement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5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50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TPM is a Root of Trust for Storage</a:t>
            </a:r>
          </a:p>
          <a:p>
            <a:pPr lvl="1"/>
            <a:r>
              <a:rPr lang="en-US" dirty="0" smtClean="0"/>
              <a:t>Does not store all secrets directly</a:t>
            </a:r>
          </a:p>
          <a:p>
            <a:pPr lvl="1"/>
            <a:r>
              <a:rPr lang="en-US" dirty="0" smtClean="0"/>
              <a:t>Store one secret used to protect other secrets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0559" y="3324980"/>
            <a:ext cx="5945188" cy="31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storage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1801813"/>
            <a:ext cx="7191375" cy="4124325"/>
          </a:xfrm>
        </p:spPr>
      </p:pic>
    </p:spTree>
    <p:extLst>
      <p:ext uri="{BB962C8B-B14F-4D97-AF65-F5344CB8AC3E}">
        <p14:creationId xmlns:p14="http://schemas.microsoft.com/office/powerpoint/2010/main" val="20360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Endorsement key (EK)</a:t>
            </a:r>
          </a:p>
          <a:p>
            <a:pPr lvl="1"/>
            <a:r>
              <a:rPr lang="en-US" dirty="0" smtClean="0"/>
              <a:t>Unique platform identity</a:t>
            </a:r>
          </a:p>
          <a:p>
            <a:pPr lvl="1"/>
            <a:r>
              <a:rPr lang="en-US" dirty="0" smtClean="0"/>
              <a:t>Created by manufacture in a secure environment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migratable</a:t>
            </a:r>
            <a:r>
              <a:rPr lang="en-US" dirty="0" smtClean="0"/>
              <a:t>, store inside chip, cannot be remove</a:t>
            </a:r>
          </a:p>
          <a:p>
            <a:r>
              <a:rPr lang="en-US" b="1" dirty="0" smtClean="0"/>
              <a:t>Storage root key (SRK)</a:t>
            </a:r>
          </a:p>
          <a:p>
            <a:pPr lvl="1"/>
            <a:r>
              <a:rPr lang="en-US" dirty="0" smtClean="0"/>
              <a:t>2048 bit RSA key</a:t>
            </a:r>
          </a:p>
          <a:p>
            <a:pPr lvl="1"/>
            <a:r>
              <a:rPr lang="en-US" dirty="0" smtClean="0"/>
              <a:t>Top level element of TPM hierarchy</a:t>
            </a:r>
          </a:p>
          <a:p>
            <a:pPr lvl="1"/>
            <a:r>
              <a:rPr lang="en-US" dirty="0" smtClean="0"/>
              <a:t>Created during take ownership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migratable</a:t>
            </a:r>
            <a:r>
              <a:rPr lang="en-US" dirty="0" smtClean="0"/>
              <a:t>, store inside chip cannot be remove</a:t>
            </a:r>
          </a:p>
          <a:p>
            <a:r>
              <a:rPr lang="en-US" b="1" dirty="0" smtClean="0"/>
              <a:t>Storage Keys</a:t>
            </a:r>
          </a:p>
          <a:p>
            <a:pPr lvl="1"/>
            <a:r>
              <a:rPr lang="en-US" dirty="0" smtClean="0"/>
              <a:t>RSA keys used to encrypt other elements in the TPM key hierarchy</a:t>
            </a:r>
          </a:p>
          <a:p>
            <a:pPr lvl="1"/>
            <a:r>
              <a:rPr lang="en-US" dirty="0" smtClean="0"/>
              <a:t>Created during user initialization</a:t>
            </a:r>
          </a:p>
          <a:p>
            <a:r>
              <a:rPr lang="en-US" b="1" dirty="0" smtClean="0"/>
              <a:t>Signature Keys</a:t>
            </a:r>
          </a:p>
          <a:p>
            <a:pPr lvl="1"/>
            <a:r>
              <a:rPr lang="en-US" dirty="0" smtClean="0"/>
              <a:t>RSA keys used for signing operating</a:t>
            </a:r>
          </a:p>
          <a:p>
            <a:pPr lvl="1"/>
            <a:r>
              <a:rPr lang="en-US" dirty="0" smtClean="0"/>
              <a:t>A leaf in the TPM key hierarchy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Endorsement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EK, an RSA key pair composed of a public key and private key</a:t>
            </a:r>
          </a:p>
          <a:p>
            <a:pPr lvl="1"/>
            <a:r>
              <a:rPr lang="en-US" dirty="0" smtClean="0"/>
              <a:t>The key TPM uses in its roles as Root of Trust for Reporting</a:t>
            </a:r>
          </a:p>
          <a:p>
            <a:pPr lvl="1"/>
            <a:r>
              <a:rPr lang="en-US" dirty="0" smtClean="0"/>
              <a:t>Critical: trust in all keys in the system come down to the trust in EK</a:t>
            </a:r>
          </a:p>
          <a:p>
            <a:pPr lvl="1"/>
            <a:r>
              <a:rPr lang="en-US" dirty="0" smtClean="0"/>
              <a:t>The EK is used to recognize a genuine TPM</a:t>
            </a:r>
          </a:p>
          <a:p>
            <a:pPr lvl="1"/>
            <a:r>
              <a:rPr lang="en-US" dirty="0" smtClean="0"/>
              <a:t>The EK is used to decrypt information sent to a TPM in the Privacy CA and DAA protocols, and during the installation of an owner in the TPM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Identity and Endorsement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Endorsement key is held in TPM:</a:t>
            </a:r>
          </a:p>
          <a:p>
            <a:pPr lvl="1"/>
            <a:r>
              <a:rPr lang="en-US" dirty="0" smtClean="0"/>
              <a:t>Gives the platform a unique identity</a:t>
            </a:r>
          </a:p>
          <a:p>
            <a:pPr lvl="1"/>
            <a:r>
              <a:rPr lang="en-US" dirty="0" smtClean="0"/>
              <a:t>Asserts the platform credentials</a:t>
            </a:r>
          </a:p>
          <a:p>
            <a:r>
              <a:rPr lang="en-US" dirty="0" smtClean="0"/>
              <a:t>Root of Trust for Reporting is intended to substantiate claims</a:t>
            </a:r>
          </a:p>
          <a:p>
            <a:pPr lvl="1"/>
            <a:r>
              <a:rPr lang="en-US" dirty="0" smtClean="0"/>
              <a:t>Assurance that it contains a correctly-implemented TPM</a:t>
            </a:r>
          </a:p>
          <a:p>
            <a:pPr lvl="1"/>
            <a:r>
              <a:rPr lang="en-US" dirty="0" smtClean="0"/>
              <a:t>Evidence that the embedding of that TPM within the platform conforms to an evaluated design</a:t>
            </a:r>
          </a:p>
        </p:txBody>
      </p:sp>
    </p:spTree>
    <p:extLst>
      <p:ext uri="{BB962C8B-B14F-4D97-AF65-F5344CB8AC3E}">
        <p14:creationId xmlns:p14="http://schemas.microsoft.com/office/powerpoint/2010/main" val="34184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Root Key (SRK)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key that the TPM uses in its role as Root of Trust Storage</a:t>
            </a:r>
          </a:p>
          <a:p>
            <a:pPr lvl="1"/>
            <a:r>
              <a:rPr lang="en-US" dirty="0" smtClean="0"/>
              <a:t>Used to protect other key and data via encryption</a:t>
            </a:r>
          </a:p>
          <a:p>
            <a:pPr lvl="1"/>
            <a:r>
              <a:rPr lang="en-US" dirty="0" smtClean="0"/>
              <a:t>Can protect other storage keys: hierarchy or protection</a:t>
            </a:r>
          </a:p>
          <a:p>
            <a:pPr lvl="1"/>
            <a:r>
              <a:rPr lang="en-US" dirty="0" smtClean="0"/>
              <a:t>SRK generated and held in TPM when take ownership</a:t>
            </a:r>
          </a:p>
          <a:p>
            <a:pPr lvl="1"/>
            <a:r>
              <a:rPr lang="en-US" dirty="0" smtClean="0"/>
              <a:t>Key blobs can be encrypted for storage in untrusted locations</a:t>
            </a:r>
          </a:p>
          <a:p>
            <a:pPr lvl="1"/>
            <a:r>
              <a:rPr lang="en-US" dirty="0" smtClean="0"/>
              <a:t>All other key created by the TPM have their private halves encrypted by the SRK and are stored outside the TPM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TPM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941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Load signing key into TPM to use it for signing operation</a:t>
            </a:r>
          </a:p>
          <a:p>
            <a:endParaRPr lang="en-US" sz="2400" dirty="0"/>
          </a:p>
          <a:p>
            <a:r>
              <a:rPr lang="en-US" sz="2400" dirty="0" smtClean="0"/>
              <a:t>Establish entire key chain up to SRK</a:t>
            </a:r>
          </a:p>
          <a:p>
            <a:endParaRPr lang="en-US" sz="2400" dirty="0"/>
          </a:p>
          <a:p>
            <a:r>
              <a:rPr lang="en-US" sz="2400" dirty="0" smtClean="0"/>
              <a:t>Decrypt private key of storage key using the private SRK</a:t>
            </a:r>
          </a:p>
          <a:p>
            <a:endParaRPr lang="en-US" sz="2400" dirty="0"/>
          </a:p>
          <a:p>
            <a:r>
              <a:rPr lang="en-US" sz="2400" dirty="0" smtClean="0"/>
              <a:t>Require SRK usage secret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6350" y="1628800"/>
            <a:ext cx="36004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Attestation Identity Key (AIK)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Solution to privacy problem is to allow platform to have arbitrarily many attestation identity keys</a:t>
            </a:r>
          </a:p>
          <a:p>
            <a:r>
              <a:rPr lang="en-US" dirty="0" smtClean="0"/>
              <a:t>Process of signing these involves EK – so can check platform credential (typically a digital certificate) and a Privacy CA (trusted third party)</a:t>
            </a:r>
          </a:p>
          <a:p>
            <a:r>
              <a:rPr lang="en-US" dirty="0" smtClean="0"/>
              <a:t>In use the AIK has no reference to EK</a:t>
            </a:r>
          </a:p>
          <a:p>
            <a:r>
              <a:rPr lang="en-US" dirty="0" smtClean="0"/>
              <a:t>Each AIK is bound to platform and protected by root of trust for storage</a:t>
            </a:r>
          </a:p>
          <a:p>
            <a:r>
              <a:rPr lang="en-US" dirty="0" smtClean="0"/>
              <a:t>AIK is certified by a privacy CA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the correct version of </a:t>
            </a:r>
            <a:r>
              <a:rPr lang="en-US" dirty="0" err="1" smtClean="0"/>
              <a:t>gcc</a:t>
            </a:r>
            <a:r>
              <a:rPr lang="en-US" dirty="0" smtClean="0"/>
              <a:t> package on Linux</a:t>
            </a:r>
          </a:p>
          <a:p>
            <a:r>
              <a:rPr lang="en-US" dirty="0" smtClean="0"/>
              <a:t>Verify md5 compare with md5sum on website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46334" y="3366615"/>
            <a:ext cx="2082800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Is this actually making an MD5 of the nominated file?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46334" y="4790840"/>
            <a:ext cx="20828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Am I executing /</a:t>
            </a:r>
            <a:r>
              <a:rPr lang="en-US" sz="2000" dirty="0" err="1" smtClean="0"/>
              <a:t>usr</a:t>
            </a:r>
            <a:r>
              <a:rPr lang="en-US" sz="2000" dirty="0" smtClean="0"/>
              <a:t>/bin/md5sum?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46334" y="5618331"/>
            <a:ext cx="20828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Is the shell behaving as I expect?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846759"/>
            <a:ext cx="61891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verifying the package relies on the correct operation of the utility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verifying </a:t>
            </a:r>
            <a:r>
              <a:rPr lang="en-US" sz="2400" dirty="0"/>
              <a:t>the verifier relies on the correct operation of the shell ... and the OS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verifying </a:t>
            </a:r>
            <a:r>
              <a:rPr lang="en-US" sz="2400" dirty="0"/>
              <a:t>the correct operation of the OS relies on ... lower level stuff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am I really relying on?</a:t>
            </a:r>
          </a:p>
        </p:txBody>
      </p:sp>
    </p:spTree>
    <p:extLst>
      <p:ext uri="{BB962C8B-B14F-4D97-AF65-F5344CB8AC3E}">
        <p14:creationId xmlns:p14="http://schemas.microsoft.com/office/powerpoint/2010/main" val="2479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628775"/>
            <a:ext cx="64579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8 Boot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0512" cy="4525963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Firmware rootkits</a:t>
            </a:r>
            <a:r>
              <a:rPr lang="en-US" sz="1600" dirty="0" smtClean="0"/>
              <a:t>. These kits overwrite firmware of the PC’s basic input/output system or other hardware so the rootkit can start before Windows.</a:t>
            </a:r>
          </a:p>
          <a:p>
            <a:r>
              <a:rPr lang="en-US" sz="1600" b="1" dirty="0" err="1" smtClean="0"/>
              <a:t>Bootkits</a:t>
            </a:r>
            <a:r>
              <a:rPr lang="en-US" sz="1600" dirty="0" smtClean="0"/>
              <a:t>. These kits replace the operating system’s </a:t>
            </a:r>
            <a:r>
              <a:rPr lang="en-US" sz="1600" dirty="0" err="1" smtClean="0"/>
              <a:t>bootloader</a:t>
            </a:r>
            <a:r>
              <a:rPr lang="en-US" sz="1600" dirty="0" smtClean="0"/>
              <a:t> (the small piece of software that starts the operating system) so that the PC loads the </a:t>
            </a:r>
            <a:r>
              <a:rPr lang="en-US" sz="1600" dirty="0" err="1" smtClean="0"/>
              <a:t>bootkit</a:t>
            </a:r>
            <a:r>
              <a:rPr lang="en-US" sz="1600" dirty="0" smtClean="0"/>
              <a:t> before the operating system.</a:t>
            </a:r>
          </a:p>
          <a:p>
            <a:r>
              <a:rPr lang="en-US" sz="1600" b="1" dirty="0" smtClean="0"/>
              <a:t>Kernel rootkits</a:t>
            </a:r>
            <a:r>
              <a:rPr lang="en-US" sz="1600" dirty="0" smtClean="0"/>
              <a:t>. These kits replace a portion of the operating system kernel so the rootkit can start automatically when the operating system loads.</a:t>
            </a:r>
          </a:p>
          <a:p>
            <a:r>
              <a:rPr lang="en-US" sz="1600" b="1" dirty="0" smtClean="0"/>
              <a:t>Driver rootkits</a:t>
            </a:r>
            <a:r>
              <a:rPr lang="en-US" sz="1600" dirty="0" smtClean="0"/>
              <a:t>. These kits pretend to be one of the trusted drivers that Windows uses to communicate with the PC hardware.</a:t>
            </a:r>
          </a:p>
        </p:txBody>
      </p:sp>
      <p:pic>
        <p:nvPicPr>
          <p:cNvPr id="4" name="Picture 2" descr="http://i.technet.microsoft.com/dn168167.boot_process(en-us,MSDN.1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37" y="1417638"/>
            <a:ext cx="4684362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219" y="6327894"/>
            <a:ext cx="404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Source: </a:t>
            </a:r>
            <a:r>
              <a:rPr lang="en-US" sz="1600" dirty="0" smtClean="0">
                <a:hlinkClick r:id="rId4"/>
              </a:rPr>
              <a:t>Securing the Windows 8 Boot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Secure Boot. PC first verifies that the firmware is digital signed, the firmware examines the </a:t>
            </a:r>
            <a:r>
              <a:rPr lang="en-US" dirty="0" err="1" smtClean="0"/>
              <a:t>bootloader’s</a:t>
            </a:r>
            <a:r>
              <a:rPr lang="en-US" dirty="0" smtClean="0"/>
              <a:t> digital signature. </a:t>
            </a:r>
          </a:p>
          <a:p>
            <a:pPr lvl="1"/>
            <a:r>
              <a:rPr lang="en-US" dirty="0" err="1" smtClean="0"/>
              <a:t>Bootloader</a:t>
            </a:r>
            <a:r>
              <a:rPr lang="en-US" dirty="0" smtClean="0"/>
              <a:t> was signed using a trusted certificate or use has manually approved the </a:t>
            </a:r>
            <a:r>
              <a:rPr lang="en-US" dirty="0" err="1" smtClean="0"/>
              <a:t>bootloader’s</a:t>
            </a:r>
            <a:r>
              <a:rPr lang="en-US" dirty="0" smtClean="0"/>
              <a:t> digital signature</a:t>
            </a:r>
          </a:p>
          <a:p>
            <a:r>
              <a:rPr lang="en-US" dirty="0" smtClean="0"/>
              <a:t>Trusted Boot. The </a:t>
            </a:r>
            <a:r>
              <a:rPr lang="en-US" dirty="0" err="1" smtClean="0"/>
              <a:t>bootloader</a:t>
            </a:r>
            <a:r>
              <a:rPr lang="en-US" dirty="0" smtClean="0"/>
              <a:t> verifies the digital signature of the windows 8 kernel before loading it. </a:t>
            </a:r>
          </a:p>
          <a:p>
            <a:pPr lvl="1"/>
            <a:r>
              <a:rPr lang="en-US" dirty="0" smtClean="0"/>
              <a:t>And kernel in turn verifies every other component of windows startup process(boot drivers, startup files and ELAM)</a:t>
            </a:r>
          </a:p>
          <a:p>
            <a:pPr lvl="1"/>
            <a:r>
              <a:rPr lang="en-US" dirty="0" smtClean="0"/>
              <a:t>ELAM exam non-Microsoft boot drivers and determine whether it is on the list of trusted drivers.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219" y="6327894"/>
            <a:ext cx="404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Source: </a:t>
            </a:r>
            <a:r>
              <a:rPr lang="en-US" sz="1600" dirty="0" smtClean="0">
                <a:hlinkClick r:id="rId2"/>
              </a:rPr>
              <a:t>Securing the Windows 8 Boot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58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Measured Boot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PC’s UEFI stores in the TPM a hash of the firmware, </a:t>
            </a:r>
            <a:r>
              <a:rPr lang="en-US" dirty="0" err="1" smtClean="0"/>
              <a:t>bootloader</a:t>
            </a:r>
            <a:r>
              <a:rPr lang="en-US" dirty="0" smtClean="0"/>
              <a:t>, boot drivers, and everything else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04" y="3045956"/>
            <a:ext cx="4761767" cy="35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767" y="3284313"/>
            <a:ext cx="37012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2. At the end of the startup process, Widows starts non-Microsoft remote attestation client.</a:t>
            </a:r>
          </a:p>
          <a:p>
            <a:endParaRPr lang="en-US" sz="2600" dirty="0"/>
          </a:p>
          <a:p>
            <a:r>
              <a:rPr lang="en-US" sz="2600" dirty="0" smtClean="0"/>
              <a:t>3. TPM uses the server’s key to sign the log record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78219" y="6327894"/>
            <a:ext cx="404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Source: </a:t>
            </a:r>
            <a:r>
              <a:rPr lang="en-US" sz="1600" dirty="0" smtClean="0">
                <a:hlinkClick r:id="rId3"/>
              </a:rPr>
              <a:t>Securing the Windows 8 Boot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49454"/>
            <a:ext cx="9144000" cy="5187834"/>
          </a:xfrm>
        </p:spPr>
      </p:pic>
      <p:sp>
        <p:nvSpPr>
          <p:cNvPr id="3" name="TextBox 2"/>
          <p:cNvSpPr txBox="1"/>
          <p:nvPr/>
        </p:nvSpPr>
        <p:spPr>
          <a:xfrm>
            <a:off x="92139" y="6380480"/>
            <a:ext cx="404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Source: </a:t>
            </a:r>
            <a:r>
              <a:rPr lang="en-US" sz="1600" dirty="0" smtClean="0">
                <a:hlinkClick r:id="rId3"/>
              </a:rPr>
              <a:t>Securing the Windows 8 Boot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Trust?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According to RFC4949 “trusted” is</a:t>
            </a:r>
          </a:p>
          <a:p>
            <a:pPr lvl="1"/>
            <a:r>
              <a:rPr lang="en-US" b="1" dirty="0" smtClean="0"/>
              <a:t>A feeling of certainty </a:t>
            </a:r>
            <a:r>
              <a:rPr lang="en-US" dirty="0" smtClean="0"/>
              <a:t>(sometimes based on inconclusive </a:t>
            </a:r>
            <a:r>
              <a:rPr lang="en-US" b="1" dirty="0" smtClean="0"/>
              <a:t>evidence</a:t>
            </a:r>
            <a:r>
              <a:rPr lang="en-US" dirty="0" smtClean="0"/>
              <a:t>) either that the system will not fail or that system meets its specifications (the system does what it claims to do and does not perform unwanted functions).</a:t>
            </a:r>
          </a:p>
          <a:p>
            <a:r>
              <a:rPr lang="en-US" dirty="0" smtClean="0"/>
              <a:t>TCG notion:</a:t>
            </a:r>
          </a:p>
          <a:p>
            <a:pPr lvl="1"/>
            <a:r>
              <a:rPr lang="en-US" dirty="0" smtClean="0"/>
              <a:t>An entity can be trusted if it always behave in the expected manner for the intended purpose.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Trust != Secure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Trustworthy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system that not only is trusted, but also warrants that trust because </a:t>
            </a:r>
            <a:r>
              <a:rPr lang="en-US" b="1" dirty="0" smtClean="0"/>
              <a:t>the system’s behavior can be validated in some convincing way</a:t>
            </a:r>
            <a:r>
              <a:rPr lang="en-US" dirty="0" smtClean="0"/>
              <a:t>, such as through formal analysis or code review.</a:t>
            </a:r>
          </a:p>
        </p:txBody>
      </p:sp>
    </p:spTree>
    <p:extLst>
      <p:ext uri="{BB962C8B-B14F-4D97-AF65-F5344CB8AC3E}">
        <p14:creationId xmlns:p14="http://schemas.microsoft.com/office/powerpoint/2010/main" val="1537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system you use. What is the extent of its Trusted Computing Base (TCB)?</a:t>
            </a:r>
          </a:p>
          <a:p>
            <a:r>
              <a:rPr lang="en-US" dirty="0" smtClean="0"/>
              <a:t>Large parts of (or most, or all) of the operating system fall within TCB</a:t>
            </a:r>
          </a:p>
          <a:p>
            <a:r>
              <a:rPr lang="en-US" dirty="0" smtClean="0"/>
              <a:t>The operating system is inherently trusted – it is a great big root of trust.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Attack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Pre-boot (BIOS, UEFI)</a:t>
            </a:r>
          </a:p>
          <a:p>
            <a:r>
              <a:rPr lang="en-US" dirty="0" smtClean="0"/>
              <a:t>Firmware, option ROMs</a:t>
            </a:r>
          </a:p>
          <a:p>
            <a:r>
              <a:rPr lang="en-US" dirty="0" smtClean="0"/>
              <a:t>Management functions (SMM, SMI)</a:t>
            </a:r>
          </a:p>
          <a:p>
            <a:r>
              <a:rPr lang="en-US" dirty="0" smtClean="0"/>
              <a:t>OS kernel</a:t>
            </a:r>
          </a:p>
          <a:p>
            <a:r>
              <a:rPr lang="en-US" dirty="0" smtClean="0"/>
              <a:t>Kernel-mode drivers</a:t>
            </a:r>
          </a:p>
          <a:p>
            <a:r>
              <a:rPr lang="en-US" dirty="0" smtClean="0"/>
              <a:t>Application software and drivers</a:t>
            </a:r>
          </a:p>
          <a:p>
            <a:r>
              <a:rPr lang="en-US" dirty="0" smtClean="0"/>
              <a:t>Peripherals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Solution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4888" y="1868488"/>
            <a:ext cx="7134225" cy="3990975"/>
          </a:xfrm>
        </p:spPr>
      </p:pic>
    </p:spTree>
    <p:extLst>
      <p:ext uri="{BB962C8B-B14F-4D97-AF65-F5344CB8AC3E}">
        <p14:creationId xmlns:p14="http://schemas.microsoft.com/office/powerpoint/2010/main" val="19269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Trust in a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39" y="1771141"/>
            <a:ext cx="6526213" cy="4811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7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1296</Words>
  <Application>Microsoft Macintosh PowerPoint</Application>
  <PresentationFormat>On-screen Show (4:3)</PresentationFormat>
  <Paragraphs>165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Calibri</vt:lpstr>
      <vt:lpstr>Arial</vt:lpstr>
      <vt:lpstr>Office Theme</vt:lpstr>
      <vt:lpstr>Trusted Infrastructure</vt:lpstr>
      <vt:lpstr>Problem</vt:lpstr>
      <vt:lpstr>Scenario</vt:lpstr>
      <vt:lpstr>What is Trust?</vt:lpstr>
      <vt:lpstr>Trustworthy System</vt:lpstr>
      <vt:lpstr>TCB</vt:lpstr>
      <vt:lpstr>PC Attack Surface</vt:lpstr>
      <vt:lpstr>Kinds of Solution</vt:lpstr>
      <vt:lpstr>Building Trust in a System</vt:lpstr>
      <vt:lpstr>Roots and Chains</vt:lpstr>
      <vt:lpstr>Goal</vt:lpstr>
      <vt:lpstr>Trusted Computing Group</vt:lpstr>
      <vt:lpstr>TCG Approach</vt:lpstr>
      <vt:lpstr>Building a Record of Platform</vt:lpstr>
      <vt:lpstr>Remarks</vt:lpstr>
      <vt:lpstr>Architecture: Roots of Trust</vt:lpstr>
      <vt:lpstr>Trusted Platform Module</vt:lpstr>
      <vt:lpstr>TPM Components</vt:lpstr>
      <vt:lpstr>TPM Core Functionality</vt:lpstr>
      <vt:lpstr>Trusted Platform Module</vt:lpstr>
      <vt:lpstr>Role of TPM in Measurement</vt:lpstr>
      <vt:lpstr>Protected Storage</vt:lpstr>
      <vt:lpstr>Protected storage (cont.)</vt:lpstr>
      <vt:lpstr>TPM Keys</vt:lpstr>
      <vt:lpstr>Endorsement Key</vt:lpstr>
      <vt:lpstr>Platform Identity and Endorsement</vt:lpstr>
      <vt:lpstr>Storage Root Key (SRK)</vt:lpstr>
      <vt:lpstr>Loading TPM Keys</vt:lpstr>
      <vt:lpstr>Attestation Identity Key (AIK)</vt:lpstr>
      <vt:lpstr>Privacy CA</vt:lpstr>
      <vt:lpstr>Windows 8 Boot Process</vt:lpstr>
      <vt:lpstr>Countermeasures</vt:lpstr>
      <vt:lpstr>Countermeasures (cont.)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Trusted Infrastructure</dc:title>
  <dc:creator>Daniel Wang</dc:creator>
  <cp:lastModifiedBy>Xiaolong Wang</cp:lastModifiedBy>
  <cp:revision>32</cp:revision>
  <dcterms:created xsi:type="dcterms:W3CDTF">2014-11-17T20:28:25Z</dcterms:created>
  <dcterms:modified xsi:type="dcterms:W3CDTF">2016-09-26T19:09:36Z</dcterms:modified>
</cp:coreProperties>
</file>