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Application Vulnerabilities, Detection Mechanisms, and Defenses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9421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Shamaria Engram</a:t>
            </a:r>
          </a:p>
          <a:p>
            <a:r>
              <a:rPr lang="en-US" dirty="0" smtClean="0"/>
              <a:t>University of South Florida</a:t>
            </a:r>
          </a:p>
          <a:p>
            <a:r>
              <a:rPr lang="en-US" dirty="0" smtClean="0"/>
              <a:t>Systems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5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against Broken Authentication and Session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Encrypt all connections between client and web server</a:t>
            </a:r>
          </a:p>
          <a:p>
            <a:r>
              <a:rPr lang="en-US" dirty="0" smtClean="0"/>
              <a:t>Enforce strong passwords and unpredictable usernames</a:t>
            </a:r>
          </a:p>
          <a:p>
            <a:r>
              <a:rPr lang="en-US" dirty="0" smtClean="0"/>
              <a:t>Session ID should be valid only for a certain amount of time and should become invalid after logging out</a:t>
            </a:r>
          </a:p>
          <a:p>
            <a:r>
              <a:rPr lang="en-US" dirty="0" smtClean="0"/>
              <a:t>Salt, hash, and encrypt all stored user credentials</a:t>
            </a:r>
          </a:p>
          <a:p>
            <a:r>
              <a:rPr lang="en-US" dirty="0" smtClean="0"/>
              <a:t>Avoid including session ids in the URL</a:t>
            </a:r>
          </a:p>
        </p:txBody>
      </p:sp>
    </p:spTree>
    <p:extLst>
      <p:ext uri="{BB962C8B-B14F-4D97-AF65-F5344CB8AC3E}">
        <p14:creationId xmlns:p14="http://schemas.microsoft.com/office/powerpoint/2010/main" val="89414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Scripting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attack method that involves injecting malicious code into a vulnerable web application</a:t>
            </a:r>
          </a:p>
          <a:p>
            <a:r>
              <a:rPr lang="en-US" dirty="0" smtClean="0"/>
              <a:t>Two types: Stored and Reflected</a:t>
            </a:r>
          </a:p>
        </p:txBody>
      </p:sp>
    </p:spTree>
    <p:extLst>
      <p:ext uri="{BB962C8B-B14F-4D97-AF65-F5344CB8AC3E}">
        <p14:creationId xmlns:p14="http://schemas.microsoft.com/office/powerpoint/2010/main" val="153105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Cross-Site Scripting Attack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423" y="2222500"/>
            <a:ext cx="6325153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Cross-Site Scripting Attack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009" y="2387600"/>
            <a:ext cx="9823980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6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Mechanisms for Cross-Site Scripting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String Analysis</a:t>
            </a:r>
          </a:p>
          <a:p>
            <a:pPr lvl="1"/>
            <a:r>
              <a:rPr lang="en-US" dirty="0" smtClean="0"/>
              <a:t>E.g., Check the source code for the script tag</a:t>
            </a:r>
          </a:p>
          <a:p>
            <a:r>
              <a:rPr lang="en-US" dirty="0" smtClean="0"/>
              <a:t>Bounded Model Checking</a:t>
            </a:r>
          </a:p>
          <a:p>
            <a:pPr lvl="1"/>
            <a:r>
              <a:rPr lang="en-US" dirty="0" smtClean="0"/>
              <a:t>E.g., Satisfiability states</a:t>
            </a:r>
          </a:p>
          <a:p>
            <a:r>
              <a:rPr lang="en-US" dirty="0" smtClean="0"/>
              <a:t>Fault Injection</a:t>
            </a:r>
          </a:p>
          <a:p>
            <a:pPr lvl="1"/>
            <a:r>
              <a:rPr lang="en-US" dirty="0" smtClean="0"/>
              <a:t>E.g., Fuzzy testing</a:t>
            </a:r>
          </a:p>
          <a:p>
            <a:r>
              <a:rPr lang="en-US" dirty="0" smtClean="0"/>
              <a:t>Taint Propagation</a:t>
            </a:r>
          </a:p>
          <a:p>
            <a:pPr lvl="1"/>
            <a:r>
              <a:rPr lang="en-US" dirty="0" smtClean="0"/>
              <a:t>E.g., data flow analysis</a:t>
            </a:r>
          </a:p>
          <a:p>
            <a:r>
              <a:rPr lang="en-US" dirty="0" smtClean="0"/>
              <a:t>Comparing User Input with Known Untrusted Scripts</a:t>
            </a:r>
          </a:p>
        </p:txBody>
      </p:sp>
    </p:spTree>
    <p:extLst>
      <p:ext uri="{BB962C8B-B14F-4D97-AF65-F5344CB8AC3E}">
        <p14:creationId xmlns:p14="http://schemas.microsoft.com/office/powerpoint/2010/main" val="611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Mechanisms for Cross-Site Scripting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Browser-Enforced Embedded Policies</a:t>
            </a:r>
          </a:p>
          <a:p>
            <a:r>
              <a:rPr lang="en-US" dirty="0" smtClean="0"/>
              <a:t>Syntactic Structure Analysis</a:t>
            </a:r>
          </a:p>
          <a:p>
            <a:r>
              <a:rPr lang="en-US" dirty="0" smtClean="0"/>
              <a:t>Lattice Based Approach</a:t>
            </a:r>
          </a:p>
          <a:p>
            <a:r>
              <a:rPr lang="en-US" dirty="0" smtClean="0"/>
              <a:t>Proxy Based Approach</a:t>
            </a:r>
          </a:p>
          <a:p>
            <a:r>
              <a:rPr lang="en-US" dirty="0" smtClean="0"/>
              <a:t>And Many More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0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against Cross-Site Scripting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Properly escape all untrusted data based on the HTML context</a:t>
            </a:r>
          </a:p>
          <a:p>
            <a:r>
              <a:rPr lang="en-US" dirty="0" smtClean="0"/>
              <a:t>Validate the length, characters, format, and business rules on the data before accepting the input</a:t>
            </a:r>
          </a:p>
          <a:p>
            <a:r>
              <a:rPr lang="en-US" dirty="0" smtClean="0"/>
              <a:t>Use auto-sanitization libraries such as OWASP’s </a:t>
            </a:r>
            <a:r>
              <a:rPr lang="en-US" dirty="0" err="1" smtClean="0"/>
              <a:t>AntiSamy</a:t>
            </a:r>
            <a:r>
              <a:rPr lang="en-US" dirty="0"/>
              <a:t> </a:t>
            </a:r>
            <a:r>
              <a:rPr lang="en-US" dirty="0" smtClean="0"/>
              <a:t>or the Java HTML Sanitizer Project</a:t>
            </a:r>
          </a:p>
          <a:p>
            <a:r>
              <a:rPr lang="en-US" dirty="0" smtClean="0"/>
              <a:t>Content Security Policy (CSP) to defend against XSS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400" y="2197100"/>
            <a:ext cx="6819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you!</a:t>
            </a:r>
          </a:p>
          <a:p>
            <a:pPr algn="ctr"/>
            <a:r>
              <a:rPr lang="en-US" sz="6600" dirty="0" smtClean="0"/>
              <a:t>Questions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632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 Application Vulnerabilities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Injection</a:t>
            </a:r>
          </a:p>
          <a:p>
            <a:pPr lvl="1"/>
            <a:r>
              <a:rPr lang="en-US" dirty="0"/>
              <a:t>Detection Mechanisms</a:t>
            </a:r>
          </a:p>
          <a:p>
            <a:pPr lvl="1"/>
            <a:r>
              <a:rPr lang="en-US" dirty="0" smtClean="0"/>
              <a:t>Defenses</a:t>
            </a:r>
            <a:endParaRPr lang="en-US" dirty="0" smtClean="0"/>
          </a:p>
          <a:p>
            <a:r>
              <a:rPr lang="en-US" dirty="0"/>
              <a:t>Broken Authentication and Session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/>
              <a:t>Detection Mechanisms</a:t>
            </a:r>
          </a:p>
          <a:p>
            <a:pPr lvl="1"/>
            <a:r>
              <a:rPr lang="en-US" dirty="0" smtClean="0"/>
              <a:t>Defenses</a:t>
            </a:r>
            <a:endParaRPr lang="en-US" dirty="0" smtClean="0"/>
          </a:p>
          <a:p>
            <a:r>
              <a:rPr lang="en-US" dirty="0" smtClean="0"/>
              <a:t>Cross-Site Scripting </a:t>
            </a:r>
            <a:endParaRPr lang="en-US" dirty="0" smtClean="0"/>
          </a:p>
          <a:p>
            <a:pPr lvl="1"/>
            <a:r>
              <a:rPr lang="en-US" dirty="0"/>
              <a:t>Detection Mechanisms</a:t>
            </a:r>
          </a:p>
          <a:p>
            <a:pPr lvl="1"/>
            <a:r>
              <a:rPr lang="en-US" dirty="0" smtClean="0"/>
              <a:t>Defenses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Web Application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Injection</a:t>
            </a:r>
          </a:p>
          <a:p>
            <a:r>
              <a:rPr lang="en-US" dirty="0"/>
              <a:t>Broken Authentication and Session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Cross-Site </a:t>
            </a:r>
            <a:r>
              <a:rPr lang="en-US" dirty="0"/>
              <a:t>S</a:t>
            </a:r>
            <a:r>
              <a:rPr lang="en-US" dirty="0" smtClean="0"/>
              <a:t>cripting</a:t>
            </a:r>
          </a:p>
          <a:p>
            <a:r>
              <a:rPr lang="en-US" dirty="0" smtClean="0"/>
              <a:t>Insecure Direct Object References</a:t>
            </a:r>
          </a:p>
          <a:p>
            <a:r>
              <a:rPr lang="en-US" dirty="0" smtClean="0"/>
              <a:t>Security Misconfiguration</a:t>
            </a:r>
          </a:p>
          <a:p>
            <a:r>
              <a:rPr lang="en-US" dirty="0" smtClean="0"/>
              <a:t>Sensitive Data Exposure</a:t>
            </a:r>
          </a:p>
          <a:p>
            <a:r>
              <a:rPr lang="en-US" dirty="0" smtClean="0"/>
              <a:t>Missing Function Level Access Control</a:t>
            </a:r>
          </a:p>
          <a:p>
            <a:r>
              <a:rPr lang="en-US" dirty="0" smtClean="0"/>
              <a:t>Cross-Site Request Forgery (CSRF)</a:t>
            </a:r>
          </a:p>
          <a:p>
            <a:r>
              <a:rPr lang="en-US" dirty="0" smtClean="0"/>
              <a:t>Using Known Vulnerable Components</a:t>
            </a:r>
          </a:p>
          <a:p>
            <a:r>
              <a:rPr lang="en-US" dirty="0" err="1" smtClean="0"/>
              <a:t>Unvalidated</a:t>
            </a:r>
            <a:r>
              <a:rPr lang="en-US" dirty="0" smtClean="0"/>
              <a:t> Redirects and Forwards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</a:t>
            </a:r>
          </a:p>
          <a:p>
            <a:pPr lvl="1"/>
            <a:r>
              <a:rPr lang="en-US" dirty="0" smtClean="0"/>
              <a:t>Can include calls to the operating system via system calls</a:t>
            </a:r>
          </a:p>
          <a:p>
            <a:r>
              <a:rPr lang="en-US" dirty="0" smtClean="0"/>
              <a:t>LDAP</a:t>
            </a:r>
          </a:p>
          <a:p>
            <a:pPr lvl="1"/>
            <a:r>
              <a:rPr lang="en-US" dirty="0" smtClean="0"/>
              <a:t>Lightweight Directory Access Protocol</a:t>
            </a:r>
          </a:p>
          <a:p>
            <a:pPr lvl="1"/>
            <a:r>
              <a:rPr lang="en-US" dirty="0" smtClean="0"/>
              <a:t>Runs over internet transport protocols such as TCP</a:t>
            </a:r>
          </a:p>
          <a:p>
            <a:pPr lvl="1"/>
            <a:r>
              <a:rPr lang="en-US" dirty="0"/>
              <a:t>Similar to SQL </a:t>
            </a:r>
            <a:r>
              <a:rPr lang="en-US" dirty="0" smtClean="0"/>
              <a:t>Injection</a:t>
            </a:r>
          </a:p>
          <a:p>
            <a:r>
              <a:rPr lang="en-US" dirty="0" smtClean="0"/>
              <a:t>SQL</a:t>
            </a:r>
          </a:p>
          <a:p>
            <a:pPr lvl="1"/>
            <a:r>
              <a:rPr lang="en-US" dirty="0" smtClean="0"/>
              <a:t>One of the most widespread injection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LDAP &amp; SQL Injection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0919" y="2222500"/>
            <a:ext cx="5230481" cy="2514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49512" y="2222500"/>
            <a:ext cx="3754226" cy="363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36" y="4992209"/>
            <a:ext cx="7167563" cy="10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Mechanisms for Injection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user input with possible known attack patterns</a:t>
            </a:r>
          </a:p>
          <a:p>
            <a:r>
              <a:rPr lang="en-US" dirty="0" smtClean="0"/>
              <a:t>Reconstruct all user supplied input into a known safe input</a:t>
            </a:r>
          </a:p>
          <a:p>
            <a:r>
              <a:rPr lang="en-US" dirty="0" smtClean="0"/>
              <a:t>Mechanisms that learn normal database accesses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against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Defensive programming</a:t>
            </a:r>
          </a:p>
          <a:p>
            <a:r>
              <a:rPr lang="en-US" dirty="0" smtClean="0"/>
              <a:t>Fault injection/</a:t>
            </a:r>
            <a:r>
              <a:rPr lang="en-US" dirty="0" err="1" smtClean="0"/>
              <a:t>Fuzzying</a:t>
            </a:r>
            <a:r>
              <a:rPr lang="en-US" dirty="0" smtClean="0"/>
              <a:t> testing</a:t>
            </a:r>
          </a:p>
          <a:p>
            <a:r>
              <a:rPr lang="en-US" dirty="0" smtClean="0"/>
              <a:t>Input Validation</a:t>
            </a:r>
          </a:p>
          <a:p>
            <a:r>
              <a:rPr lang="en-US" dirty="0" smtClean="0"/>
              <a:t>Dynamic Checks and Static Source Code Analysis</a:t>
            </a:r>
          </a:p>
          <a:p>
            <a:r>
              <a:rPr lang="en-US" dirty="0" smtClean="0"/>
              <a:t>Filter variables before constructing queries to be executed by server or database</a:t>
            </a:r>
          </a:p>
          <a:p>
            <a:r>
              <a:rPr lang="en-US" dirty="0" smtClean="0"/>
              <a:t>Validate outgoing data</a:t>
            </a:r>
          </a:p>
          <a:p>
            <a:r>
              <a:rPr lang="en-US" dirty="0" smtClean="0"/>
              <a:t>Restrict the access level of the web application to the minimum required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Authentication and Session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vulnerability as a result of incorrectly implemented application functions for authentication or session management allowing attackers to masquerade as an authorized user</a:t>
            </a:r>
          </a:p>
          <a:p>
            <a:r>
              <a:rPr lang="en-US" dirty="0" smtClean="0"/>
              <a:t>Most common authentication method for web applications are usernames and passwords that generate session IDs upon successful login</a:t>
            </a:r>
          </a:p>
          <a:p>
            <a:r>
              <a:rPr lang="en-US" dirty="0" smtClean="0"/>
              <a:t>Vulnerable application components</a:t>
            </a:r>
          </a:p>
          <a:p>
            <a:pPr lvl="1"/>
            <a:r>
              <a:rPr lang="en-US" dirty="0" smtClean="0"/>
              <a:t>Unencrypted connection</a:t>
            </a:r>
          </a:p>
          <a:p>
            <a:pPr lvl="1"/>
            <a:r>
              <a:rPr lang="en-US" dirty="0" smtClean="0"/>
              <a:t>Predictable login credentials</a:t>
            </a:r>
          </a:p>
          <a:p>
            <a:pPr lvl="1"/>
            <a:r>
              <a:rPr lang="en-US" dirty="0" smtClean="0"/>
              <a:t>Session ID value does not timeout or does not become invalid after logging out</a:t>
            </a:r>
          </a:p>
          <a:p>
            <a:pPr lvl="1"/>
            <a:r>
              <a:rPr lang="en-US" dirty="0" smtClean="0"/>
              <a:t>User authentication credentials are not protected when stored </a:t>
            </a:r>
          </a:p>
          <a:p>
            <a:pPr lvl="1"/>
            <a:r>
              <a:rPr lang="en-US" dirty="0" smtClean="0"/>
              <a:t>Session ID values are used in the URL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Mechanisms for Broken Authentication and Session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detect an attack as it is happening</a:t>
            </a:r>
          </a:p>
          <a:p>
            <a:r>
              <a:rPr lang="en-US" dirty="0" smtClean="0"/>
              <a:t>Web applications are tested thoroughly before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27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1025</TotalTime>
  <Words>516</Words>
  <Application>Microsoft Macintosh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Gothic</vt:lpstr>
      <vt:lpstr>Mangal</vt:lpstr>
      <vt:lpstr>Wingdings 2</vt:lpstr>
      <vt:lpstr>Quotable</vt:lpstr>
      <vt:lpstr>Web Application Vulnerabilities, Detection Mechanisms, and Defenses</vt:lpstr>
      <vt:lpstr>Outline</vt:lpstr>
      <vt:lpstr>Top 10 Web Application Vulnerabilities</vt:lpstr>
      <vt:lpstr>Injection</vt:lpstr>
      <vt:lpstr>LDAP &amp; SQL Injection</vt:lpstr>
      <vt:lpstr>Detection Mechanisms for Injection Attacks</vt:lpstr>
      <vt:lpstr>Defenses against Injection</vt:lpstr>
      <vt:lpstr>Broken Authentication and Session Management</vt:lpstr>
      <vt:lpstr>Detection Mechanisms for Broken Authentication and Session Management </vt:lpstr>
      <vt:lpstr>Defenses against Broken Authentication and Session Management</vt:lpstr>
      <vt:lpstr>Cross-Site Scripting Attacks</vt:lpstr>
      <vt:lpstr>Stored Cross-Site Scripting Attack</vt:lpstr>
      <vt:lpstr>Reflected Cross-Site Scripting Attack</vt:lpstr>
      <vt:lpstr>Detection Mechanisms for Cross-Site Scripting Attacks</vt:lpstr>
      <vt:lpstr>Detection Mechanisms for Cross-Site Scripting Attacks</vt:lpstr>
      <vt:lpstr>Defenses against Cross-Site Scripting Attacks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Application Vulnerabilities, Detection Mechanisms, and Defenses</dc:title>
  <dc:creator>Microsoft Office User</dc:creator>
  <cp:lastModifiedBy>Microsoft Office User</cp:lastModifiedBy>
  <cp:revision>27</cp:revision>
  <dcterms:created xsi:type="dcterms:W3CDTF">2016-11-02T15:51:25Z</dcterms:created>
  <dcterms:modified xsi:type="dcterms:W3CDTF">2016-11-14T02:05:14Z</dcterms:modified>
</cp:coreProperties>
</file>