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26" r:id="rId2"/>
    <p:sldId id="327" r:id="rId3"/>
    <p:sldId id="308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25" r:id="rId13"/>
    <p:sldId id="318" r:id="rId14"/>
    <p:sldId id="319" r:id="rId15"/>
    <p:sldId id="320" r:id="rId16"/>
    <p:sldId id="321" r:id="rId17"/>
    <p:sldId id="328" r:id="rId18"/>
    <p:sldId id="324" r:id="rId19"/>
    <p:sldId id="32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>
      <p:cViewPr varScale="1">
        <p:scale>
          <a:sx n="111" d="100"/>
          <a:sy n="111" d="100"/>
        </p:scale>
        <p:origin x="114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F1D3AFC-2E17-F24E-92E6-3EC5C156DC56}" type="datetime1">
              <a:rPr lang="en-US" altLang="en-US"/>
              <a:pPr/>
              <a:t>10/11/16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A89DA-E25A-2246-BAB0-FDF14D71AC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714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BD5985A-4494-CA49-AD10-814B15A3A1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71029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43B668A-D4B0-F549-9957-B56A0988F84D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33837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2762434-E4F6-9941-8145-6C0CE493943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673280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942413E-553F-144A-AE8E-64ECF788560B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63697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F3239E81-64F5-6148-A5E5-820B7838B492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8442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C915F500-C414-7B48-BB71-3E5049023224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50836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13C62B9-06B3-2742-908A-D7C5509146BD}" type="slidenum">
              <a:rPr lang="en-US" altLang="en-US" sz="1200"/>
              <a:pPr/>
              <a:t>17</a:t>
            </a:fld>
            <a:endParaRPr lang="en-US" altLang="en-US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4258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0289470-8F52-9249-B8B9-9C9C911B2130}" type="slidenum">
              <a:rPr lang="en-US" altLang="en-US" sz="1200"/>
              <a:pPr/>
              <a:t>18</a:t>
            </a:fld>
            <a:endParaRPr lang="en-US" altLang="en-US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68393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356FB83-DD10-4C47-90D3-7C8442ECCB82}" type="slidenum">
              <a:rPr lang="en-US" altLang="en-US" sz="1200"/>
              <a:pPr/>
              <a:t>19</a:t>
            </a:fld>
            <a:endParaRPr lang="en-US" altLang="en-US" sz="1200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146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C110848-F4AC-1A49-9321-1944DC392D4B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4890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1D26D30B-67E4-FA44-9034-E2E20F381E83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36516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D2E54FD-2733-9A4B-B324-B495AD4E7D65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7363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8C6B59D-7845-FD4D-B4B0-02D173EE8E71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9439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8CCF1AF0-9B1C-8140-893E-E642A1CC8920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31572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0C66ABB-CEA8-F24C-AC35-68E5FCB8A28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7952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6E3E772-E97B-5049-95DD-33A748A1C70F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0345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BEED6DB5-697E-8D48-BD91-F5F6D63BDC33}" type="slidenum">
              <a:rPr lang="en-US" altLang="en-US" sz="1200"/>
              <a:pPr/>
              <a:t>11</a:t>
            </a:fld>
            <a:endParaRPr lang="en-US" altLang="en-US" sz="1200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68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38C451-953B-F945-8D1A-EC323BA1E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954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3DCCE-1CE9-5943-AC85-7281BCFB78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739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C1E07-0DB3-8342-95E4-7D8E6F1885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548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130C06-0254-404E-8853-C86B6D0F6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35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E92A8-CD45-5045-8625-3DB61811B4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853AA7-BA01-A14E-A438-6DDCE0F1DA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28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32CFA9-8ED7-4E4F-8261-6B909B3D2C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538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B54184-7B92-9F40-A270-C7A2749D63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376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049E34-0058-9747-BE95-DCBC32433A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433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2DB6A-4C3B-3D4F-8EA1-2EC33DF00A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5944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462753-B544-1C4E-BF81-025D9E526A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801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-106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A5F464A4-9C05-4C47-ABD1-72C17D2B35B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06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6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6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Heap Overflow Attacks</a:t>
            </a:r>
          </a:p>
        </p:txBody>
      </p:sp>
      <p:sp>
        <p:nvSpPr>
          <p:cNvPr id="15362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18B7374-2CF3-324F-8600-AEE9CDE5DF21}" type="slidenum">
              <a:rPr lang="en-US" altLang="en-US" sz="1400"/>
              <a:pPr/>
              <a:t>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7620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if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b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was freed first? 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2286000" y="1371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31747" name="Text Box 4"/>
          <p:cNvSpPr txBox="1">
            <a:spLocks noChangeArrowheads="1"/>
          </p:cNvSpPr>
          <p:nvPr/>
        </p:nvSpPr>
        <p:spPr bwMode="auto">
          <a:xfrm>
            <a:off x="2286000" y="1752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Size=0x88</a:t>
            </a:r>
          </a:p>
        </p:txBody>
      </p:sp>
      <p:sp>
        <p:nvSpPr>
          <p:cNvPr id="31748" name="Line 5"/>
          <p:cNvSpPr>
            <a:spLocks noChangeShapeType="1"/>
          </p:cNvSpPr>
          <p:nvPr/>
        </p:nvSpPr>
        <p:spPr bwMode="auto">
          <a:xfrm>
            <a:off x="4800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49" name="Text Box 6"/>
          <p:cNvSpPr txBox="1">
            <a:spLocks noChangeArrowheads="1"/>
          </p:cNvSpPr>
          <p:nvPr/>
        </p:nvSpPr>
        <p:spPr bwMode="auto">
          <a:xfrm>
            <a:off x="4876800" y="17653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31750" name="Text Box 7"/>
          <p:cNvSpPr txBox="1">
            <a:spLocks noChangeArrowheads="1"/>
          </p:cNvSpPr>
          <p:nvPr/>
        </p:nvSpPr>
        <p:spPr bwMode="auto">
          <a:xfrm>
            <a:off x="2286000" y="21256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(AAAAAAAAAAAAAAAAAAAAA)</a:t>
            </a:r>
          </a:p>
        </p:txBody>
      </p:sp>
      <p:sp>
        <p:nvSpPr>
          <p:cNvPr id="31751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*a</a:t>
            </a:r>
          </a:p>
        </p:txBody>
      </p:sp>
      <p:sp>
        <p:nvSpPr>
          <p:cNvPr id="31752" name="Line 9"/>
          <p:cNvSpPr>
            <a:spLocks noChangeShapeType="1"/>
          </p:cNvSpPr>
          <p:nvPr/>
        </p:nvSpPr>
        <p:spPr bwMode="auto">
          <a:xfrm>
            <a:off x="1219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3" name="Text Box 10"/>
          <p:cNvSpPr txBox="1">
            <a:spLocks noChangeArrowheads="1"/>
          </p:cNvSpPr>
          <p:nvPr/>
        </p:nvSpPr>
        <p:spPr bwMode="auto">
          <a:xfrm>
            <a:off x="2286000" y="3124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31754" name="Text Box 11"/>
          <p:cNvSpPr txBox="1">
            <a:spLocks noChangeArrowheads="1"/>
          </p:cNvSpPr>
          <p:nvPr/>
        </p:nvSpPr>
        <p:spPr bwMode="auto">
          <a:xfrm>
            <a:off x="2286000" y="3505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Size=0x98</a:t>
            </a:r>
          </a:p>
        </p:txBody>
      </p:sp>
      <p:sp>
        <p:nvSpPr>
          <p:cNvPr id="31755" name="Line 12"/>
          <p:cNvSpPr>
            <a:spLocks noChangeShapeType="1"/>
          </p:cNvSpPr>
          <p:nvPr/>
        </p:nvSpPr>
        <p:spPr bwMode="auto">
          <a:xfrm>
            <a:off x="4800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6" name="Text Box 13"/>
          <p:cNvSpPr txBox="1">
            <a:spLocks noChangeArrowheads="1"/>
          </p:cNvSpPr>
          <p:nvPr/>
        </p:nvSpPr>
        <p:spPr bwMode="auto">
          <a:xfrm>
            <a:off x="4876800" y="35179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31757" name="Text Box 14"/>
          <p:cNvSpPr txBox="1">
            <a:spLocks noChangeArrowheads="1"/>
          </p:cNvSpPr>
          <p:nvPr/>
        </p:nvSpPr>
        <p:spPr bwMode="auto">
          <a:xfrm>
            <a:off x="2286000" y="38782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1758" name="Text Box 15"/>
          <p:cNvSpPr txBox="1">
            <a:spLocks noChangeArrowheads="1"/>
          </p:cNvSpPr>
          <p:nvPr/>
        </p:nvSpPr>
        <p:spPr bwMode="auto">
          <a:xfrm>
            <a:off x="2286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*b</a:t>
            </a:r>
          </a:p>
        </p:txBody>
      </p:sp>
      <p:sp>
        <p:nvSpPr>
          <p:cNvPr id="31759" name="Line 16"/>
          <p:cNvSpPr>
            <a:spLocks noChangeShapeType="1"/>
          </p:cNvSpPr>
          <p:nvPr/>
        </p:nvSpPr>
        <p:spPr bwMode="auto">
          <a:xfrm>
            <a:off x="12192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0" name="Text Box 17"/>
          <p:cNvSpPr txBox="1">
            <a:spLocks noChangeArrowheads="1"/>
          </p:cNvSpPr>
          <p:nvPr/>
        </p:nvSpPr>
        <p:spPr bwMode="auto">
          <a:xfrm>
            <a:off x="2286000" y="487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</a:t>
            </a:r>
            <a:r>
              <a:rPr lang="en-US" altLang="en-US" sz="1800">
                <a:solidFill>
                  <a:srgbClr val="FF0000"/>
                </a:solidFill>
              </a:rPr>
              <a:t>0x98</a:t>
            </a:r>
            <a:endParaRPr lang="en-US" altLang="en-US" sz="1800"/>
          </a:p>
        </p:txBody>
      </p:sp>
      <p:sp>
        <p:nvSpPr>
          <p:cNvPr id="31761" name="Text Box 18"/>
          <p:cNvSpPr txBox="1">
            <a:spLocks noChangeArrowheads="1"/>
          </p:cNvSpPr>
          <p:nvPr/>
        </p:nvSpPr>
        <p:spPr bwMode="auto">
          <a:xfrm>
            <a:off x="2286000" y="5257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Size=0xa8</a:t>
            </a:r>
          </a:p>
        </p:txBody>
      </p:sp>
      <p:sp>
        <p:nvSpPr>
          <p:cNvPr id="31762" name="Line 19"/>
          <p:cNvSpPr>
            <a:spLocks noChangeShapeType="1"/>
          </p:cNvSpPr>
          <p:nvPr/>
        </p:nvSpPr>
        <p:spPr bwMode="auto">
          <a:xfrm>
            <a:off x="4800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3" name="Text Box 20"/>
          <p:cNvSpPr txBox="1">
            <a:spLocks noChangeArrowheads="1"/>
          </p:cNvSpPr>
          <p:nvPr/>
        </p:nvSpPr>
        <p:spPr bwMode="auto">
          <a:xfrm>
            <a:off x="4876800" y="52705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  <a:endParaRPr lang="en-US" altLang="en-US" sz="1800"/>
          </a:p>
        </p:txBody>
      </p:sp>
      <p:sp>
        <p:nvSpPr>
          <p:cNvPr id="31764" name="Text Box 21"/>
          <p:cNvSpPr txBox="1">
            <a:spLocks noChangeArrowheads="1"/>
          </p:cNvSpPr>
          <p:nvPr/>
        </p:nvSpPr>
        <p:spPr bwMode="auto">
          <a:xfrm>
            <a:off x="2286000" y="56308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(CCCCCCCCCCCCCCCCCCCCC)</a:t>
            </a:r>
          </a:p>
        </p:txBody>
      </p:sp>
      <p:sp>
        <p:nvSpPr>
          <p:cNvPr id="31765" name="Text Box 22"/>
          <p:cNvSpPr txBox="1">
            <a:spLocks noChangeArrowheads="1"/>
          </p:cNvSpPr>
          <p:nvPr/>
        </p:nvSpPr>
        <p:spPr bwMode="auto">
          <a:xfrm>
            <a:off x="228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*c</a:t>
            </a:r>
          </a:p>
        </p:txBody>
      </p:sp>
      <p:sp>
        <p:nvSpPr>
          <p:cNvPr id="31766" name="Line 23"/>
          <p:cNvSpPr>
            <a:spLocks noChangeShapeType="1"/>
          </p:cNvSpPr>
          <p:nvPr/>
        </p:nvSpPr>
        <p:spPr bwMode="auto">
          <a:xfrm>
            <a:off x="12192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7" name="Text Box 24"/>
          <p:cNvSpPr txBox="1">
            <a:spLocks noChangeArrowheads="1"/>
          </p:cNvSpPr>
          <p:nvPr/>
        </p:nvSpPr>
        <p:spPr bwMode="auto">
          <a:xfrm>
            <a:off x="5791200" y="106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bin_forward       bin_back</a:t>
            </a:r>
          </a:p>
        </p:txBody>
      </p:sp>
      <p:sp>
        <p:nvSpPr>
          <p:cNvPr id="31768" name="Line 25"/>
          <p:cNvSpPr>
            <a:spLocks noChangeShapeType="1"/>
          </p:cNvSpPr>
          <p:nvPr/>
        </p:nvSpPr>
        <p:spPr bwMode="auto">
          <a:xfrm>
            <a:off x="73914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69" name="Text Box 26"/>
          <p:cNvSpPr txBox="1">
            <a:spLocks noChangeArrowheads="1"/>
          </p:cNvSpPr>
          <p:nvPr/>
        </p:nvSpPr>
        <p:spPr bwMode="auto">
          <a:xfrm>
            <a:off x="2286000" y="3886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31770" name="Text Box 27"/>
          <p:cNvSpPr txBox="1">
            <a:spLocks noChangeArrowheads="1"/>
          </p:cNvSpPr>
          <p:nvPr/>
        </p:nvSpPr>
        <p:spPr bwMode="auto">
          <a:xfrm>
            <a:off x="2286000" y="4267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cxnSp>
        <p:nvCxnSpPr>
          <p:cNvPr id="31771" name="AutoShape 28"/>
          <p:cNvCxnSpPr>
            <a:cxnSpLocks noChangeShapeType="1"/>
            <a:stCxn id="31767" idx="1"/>
            <a:endCxn id="31753" idx="1"/>
          </p:cNvCxnSpPr>
          <p:nvPr/>
        </p:nvCxnSpPr>
        <p:spPr bwMode="auto">
          <a:xfrm rot="10800000" flipV="1">
            <a:off x="2286000" y="1255713"/>
            <a:ext cx="3505200" cy="2057400"/>
          </a:xfrm>
          <a:prstGeom prst="bentConnector3">
            <a:avLst>
              <a:gd name="adj1" fmla="val 10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2" name="AutoShape 29"/>
          <p:cNvCxnSpPr>
            <a:cxnSpLocks noChangeShapeType="1"/>
            <a:stCxn id="31767" idx="3"/>
            <a:endCxn id="31753" idx="3"/>
          </p:cNvCxnSpPr>
          <p:nvPr/>
        </p:nvCxnSpPr>
        <p:spPr bwMode="auto">
          <a:xfrm flipH="1">
            <a:off x="5257800" y="1255713"/>
            <a:ext cx="3505200" cy="2057400"/>
          </a:xfrm>
          <a:prstGeom prst="bentConnector3">
            <a:avLst>
              <a:gd name="adj1" fmla="val -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3" name="AutoShape 30"/>
          <p:cNvCxnSpPr>
            <a:cxnSpLocks noChangeShapeType="1"/>
            <a:stCxn id="31769" idx="3"/>
            <a:endCxn id="31767" idx="0"/>
          </p:cNvCxnSpPr>
          <p:nvPr/>
        </p:nvCxnSpPr>
        <p:spPr bwMode="auto">
          <a:xfrm flipV="1">
            <a:off x="5257800" y="1066800"/>
            <a:ext cx="2019300" cy="3008313"/>
          </a:xfrm>
          <a:prstGeom prst="bentConnector4">
            <a:avLst>
              <a:gd name="adj1" fmla="val 13208"/>
              <a:gd name="adj2" fmla="val 107597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774" name="AutoShape 31"/>
          <p:cNvCxnSpPr>
            <a:cxnSpLocks noChangeShapeType="1"/>
            <a:stCxn id="31770" idx="3"/>
            <a:endCxn id="31767" idx="2"/>
          </p:cNvCxnSpPr>
          <p:nvPr/>
        </p:nvCxnSpPr>
        <p:spPr bwMode="auto">
          <a:xfrm flipV="1">
            <a:off x="5257800" y="1443038"/>
            <a:ext cx="2019300" cy="30130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775" name="Slide Number Placeholder 3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28E2DE9-1568-014D-8BB5-AFC432F88FEF}" type="slidenum">
              <a:rPr lang="en-US" altLang="en-US" sz="1400"/>
              <a:pPr/>
              <a:t>10</a:t>
            </a:fld>
            <a:endParaRPr lang="en-US" altLang="en-US" sz="1400"/>
          </a:p>
        </p:txBody>
      </p:sp>
      <p:sp>
        <p:nvSpPr>
          <p:cNvPr id="31776" name="TextBox 32"/>
          <p:cNvSpPr txBox="1">
            <a:spLocks noChangeArrowheads="1"/>
          </p:cNvSpPr>
          <p:nvPr/>
        </p:nvSpPr>
        <p:spPr bwMode="auto">
          <a:xfrm>
            <a:off x="5715000" y="38100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free(b)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715000" y="20574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7921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Then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a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was freed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2286000" y="1371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2286000" y="1752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</a:t>
            </a:r>
            <a:r>
              <a:rPr lang="en-US" altLang="en-US" sz="1800">
                <a:solidFill>
                  <a:srgbClr val="FF0000"/>
                </a:solidFill>
              </a:rPr>
              <a:t>0x120</a:t>
            </a:r>
            <a:endParaRPr lang="en-US" altLang="en-US" sz="1800"/>
          </a:p>
        </p:txBody>
      </p:sp>
      <p:sp>
        <p:nvSpPr>
          <p:cNvPr id="33796" name="Line 5"/>
          <p:cNvSpPr>
            <a:spLocks noChangeShapeType="1"/>
          </p:cNvSpPr>
          <p:nvPr/>
        </p:nvSpPr>
        <p:spPr bwMode="auto">
          <a:xfrm>
            <a:off x="4800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797" name="Text Box 6"/>
          <p:cNvSpPr txBox="1">
            <a:spLocks noChangeArrowheads="1"/>
          </p:cNvSpPr>
          <p:nvPr/>
        </p:nvSpPr>
        <p:spPr bwMode="auto">
          <a:xfrm>
            <a:off x="4876800" y="17653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33798" name="Text Box 7"/>
          <p:cNvSpPr txBox="1">
            <a:spLocks noChangeArrowheads="1"/>
          </p:cNvSpPr>
          <p:nvPr/>
        </p:nvSpPr>
        <p:spPr bwMode="auto">
          <a:xfrm>
            <a:off x="2286000" y="2125663"/>
            <a:ext cx="2971800" cy="2674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33799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*a</a:t>
            </a:r>
          </a:p>
        </p:txBody>
      </p:sp>
      <p:sp>
        <p:nvSpPr>
          <p:cNvPr id="33800" name="Line 9"/>
          <p:cNvSpPr>
            <a:spLocks noChangeShapeType="1"/>
          </p:cNvSpPr>
          <p:nvPr/>
        </p:nvSpPr>
        <p:spPr bwMode="auto">
          <a:xfrm>
            <a:off x="1219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1" name="Text Box 10"/>
          <p:cNvSpPr txBox="1">
            <a:spLocks noChangeArrowheads="1"/>
          </p:cNvSpPr>
          <p:nvPr/>
        </p:nvSpPr>
        <p:spPr bwMode="auto">
          <a:xfrm>
            <a:off x="2286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*b</a:t>
            </a:r>
          </a:p>
        </p:txBody>
      </p:sp>
      <p:sp>
        <p:nvSpPr>
          <p:cNvPr id="33802" name="Line 11"/>
          <p:cNvSpPr>
            <a:spLocks noChangeShapeType="1"/>
          </p:cNvSpPr>
          <p:nvPr/>
        </p:nvSpPr>
        <p:spPr bwMode="auto">
          <a:xfrm>
            <a:off x="12192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3" name="Text Box 12"/>
          <p:cNvSpPr txBox="1">
            <a:spLocks noChangeArrowheads="1"/>
          </p:cNvSpPr>
          <p:nvPr/>
        </p:nvSpPr>
        <p:spPr bwMode="auto">
          <a:xfrm>
            <a:off x="2286000" y="487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</a:t>
            </a:r>
            <a:r>
              <a:rPr lang="en-US" altLang="en-US" sz="1800">
                <a:solidFill>
                  <a:srgbClr val="FF0000"/>
                </a:solidFill>
              </a:rPr>
              <a:t>0x120</a:t>
            </a:r>
            <a:endParaRPr lang="en-US" altLang="en-US" sz="1800"/>
          </a:p>
        </p:txBody>
      </p:sp>
      <p:sp>
        <p:nvSpPr>
          <p:cNvPr id="33804" name="Text Box 13"/>
          <p:cNvSpPr txBox="1">
            <a:spLocks noChangeArrowheads="1"/>
          </p:cNvSpPr>
          <p:nvPr/>
        </p:nvSpPr>
        <p:spPr bwMode="auto">
          <a:xfrm>
            <a:off x="2286000" y="5257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Size=0xa8</a:t>
            </a:r>
          </a:p>
        </p:txBody>
      </p:sp>
      <p:sp>
        <p:nvSpPr>
          <p:cNvPr id="33805" name="Line 14"/>
          <p:cNvSpPr>
            <a:spLocks noChangeShapeType="1"/>
          </p:cNvSpPr>
          <p:nvPr/>
        </p:nvSpPr>
        <p:spPr bwMode="auto">
          <a:xfrm>
            <a:off x="4800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06" name="Text Box 15"/>
          <p:cNvSpPr txBox="1">
            <a:spLocks noChangeArrowheads="1"/>
          </p:cNvSpPr>
          <p:nvPr/>
        </p:nvSpPr>
        <p:spPr bwMode="auto">
          <a:xfrm>
            <a:off x="4876800" y="52705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  <a:endParaRPr lang="en-US" altLang="en-US" sz="1800"/>
          </a:p>
        </p:txBody>
      </p:sp>
      <p:sp>
        <p:nvSpPr>
          <p:cNvPr id="33807" name="Text Box 16"/>
          <p:cNvSpPr txBox="1">
            <a:spLocks noChangeArrowheads="1"/>
          </p:cNvSpPr>
          <p:nvPr/>
        </p:nvSpPr>
        <p:spPr bwMode="auto">
          <a:xfrm>
            <a:off x="2286000" y="56308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(CCCCCCCCCCCCCCCCCCCCC)</a:t>
            </a:r>
          </a:p>
        </p:txBody>
      </p:sp>
      <p:sp>
        <p:nvSpPr>
          <p:cNvPr id="33808" name="Text Box 17"/>
          <p:cNvSpPr txBox="1">
            <a:spLocks noChangeArrowheads="1"/>
          </p:cNvSpPr>
          <p:nvPr/>
        </p:nvSpPr>
        <p:spPr bwMode="auto">
          <a:xfrm>
            <a:off x="228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*c</a:t>
            </a:r>
          </a:p>
        </p:txBody>
      </p:sp>
      <p:sp>
        <p:nvSpPr>
          <p:cNvPr id="33809" name="Line 18"/>
          <p:cNvSpPr>
            <a:spLocks noChangeShapeType="1"/>
          </p:cNvSpPr>
          <p:nvPr/>
        </p:nvSpPr>
        <p:spPr bwMode="auto">
          <a:xfrm>
            <a:off x="12192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3810" name="Text Box 19"/>
          <p:cNvSpPr txBox="1">
            <a:spLocks noChangeArrowheads="1"/>
          </p:cNvSpPr>
          <p:nvPr/>
        </p:nvSpPr>
        <p:spPr bwMode="auto">
          <a:xfrm>
            <a:off x="5791200" y="106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bin_forward       bin_back</a:t>
            </a:r>
          </a:p>
        </p:txBody>
      </p:sp>
      <p:sp>
        <p:nvSpPr>
          <p:cNvPr id="33811" name="Line 20"/>
          <p:cNvSpPr>
            <a:spLocks noChangeShapeType="1"/>
          </p:cNvSpPr>
          <p:nvPr/>
        </p:nvSpPr>
        <p:spPr bwMode="auto">
          <a:xfrm>
            <a:off x="73914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3812" name="AutoShape 21"/>
          <p:cNvCxnSpPr>
            <a:cxnSpLocks noChangeShapeType="1"/>
            <a:stCxn id="33810" idx="1"/>
            <a:endCxn id="33794" idx="1"/>
          </p:cNvCxnSpPr>
          <p:nvPr/>
        </p:nvCxnSpPr>
        <p:spPr bwMode="auto">
          <a:xfrm rot="10800000" flipV="1">
            <a:off x="2286000" y="1255713"/>
            <a:ext cx="3505200" cy="304800"/>
          </a:xfrm>
          <a:prstGeom prst="bentConnector3">
            <a:avLst>
              <a:gd name="adj1" fmla="val 10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3" name="Text Box 22"/>
          <p:cNvSpPr txBox="1">
            <a:spLocks noChangeArrowheads="1"/>
          </p:cNvSpPr>
          <p:nvPr/>
        </p:nvSpPr>
        <p:spPr bwMode="auto">
          <a:xfrm>
            <a:off x="2286000" y="2138363"/>
            <a:ext cx="297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33814" name="Text Box 23"/>
          <p:cNvSpPr txBox="1">
            <a:spLocks noChangeArrowheads="1"/>
          </p:cNvSpPr>
          <p:nvPr/>
        </p:nvSpPr>
        <p:spPr bwMode="auto">
          <a:xfrm>
            <a:off x="2286000" y="2519363"/>
            <a:ext cx="297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cxnSp>
        <p:nvCxnSpPr>
          <p:cNvPr id="33815" name="AutoShape 24"/>
          <p:cNvCxnSpPr>
            <a:cxnSpLocks noChangeShapeType="1"/>
            <a:stCxn id="33810" idx="3"/>
            <a:endCxn id="33794" idx="3"/>
          </p:cNvCxnSpPr>
          <p:nvPr/>
        </p:nvCxnSpPr>
        <p:spPr bwMode="auto">
          <a:xfrm flipH="1">
            <a:off x="5257800" y="1255713"/>
            <a:ext cx="3505200" cy="304800"/>
          </a:xfrm>
          <a:prstGeom prst="bentConnector3">
            <a:avLst>
              <a:gd name="adj1" fmla="val -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6" name="AutoShape 25"/>
          <p:cNvCxnSpPr>
            <a:cxnSpLocks noChangeShapeType="1"/>
            <a:stCxn id="33813" idx="3"/>
            <a:endCxn id="33810" idx="0"/>
          </p:cNvCxnSpPr>
          <p:nvPr/>
        </p:nvCxnSpPr>
        <p:spPr bwMode="auto">
          <a:xfrm flipV="1">
            <a:off x="5257800" y="1066800"/>
            <a:ext cx="2019300" cy="1260475"/>
          </a:xfrm>
          <a:prstGeom prst="bentConnector4">
            <a:avLst>
              <a:gd name="adj1" fmla="val 13208"/>
              <a:gd name="adj2" fmla="val 1181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817" name="AutoShape 26"/>
          <p:cNvCxnSpPr>
            <a:cxnSpLocks noChangeShapeType="1"/>
            <a:stCxn id="33814" idx="3"/>
            <a:endCxn id="33810" idx="2"/>
          </p:cNvCxnSpPr>
          <p:nvPr/>
        </p:nvCxnSpPr>
        <p:spPr bwMode="auto">
          <a:xfrm flipV="1">
            <a:off x="5257800" y="1443038"/>
            <a:ext cx="2019300" cy="1265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3818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3EBDB88-CAD9-9D45-A8DF-7C586424A7FD}" type="slidenum">
              <a:rPr lang="en-US" altLang="en-US" sz="1400"/>
              <a:pPr/>
              <a:t>11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Key Observation</a:t>
            </a:r>
          </a:p>
        </p:txBody>
      </p:sp>
      <p:sp>
        <p:nvSpPr>
          <p:cNvPr id="35842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When the chunk (A) to be free’</a:t>
            </a:r>
            <a:r>
              <a:rPr lang="en-US" altLang="ja-JP">
                <a:ea typeface="ＭＳ Ｐゴシック" charset="-128"/>
              </a:rPr>
              <a:t>ed is followed by a free chunk (B), chunk B will be unlinked from the free list, and A will be inserted into the free list.</a:t>
            </a:r>
          </a:p>
          <a:p>
            <a:r>
              <a:rPr lang="en-US" altLang="en-US">
                <a:ea typeface="ＭＳ Ｐゴシック" charset="-128"/>
              </a:rPr>
              <a:t>If the heap meta data in B has been corrupted, the unlink operation will be dangerous.</a:t>
            </a:r>
          </a:p>
          <a:p>
            <a:pPr lvl="1"/>
            <a:r>
              <a:rPr lang="en-US" altLang="en-US">
                <a:ea typeface="ＭＳ Ｐゴシック" charset="-128"/>
              </a:rPr>
              <a:t>Why?</a:t>
            </a:r>
          </a:p>
        </p:txBody>
      </p:sp>
      <p:sp>
        <p:nvSpPr>
          <p:cNvPr id="3584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48AD2BB-0464-BE46-BB5F-7E51350B148D}" type="slidenum">
              <a:rPr lang="en-US" altLang="en-US" sz="1400"/>
              <a:pPr/>
              <a:t>12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Remove a chunk from the double-linked free list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unlink(P)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charset="-128"/>
              </a:rPr>
              <a:t>           P-&gt;fd-&gt;bk = P-&gt;bk;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charset="-128"/>
              </a:rPr>
              <a:t>           P-&gt;bk-&gt;fd = P-&gt;fd;</a:t>
            </a:r>
          </a:p>
        </p:txBody>
      </p:sp>
      <p:sp>
        <p:nvSpPr>
          <p:cNvPr id="36867" name="Rectangle 4"/>
          <p:cNvSpPr>
            <a:spLocks noChangeArrowheads="1"/>
          </p:cNvSpPr>
          <p:nvPr/>
        </p:nvSpPr>
        <p:spPr bwMode="auto">
          <a:xfrm>
            <a:off x="3048000" y="38862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6868" name="Text Box 5"/>
          <p:cNvSpPr txBox="1">
            <a:spLocks noChangeArrowheads="1"/>
          </p:cNvSpPr>
          <p:nvPr/>
        </p:nvSpPr>
        <p:spPr bwMode="auto">
          <a:xfrm>
            <a:off x="3048000" y="5029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sp>
        <p:nvSpPr>
          <p:cNvPr id="36869" name="Text Box 6"/>
          <p:cNvSpPr txBox="1">
            <a:spLocks noChangeArrowheads="1"/>
          </p:cNvSpPr>
          <p:nvPr/>
        </p:nvSpPr>
        <p:spPr bwMode="auto">
          <a:xfrm>
            <a:off x="30480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36870" name="Rectangle 7"/>
          <p:cNvSpPr>
            <a:spLocks noChangeArrowheads="1"/>
          </p:cNvSpPr>
          <p:nvPr/>
        </p:nvSpPr>
        <p:spPr bwMode="auto">
          <a:xfrm>
            <a:off x="685800" y="38862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6871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sp>
        <p:nvSpPr>
          <p:cNvPr id="36872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36873" name="Rectangle 10"/>
          <p:cNvSpPr>
            <a:spLocks noChangeArrowheads="1"/>
          </p:cNvSpPr>
          <p:nvPr/>
        </p:nvSpPr>
        <p:spPr bwMode="auto">
          <a:xfrm>
            <a:off x="5410200" y="38862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36874" name="Text Box 11"/>
          <p:cNvSpPr txBox="1">
            <a:spLocks noChangeArrowheads="1"/>
          </p:cNvSpPr>
          <p:nvPr/>
        </p:nvSpPr>
        <p:spPr bwMode="auto">
          <a:xfrm>
            <a:off x="5410200" y="5029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sp>
        <p:nvSpPr>
          <p:cNvPr id="36875" name="Text Box 12"/>
          <p:cNvSpPr txBox="1">
            <a:spLocks noChangeArrowheads="1"/>
          </p:cNvSpPr>
          <p:nvPr/>
        </p:nvSpPr>
        <p:spPr bwMode="auto">
          <a:xfrm>
            <a:off x="54102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36876" name="Text Box 13"/>
          <p:cNvSpPr txBox="1">
            <a:spLocks noChangeArrowheads="1"/>
          </p:cNvSpPr>
          <p:nvPr/>
        </p:nvSpPr>
        <p:spPr bwMode="auto">
          <a:xfrm>
            <a:off x="3429000" y="3352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</a:t>
            </a:r>
          </a:p>
        </p:txBody>
      </p:sp>
      <p:cxnSp>
        <p:nvCxnSpPr>
          <p:cNvPr id="36877" name="AutoShape 14"/>
          <p:cNvCxnSpPr>
            <a:cxnSpLocks noChangeShapeType="1"/>
            <a:endCxn id="36867" idx="0"/>
          </p:cNvCxnSpPr>
          <p:nvPr/>
        </p:nvCxnSpPr>
        <p:spPr bwMode="auto">
          <a:xfrm rot="16200000" flipH="1">
            <a:off x="3714750" y="3600450"/>
            <a:ext cx="3048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8" name="AutoShape 15"/>
          <p:cNvCxnSpPr>
            <a:cxnSpLocks noChangeShapeType="1"/>
            <a:stCxn id="151569" idx="1"/>
            <a:endCxn id="36870" idx="0"/>
          </p:cNvCxnSpPr>
          <p:nvPr/>
        </p:nvCxnSpPr>
        <p:spPr bwMode="auto">
          <a:xfrm rot="10800000">
            <a:off x="1638300" y="3886200"/>
            <a:ext cx="1409700" cy="1333500"/>
          </a:xfrm>
          <a:prstGeom prst="bentConnector4">
            <a:avLst>
              <a:gd name="adj1" fmla="val 16218"/>
              <a:gd name="adj2" fmla="val 117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879" name="AutoShape 16"/>
          <p:cNvCxnSpPr>
            <a:cxnSpLocks noChangeShapeType="1"/>
            <a:endCxn id="36873" idx="0"/>
          </p:cNvCxnSpPr>
          <p:nvPr/>
        </p:nvCxnSpPr>
        <p:spPr bwMode="auto">
          <a:xfrm flipV="1">
            <a:off x="4953000" y="3886200"/>
            <a:ext cx="1409700" cy="914400"/>
          </a:xfrm>
          <a:prstGeom prst="bentConnector4">
            <a:avLst>
              <a:gd name="adj1" fmla="val 16218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1569" name="AutoShape 17"/>
          <p:cNvSpPr>
            <a:spLocks noChangeArrowheads="1"/>
          </p:cNvSpPr>
          <p:nvPr/>
        </p:nvSpPr>
        <p:spPr bwMode="auto">
          <a:xfrm>
            <a:off x="3048000" y="50292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FF0000">
              <a:alpha val="2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1570" name="Text Box 18"/>
          <p:cNvSpPr txBox="1">
            <a:spLocks noChangeArrowheads="1"/>
          </p:cNvSpPr>
          <p:nvPr/>
        </p:nvSpPr>
        <p:spPr bwMode="auto">
          <a:xfrm>
            <a:off x="533400" y="5638800"/>
            <a:ext cx="327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If the </a:t>
            </a:r>
            <a:r>
              <a:rPr lang="ja-JP" altLang="en-US" sz="1800">
                <a:solidFill>
                  <a:srgbClr val="FF0000"/>
                </a:solidFill>
              </a:rPr>
              <a:t>“</a:t>
            </a:r>
            <a:r>
              <a:rPr lang="en-US" altLang="ja-JP" sz="1800">
                <a:solidFill>
                  <a:srgbClr val="FF0000"/>
                </a:solidFill>
              </a:rPr>
              <a:t>fd</a:t>
            </a:r>
            <a:r>
              <a:rPr lang="ja-JP" altLang="en-US" sz="1800">
                <a:solidFill>
                  <a:srgbClr val="FF0000"/>
                </a:solidFill>
              </a:rPr>
              <a:t>”</a:t>
            </a:r>
            <a:r>
              <a:rPr lang="en-US" altLang="ja-JP" sz="1800">
                <a:solidFill>
                  <a:srgbClr val="FF0000"/>
                </a:solidFill>
              </a:rPr>
              <a:t> pointer is corrupted, we can control which memory cell to be modified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51572" name="Text Box 20"/>
          <p:cNvSpPr txBox="1">
            <a:spLocks noChangeArrowheads="1"/>
          </p:cNvSpPr>
          <p:nvPr/>
        </p:nvSpPr>
        <p:spPr bwMode="auto">
          <a:xfrm>
            <a:off x="4267200" y="5637213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If the </a:t>
            </a:r>
            <a:r>
              <a:rPr lang="ja-JP" altLang="en-US" sz="1800">
                <a:solidFill>
                  <a:srgbClr val="FF0000"/>
                </a:solidFill>
              </a:rPr>
              <a:t>“</a:t>
            </a:r>
            <a:r>
              <a:rPr lang="en-US" altLang="ja-JP" sz="1800">
                <a:solidFill>
                  <a:srgbClr val="FF0000"/>
                </a:solidFill>
              </a:rPr>
              <a:t>bk</a:t>
            </a:r>
            <a:r>
              <a:rPr lang="ja-JP" altLang="en-US" sz="1800">
                <a:solidFill>
                  <a:srgbClr val="FF0000"/>
                </a:solidFill>
              </a:rPr>
              <a:t>”</a:t>
            </a:r>
            <a:r>
              <a:rPr lang="en-US" altLang="ja-JP" sz="1800">
                <a:solidFill>
                  <a:srgbClr val="FF0000"/>
                </a:solidFill>
              </a:rPr>
              <a:t> pointer is corrupted, we can control what value to put into the memory cell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151573" name="AutoShape 21"/>
          <p:cNvSpPr>
            <a:spLocks noChangeArrowheads="1"/>
          </p:cNvSpPr>
          <p:nvPr/>
        </p:nvSpPr>
        <p:spPr bwMode="auto">
          <a:xfrm>
            <a:off x="3048000" y="46482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FF0000">
              <a:alpha val="2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1575" name="AutoShape 23"/>
          <p:cNvSpPr>
            <a:spLocks noChangeArrowheads="1"/>
          </p:cNvSpPr>
          <p:nvPr/>
        </p:nvSpPr>
        <p:spPr bwMode="auto">
          <a:xfrm>
            <a:off x="1524000" y="2286000"/>
            <a:ext cx="3886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1576" name="AutoShape 24"/>
          <p:cNvSpPr>
            <a:spLocks noChangeArrowheads="1"/>
          </p:cNvSpPr>
          <p:nvPr/>
        </p:nvSpPr>
        <p:spPr bwMode="auto">
          <a:xfrm>
            <a:off x="1524000" y="2895600"/>
            <a:ext cx="3886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151577" name="Text Box 25"/>
          <p:cNvSpPr txBox="1">
            <a:spLocks noChangeArrowheads="1"/>
          </p:cNvSpPr>
          <p:nvPr/>
        </p:nvSpPr>
        <p:spPr bwMode="auto">
          <a:xfrm>
            <a:off x="7010400" y="3124200"/>
            <a:ext cx="1676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Will create some trouble for us</a:t>
            </a:r>
          </a:p>
        </p:txBody>
      </p:sp>
      <p:sp>
        <p:nvSpPr>
          <p:cNvPr id="151578" name="Line 26"/>
          <p:cNvSpPr>
            <a:spLocks noChangeShapeType="1"/>
          </p:cNvSpPr>
          <p:nvPr/>
        </p:nvSpPr>
        <p:spPr bwMode="auto">
          <a:xfrm>
            <a:off x="5410200" y="3200400"/>
            <a:ext cx="16764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9" name="Text Box 27"/>
          <p:cNvSpPr txBox="1">
            <a:spLocks noChangeArrowheads="1"/>
          </p:cNvSpPr>
          <p:nvPr/>
        </p:nvSpPr>
        <p:spPr bwMode="auto">
          <a:xfrm>
            <a:off x="4114800" y="6477000"/>
            <a:ext cx="441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</a:rPr>
              <a:t>Overwrite the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back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 field with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what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.</a:t>
            </a:r>
            <a:endParaRPr lang="en-US" altLang="en-US" sz="1600">
              <a:solidFill>
                <a:schemeClr val="accent2"/>
              </a:solidFill>
            </a:endParaRPr>
          </a:p>
        </p:txBody>
      </p:sp>
      <p:sp>
        <p:nvSpPr>
          <p:cNvPr id="151580" name="Text Box 28"/>
          <p:cNvSpPr txBox="1">
            <a:spLocks noChangeArrowheads="1"/>
          </p:cNvSpPr>
          <p:nvPr/>
        </p:nvSpPr>
        <p:spPr bwMode="auto">
          <a:xfrm>
            <a:off x="-76200" y="6477000"/>
            <a:ext cx="502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</a:rPr>
              <a:t>Overwrite the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forward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 field with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where-12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.</a:t>
            </a:r>
            <a:endParaRPr lang="en-US" altLang="en-US" sz="1600">
              <a:solidFill>
                <a:schemeClr val="accent2"/>
              </a:solidFill>
            </a:endParaRPr>
          </a:p>
        </p:txBody>
      </p:sp>
      <p:sp>
        <p:nvSpPr>
          <p:cNvPr id="36890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98129560-A671-554D-AEA6-630FD0C77008}" type="slidenum">
              <a:rPr lang="en-US" altLang="en-US" sz="1400"/>
              <a:pPr/>
              <a:t>13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69" grpId="0" animBg="1"/>
      <p:bldP spid="151570" grpId="0"/>
      <p:bldP spid="151572" grpId="0"/>
      <p:bldP spid="151573" grpId="0" animBg="1"/>
      <p:bldP spid="151575" grpId="0" animBg="1"/>
      <p:bldP spid="151576" grpId="0" animBg="1"/>
      <p:bldP spid="151577" grpId="0"/>
      <p:bldP spid="151578" grpId="0" animBg="1"/>
      <p:bldP spid="151579" grpId="0"/>
      <p:bldP spid="15158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 heap overflow attack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Overwrite a heap memory chunk by running past the allocated space.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Create a fake heap structure that pretends to be a free chunk.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When the current chunk is free()’</a:t>
            </a:r>
            <a:r>
              <a:rPr lang="en-US" altLang="ja-JP">
                <a:ea typeface="ＭＳ Ｐゴシック" charset="-128"/>
              </a:rPr>
              <a:t>d, an arbitrary memory overwrite will occur.</a:t>
            </a:r>
          </a:p>
          <a:p>
            <a:pPr eaLnBrk="1" hangingPunct="1"/>
            <a:r>
              <a:rPr lang="en-US" altLang="en-US">
                <a:ea typeface="ＭＳ Ｐゴシック" charset="-128"/>
              </a:rPr>
              <a:t>We can control the </a:t>
            </a: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“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where</a:t>
            </a: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”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 and </a:t>
            </a: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“</a:t>
            </a:r>
            <a:r>
              <a:rPr lang="en-US" altLang="ja-JP">
                <a:solidFill>
                  <a:schemeClr val="accent2"/>
                </a:solidFill>
                <a:ea typeface="ＭＳ Ｐゴシック" charset="-128"/>
              </a:rPr>
              <a:t>what</a:t>
            </a:r>
            <a:r>
              <a:rPr lang="ja-JP" altLang="en-US">
                <a:solidFill>
                  <a:schemeClr val="accent2"/>
                </a:solidFill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of the memory overwrite.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04D4AA6-471A-4D4C-B85C-79E852021205}" type="slidenum">
              <a:rPr lang="en-US" altLang="en-US" sz="1400"/>
              <a:pPr/>
              <a:t>14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where</a:t>
            </a:r>
            <a:r>
              <a:rPr lang="ja-JP" altLang="en-US">
                <a:ea typeface="ＭＳ Ｐゴシック" charset="-128"/>
              </a:rPr>
              <a:t>”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409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>
                <a:ea typeface="ＭＳ Ｐゴシック" charset="-128"/>
              </a:rPr>
              <a:t>By modifying certain memory locations, we can modify the EIP and make it point to injected malicious code.</a:t>
            </a:r>
          </a:p>
          <a:p>
            <a:pPr eaLnBrk="1" hangingPunct="1"/>
            <a:r>
              <a:rPr lang="en-US" altLang="en-US" sz="2800" dirty="0">
                <a:ea typeface="ＭＳ Ｐゴシック" charset="-128"/>
              </a:rPr>
              <a:t>The Global Offset Table (GOT) contains the entry addresses of </a:t>
            </a:r>
            <a:r>
              <a:rPr lang="en-US" altLang="en-US" sz="2800" dirty="0" smtClean="0">
                <a:ea typeface="ＭＳ Ｐゴシック" charset="-128"/>
              </a:rPr>
              <a:t>dynamically linked library functions</a:t>
            </a:r>
            <a:r>
              <a:rPr lang="en-US" altLang="ja-JP" sz="2800" dirty="0" smtClean="0">
                <a:ea typeface="ＭＳ Ｐゴシック" charset="-128"/>
              </a:rPr>
              <a:t> </a:t>
            </a:r>
            <a:r>
              <a:rPr lang="en-US" altLang="ja-JP" sz="2800" dirty="0">
                <a:ea typeface="ＭＳ Ｐゴシック" charset="-128"/>
              </a:rPr>
              <a:t>(e.g. </a:t>
            </a:r>
            <a:r>
              <a:rPr lang="en-US" altLang="ja-JP" sz="2800" dirty="0" err="1">
                <a:ea typeface="ＭＳ Ｐゴシック" charset="-128"/>
              </a:rPr>
              <a:t>printf</a:t>
            </a:r>
            <a:r>
              <a:rPr lang="en-US" altLang="ja-JP" sz="2800" dirty="0">
                <a:ea typeface="ＭＳ Ｐゴシック" charset="-128"/>
              </a:rPr>
              <a:t>, </a:t>
            </a:r>
            <a:r>
              <a:rPr lang="en-US" altLang="ja-JP" sz="2800" dirty="0" err="1">
                <a:ea typeface="ＭＳ Ｐゴシック" charset="-128"/>
              </a:rPr>
              <a:t>malloc</a:t>
            </a:r>
            <a:r>
              <a:rPr lang="en-US" altLang="ja-JP" sz="2800" dirty="0">
                <a:ea typeface="ＭＳ Ｐゴシック" charset="-128"/>
              </a:rPr>
              <a:t>, free, exit, </a:t>
            </a:r>
            <a:r>
              <a:rPr lang="en-US" altLang="ja-JP" sz="2800" dirty="0" err="1">
                <a:ea typeface="ＭＳ Ｐゴシック" charset="-128"/>
              </a:rPr>
              <a:t>strcpy</a:t>
            </a:r>
            <a:r>
              <a:rPr lang="en-US" altLang="ja-JP" sz="2800" dirty="0">
                <a:ea typeface="ＭＳ Ｐゴシック" charset="-128"/>
              </a:rPr>
              <a:t>, etc.)</a:t>
            </a:r>
          </a:p>
          <a:p>
            <a:pPr lvl="1" eaLnBrk="1" hangingPunct="1"/>
            <a:r>
              <a:rPr lang="en-US" altLang="en-US" sz="2000" dirty="0">
                <a:ea typeface="ＭＳ Ｐゴシック" charset="-128"/>
              </a:rPr>
              <a:t>We can overwrite a GOT entry that will likely be used by the program</a:t>
            </a:r>
          </a:p>
          <a:p>
            <a:pPr lvl="1" eaLnBrk="1" hangingPunct="1">
              <a:buFontTx/>
              <a:buNone/>
            </a:pPr>
            <a:r>
              <a:rPr lang="en-US" altLang="en-US" dirty="0">
                <a:ea typeface="ＭＳ Ｐゴシック" charset="-128"/>
              </a:rPr>
              <a:t>   </a:t>
            </a:r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2743200" y="4695032"/>
            <a:ext cx="36576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200" dirty="0"/>
              <a:t>$ </a:t>
            </a:r>
            <a:r>
              <a:rPr lang="en-US" altLang="en-US" sz="1200" dirty="0" err="1"/>
              <a:t>objdump</a:t>
            </a:r>
            <a:r>
              <a:rPr lang="en-US" altLang="en-US" sz="1200" dirty="0"/>
              <a:t> -R heap</a:t>
            </a:r>
          </a:p>
          <a:p>
            <a:pPr eaLnBrk="1" hangingPunct="1"/>
            <a:r>
              <a:rPr lang="en-US" altLang="en-US" sz="1200" dirty="0"/>
              <a:t>heap:     file format elf32-i386</a:t>
            </a:r>
          </a:p>
          <a:p>
            <a:pPr eaLnBrk="1" hangingPunct="1"/>
            <a:r>
              <a:rPr lang="en-US" altLang="en-US" sz="1200" dirty="0"/>
              <a:t>DYNAMIC RELOCATION RECORDS</a:t>
            </a:r>
          </a:p>
          <a:p>
            <a:pPr eaLnBrk="1" hangingPunct="1"/>
            <a:r>
              <a:rPr lang="en-US" altLang="en-US" sz="1200" dirty="0"/>
              <a:t>OFFSET   TYPE              VALUE </a:t>
            </a:r>
          </a:p>
          <a:p>
            <a:pPr eaLnBrk="1" hangingPunct="1"/>
            <a:r>
              <a:rPr lang="en-US" altLang="en-US" sz="1200" dirty="0"/>
              <a:t>0804975c R_386_GLOB_DAT    __</a:t>
            </a:r>
            <a:r>
              <a:rPr lang="en-US" altLang="en-US" sz="1200" dirty="0" err="1"/>
              <a:t>gmon_start</a:t>
            </a:r>
            <a:r>
              <a:rPr lang="en-US" altLang="en-US" sz="1200" dirty="0"/>
              <a:t>__</a:t>
            </a:r>
          </a:p>
          <a:p>
            <a:pPr eaLnBrk="1" hangingPunct="1"/>
            <a:r>
              <a:rPr lang="en-US" altLang="en-US" sz="1200" dirty="0"/>
              <a:t>08049744 R_386_JUMP_SLOT   </a:t>
            </a:r>
            <a:r>
              <a:rPr lang="en-US" altLang="en-US" sz="1200" dirty="0" err="1"/>
              <a:t>malloc</a:t>
            </a:r>
            <a:endParaRPr lang="en-US" altLang="en-US" sz="1200" dirty="0"/>
          </a:p>
          <a:p>
            <a:pPr eaLnBrk="1" hangingPunct="1"/>
            <a:r>
              <a:rPr lang="en-US" altLang="en-US" sz="1200" dirty="0"/>
              <a:t>08049748 R_386_JUMP_SLOT   __</a:t>
            </a:r>
            <a:r>
              <a:rPr lang="en-US" altLang="en-US" sz="1200" dirty="0" err="1"/>
              <a:t>libc_start_main</a:t>
            </a:r>
            <a:endParaRPr lang="en-US" altLang="en-US" sz="1200" dirty="0"/>
          </a:p>
          <a:p>
            <a:pPr eaLnBrk="1" hangingPunct="1"/>
            <a:r>
              <a:rPr lang="en-US" altLang="en-US" sz="1200" dirty="0"/>
              <a:t>0804974c R_386_JUMP_SLOT   </a:t>
            </a:r>
            <a:r>
              <a:rPr lang="en-US" altLang="en-US" sz="1200" dirty="0" err="1"/>
              <a:t>printf</a:t>
            </a:r>
            <a:endParaRPr lang="en-US" altLang="en-US" sz="1200" dirty="0"/>
          </a:p>
          <a:p>
            <a:pPr eaLnBrk="1" hangingPunct="1"/>
            <a:r>
              <a:rPr lang="en-US" altLang="en-US" sz="1200" dirty="0"/>
              <a:t>08049750 R_386_JUMP_SLOT   exit</a:t>
            </a:r>
          </a:p>
          <a:p>
            <a:pPr eaLnBrk="1" hangingPunct="1"/>
            <a:r>
              <a:rPr lang="en-US" altLang="en-US" sz="1200" dirty="0">
                <a:solidFill>
                  <a:schemeClr val="accent2"/>
                </a:solidFill>
              </a:rPr>
              <a:t>08049754 R_386_JUMP_SLOT   free</a:t>
            </a:r>
          </a:p>
          <a:p>
            <a:pPr eaLnBrk="1" hangingPunct="1"/>
            <a:r>
              <a:rPr lang="en-US" altLang="en-US" sz="1200" dirty="0"/>
              <a:t>08049758 R_386_JUMP_SLOT   </a:t>
            </a:r>
            <a:r>
              <a:rPr lang="en-US" altLang="en-US" sz="1200" dirty="0" err="1"/>
              <a:t>strcpy</a:t>
            </a:r>
            <a:endParaRPr lang="en-US" altLang="en-US" sz="1200" dirty="0"/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D0E8391-92DE-6447-B556-21F7E8C9E77E}" type="slidenum">
              <a:rPr lang="en-US" altLang="en-US" sz="1400"/>
              <a:pPr/>
              <a:t>15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what</a:t>
            </a:r>
            <a:r>
              <a:rPr lang="ja-JP" altLang="en-US">
                <a:ea typeface="ＭＳ Ｐゴシック" charset="-128"/>
              </a:rPr>
              <a:t>”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what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will be the address of the malicious code we injected into the buffer.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But, P-&gt;bk-&gt;fd=P-&gt;fd will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puncture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our shellcode from bytes 8-12.</a:t>
            </a:r>
          </a:p>
          <a:p>
            <a:pPr eaLnBrk="1" hangingPunct="1"/>
            <a:endParaRPr lang="en-US" altLang="en-US">
              <a:ea typeface="ＭＳ Ｐゴシック" charset="-128"/>
            </a:endParaRPr>
          </a:p>
          <a:p>
            <a:pPr eaLnBrk="1" hangingPunct="1"/>
            <a:r>
              <a:rPr lang="en-US" altLang="en-US">
                <a:ea typeface="ＭＳ Ｐゴシック" charset="-128"/>
              </a:rPr>
              <a:t>Thus the shell code must </a:t>
            </a:r>
            <a:r>
              <a:rPr lang="ja-JP" altLang="en-US">
                <a:ea typeface="ＭＳ Ｐゴシック" charset="-128"/>
              </a:rPr>
              <a:t>“</a:t>
            </a:r>
            <a:r>
              <a:rPr lang="en-US" altLang="ja-JP">
                <a:ea typeface="ＭＳ Ｐゴシック" charset="-128"/>
              </a:rPr>
              <a:t>jump over</a:t>
            </a:r>
            <a:r>
              <a:rPr lang="ja-JP" altLang="en-US">
                <a:ea typeface="ＭＳ Ｐゴシック" charset="-128"/>
              </a:rPr>
              <a:t>”</a:t>
            </a:r>
            <a:r>
              <a:rPr lang="en-US" altLang="ja-JP">
                <a:ea typeface="ＭＳ Ｐゴシック" charset="-128"/>
              </a:rPr>
              <a:t> this hole. 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7F00DC63-0409-7D4C-A255-488F3935FC9B}" type="slidenum">
              <a:rPr lang="en-US" altLang="en-US" sz="1400"/>
              <a:pPr/>
              <a:t>16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Remove a chunk from the double-linked free list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unlink(P)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charset="-128"/>
              </a:rPr>
              <a:t>           P-&gt;fd-&gt;bk = P-&gt;bk;</a:t>
            </a:r>
          </a:p>
          <a:p>
            <a:pPr eaLnBrk="1" hangingPunct="1">
              <a:buFontTx/>
              <a:buNone/>
            </a:pPr>
            <a:r>
              <a:rPr lang="en-US" altLang="en-US">
                <a:ea typeface="ＭＳ Ｐゴシック" charset="-128"/>
              </a:rPr>
              <a:t>           P-&gt;bk-&gt;fd = P-&gt;fd;</a:t>
            </a:r>
          </a:p>
        </p:txBody>
      </p:sp>
      <p:sp>
        <p:nvSpPr>
          <p:cNvPr id="45059" name="Rectangle 4"/>
          <p:cNvSpPr>
            <a:spLocks noChangeArrowheads="1"/>
          </p:cNvSpPr>
          <p:nvPr/>
        </p:nvSpPr>
        <p:spPr bwMode="auto">
          <a:xfrm>
            <a:off x="3048000" y="38862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5060" name="Text Box 5"/>
          <p:cNvSpPr txBox="1">
            <a:spLocks noChangeArrowheads="1"/>
          </p:cNvSpPr>
          <p:nvPr/>
        </p:nvSpPr>
        <p:spPr bwMode="auto">
          <a:xfrm>
            <a:off x="3048000" y="5029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sp>
        <p:nvSpPr>
          <p:cNvPr id="45061" name="Text Box 6"/>
          <p:cNvSpPr txBox="1">
            <a:spLocks noChangeArrowheads="1"/>
          </p:cNvSpPr>
          <p:nvPr/>
        </p:nvSpPr>
        <p:spPr bwMode="auto">
          <a:xfrm>
            <a:off x="30480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45062" name="Rectangle 7"/>
          <p:cNvSpPr>
            <a:spLocks noChangeArrowheads="1"/>
          </p:cNvSpPr>
          <p:nvPr/>
        </p:nvSpPr>
        <p:spPr bwMode="auto">
          <a:xfrm>
            <a:off x="685800" y="38862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685800" y="5029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sp>
        <p:nvSpPr>
          <p:cNvPr id="45064" name="Text Box 9"/>
          <p:cNvSpPr txBox="1">
            <a:spLocks noChangeArrowheads="1"/>
          </p:cNvSpPr>
          <p:nvPr/>
        </p:nvSpPr>
        <p:spPr bwMode="auto">
          <a:xfrm>
            <a:off x="6858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45065" name="Rectangle 10"/>
          <p:cNvSpPr>
            <a:spLocks noChangeArrowheads="1"/>
          </p:cNvSpPr>
          <p:nvPr/>
        </p:nvSpPr>
        <p:spPr bwMode="auto">
          <a:xfrm>
            <a:off x="5410200" y="3886200"/>
            <a:ext cx="1905000" cy="11430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5066" name="Text Box 11"/>
          <p:cNvSpPr txBox="1">
            <a:spLocks noChangeArrowheads="1"/>
          </p:cNvSpPr>
          <p:nvPr/>
        </p:nvSpPr>
        <p:spPr bwMode="auto">
          <a:xfrm>
            <a:off x="5410200" y="5029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sp>
        <p:nvSpPr>
          <p:cNvPr id="45067" name="Text Box 12"/>
          <p:cNvSpPr txBox="1">
            <a:spLocks noChangeArrowheads="1"/>
          </p:cNvSpPr>
          <p:nvPr/>
        </p:nvSpPr>
        <p:spPr bwMode="auto">
          <a:xfrm>
            <a:off x="5410200" y="4648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45068" name="Text Box 13"/>
          <p:cNvSpPr txBox="1">
            <a:spLocks noChangeArrowheads="1"/>
          </p:cNvSpPr>
          <p:nvPr/>
        </p:nvSpPr>
        <p:spPr bwMode="auto">
          <a:xfrm>
            <a:off x="3429000" y="33528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</a:t>
            </a:r>
          </a:p>
        </p:txBody>
      </p:sp>
      <p:cxnSp>
        <p:nvCxnSpPr>
          <p:cNvPr id="45069" name="AutoShape 14"/>
          <p:cNvCxnSpPr>
            <a:cxnSpLocks noChangeShapeType="1"/>
            <a:endCxn id="45059" idx="0"/>
          </p:cNvCxnSpPr>
          <p:nvPr/>
        </p:nvCxnSpPr>
        <p:spPr bwMode="auto">
          <a:xfrm rot="16200000" flipH="1">
            <a:off x="3714750" y="3600450"/>
            <a:ext cx="30480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0" name="AutoShape 15"/>
          <p:cNvCxnSpPr>
            <a:cxnSpLocks noChangeShapeType="1"/>
            <a:stCxn id="45072" idx="1"/>
            <a:endCxn id="45062" idx="0"/>
          </p:cNvCxnSpPr>
          <p:nvPr/>
        </p:nvCxnSpPr>
        <p:spPr bwMode="auto">
          <a:xfrm rot="10800000">
            <a:off x="1638300" y="3886200"/>
            <a:ext cx="1409700" cy="1333500"/>
          </a:xfrm>
          <a:prstGeom prst="bentConnector4">
            <a:avLst>
              <a:gd name="adj1" fmla="val 16218"/>
              <a:gd name="adj2" fmla="val 11714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5071" name="AutoShape 16"/>
          <p:cNvCxnSpPr>
            <a:cxnSpLocks noChangeShapeType="1"/>
            <a:endCxn id="45065" idx="0"/>
          </p:cNvCxnSpPr>
          <p:nvPr/>
        </p:nvCxnSpPr>
        <p:spPr bwMode="auto">
          <a:xfrm flipV="1">
            <a:off x="4953000" y="3886200"/>
            <a:ext cx="1409700" cy="914400"/>
          </a:xfrm>
          <a:prstGeom prst="bentConnector4">
            <a:avLst>
              <a:gd name="adj1" fmla="val 16218"/>
              <a:gd name="adj2" fmla="val 125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072" name="AutoShape 17"/>
          <p:cNvSpPr>
            <a:spLocks noChangeArrowheads="1"/>
          </p:cNvSpPr>
          <p:nvPr/>
        </p:nvSpPr>
        <p:spPr bwMode="auto">
          <a:xfrm>
            <a:off x="3048000" y="50292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FF0000">
              <a:alpha val="2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5073" name="Text Box 18"/>
          <p:cNvSpPr txBox="1">
            <a:spLocks noChangeArrowheads="1"/>
          </p:cNvSpPr>
          <p:nvPr/>
        </p:nvSpPr>
        <p:spPr bwMode="auto">
          <a:xfrm>
            <a:off x="533400" y="5638800"/>
            <a:ext cx="3276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If the </a:t>
            </a:r>
            <a:r>
              <a:rPr lang="ja-JP" altLang="en-US" sz="1800">
                <a:solidFill>
                  <a:srgbClr val="FF0000"/>
                </a:solidFill>
              </a:rPr>
              <a:t>“</a:t>
            </a:r>
            <a:r>
              <a:rPr lang="en-US" altLang="ja-JP" sz="1800">
                <a:solidFill>
                  <a:srgbClr val="FF0000"/>
                </a:solidFill>
              </a:rPr>
              <a:t>fd</a:t>
            </a:r>
            <a:r>
              <a:rPr lang="ja-JP" altLang="en-US" sz="1800">
                <a:solidFill>
                  <a:srgbClr val="FF0000"/>
                </a:solidFill>
              </a:rPr>
              <a:t>”</a:t>
            </a:r>
            <a:r>
              <a:rPr lang="en-US" altLang="ja-JP" sz="1800">
                <a:solidFill>
                  <a:srgbClr val="FF0000"/>
                </a:solidFill>
              </a:rPr>
              <a:t> pointer is corrupted, we can control which memory cell to be modified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45074" name="Text Box 20"/>
          <p:cNvSpPr txBox="1">
            <a:spLocks noChangeArrowheads="1"/>
          </p:cNvSpPr>
          <p:nvPr/>
        </p:nvSpPr>
        <p:spPr bwMode="auto">
          <a:xfrm>
            <a:off x="4267200" y="5637213"/>
            <a:ext cx="3429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If the </a:t>
            </a:r>
            <a:r>
              <a:rPr lang="ja-JP" altLang="en-US" sz="1800">
                <a:solidFill>
                  <a:srgbClr val="FF0000"/>
                </a:solidFill>
              </a:rPr>
              <a:t>“</a:t>
            </a:r>
            <a:r>
              <a:rPr lang="en-US" altLang="ja-JP" sz="1800">
                <a:solidFill>
                  <a:srgbClr val="FF0000"/>
                </a:solidFill>
              </a:rPr>
              <a:t>bk</a:t>
            </a:r>
            <a:r>
              <a:rPr lang="ja-JP" altLang="en-US" sz="1800">
                <a:solidFill>
                  <a:srgbClr val="FF0000"/>
                </a:solidFill>
              </a:rPr>
              <a:t>”</a:t>
            </a:r>
            <a:r>
              <a:rPr lang="en-US" altLang="ja-JP" sz="1800">
                <a:solidFill>
                  <a:srgbClr val="FF0000"/>
                </a:solidFill>
              </a:rPr>
              <a:t> pointer is corrupted, we can control what value to put into the memory cell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45075" name="AutoShape 21"/>
          <p:cNvSpPr>
            <a:spLocks noChangeArrowheads="1"/>
          </p:cNvSpPr>
          <p:nvPr/>
        </p:nvSpPr>
        <p:spPr bwMode="auto">
          <a:xfrm>
            <a:off x="3048000" y="4648200"/>
            <a:ext cx="1905000" cy="381000"/>
          </a:xfrm>
          <a:prstGeom prst="roundRect">
            <a:avLst>
              <a:gd name="adj" fmla="val 16667"/>
            </a:avLst>
          </a:prstGeom>
          <a:solidFill>
            <a:srgbClr val="FF0000">
              <a:alpha val="29019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5076" name="AutoShape 24"/>
          <p:cNvSpPr>
            <a:spLocks noChangeArrowheads="1"/>
          </p:cNvSpPr>
          <p:nvPr/>
        </p:nvSpPr>
        <p:spPr bwMode="auto">
          <a:xfrm>
            <a:off x="1524000" y="2895600"/>
            <a:ext cx="3886200" cy="53340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45077" name="Text Box 25"/>
          <p:cNvSpPr txBox="1">
            <a:spLocks noChangeArrowheads="1"/>
          </p:cNvSpPr>
          <p:nvPr/>
        </p:nvSpPr>
        <p:spPr bwMode="auto">
          <a:xfrm>
            <a:off x="7010400" y="3124200"/>
            <a:ext cx="16764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Will create some trouble for us</a:t>
            </a:r>
          </a:p>
        </p:txBody>
      </p:sp>
      <p:sp>
        <p:nvSpPr>
          <p:cNvPr id="45078" name="Line 26"/>
          <p:cNvSpPr>
            <a:spLocks noChangeShapeType="1"/>
          </p:cNvSpPr>
          <p:nvPr/>
        </p:nvSpPr>
        <p:spPr bwMode="auto">
          <a:xfrm>
            <a:off x="5410200" y="3200400"/>
            <a:ext cx="16764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Text Box 27"/>
          <p:cNvSpPr txBox="1">
            <a:spLocks noChangeArrowheads="1"/>
          </p:cNvSpPr>
          <p:nvPr/>
        </p:nvSpPr>
        <p:spPr bwMode="auto">
          <a:xfrm>
            <a:off x="4114800" y="6477000"/>
            <a:ext cx="44196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</a:rPr>
              <a:t>Overwrite the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back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 field with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what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.</a:t>
            </a:r>
            <a:endParaRPr lang="en-US" altLang="en-US" sz="1600">
              <a:solidFill>
                <a:schemeClr val="accent2"/>
              </a:solidFill>
            </a:endParaRPr>
          </a:p>
        </p:txBody>
      </p:sp>
      <p:sp>
        <p:nvSpPr>
          <p:cNvPr id="45080" name="Text Box 28"/>
          <p:cNvSpPr txBox="1">
            <a:spLocks noChangeArrowheads="1"/>
          </p:cNvSpPr>
          <p:nvPr/>
        </p:nvSpPr>
        <p:spPr bwMode="auto">
          <a:xfrm>
            <a:off x="-76200" y="6477000"/>
            <a:ext cx="50292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600">
                <a:solidFill>
                  <a:schemeClr val="accent2"/>
                </a:solidFill>
              </a:rPr>
              <a:t>Overwrite the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forward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 field with </a:t>
            </a:r>
            <a:r>
              <a:rPr lang="ja-JP" altLang="en-US" sz="1600">
                <a:solidFill>
                  <a:schemeClr val="accent2"/>
                </a:solidFill>
              </a:rPr>
              <a:t>“</a:t>
            </a:r>
            <a:r>
              <a:rPr lang="en-US" altLang="ja-JP" sz="1600">
                <a:solidFill>
                  <a:schemeClr val="accent2"/>
                </a:solidFill>
              </a:rPr>
              <a:t>where-12</a:t>
            </a:r>
            <a:r>
              <a:rPr lang="ja-JP" altLang="en-US" sz="1600">
                <a:solidFill>
                  <a:schemeClr val="accent2"/>
                </a:solidFill>
              </a:rPr>
              <a:t>”</a:t>
            </a:r>
            <a:r>
              <a:rPr lang="en-US" altLang="ja-JP" sz="1600">
                <a:solidFill>
                  <a:schemeClr val="accent2"/>
                </a:solidFill>
              </a:rPr>
              <a:t>.</a:t>
            </a:r>
            <a:endParaRPr lang="en-US" altLang="en-US" sz="1600">
              <a:solidFill>
                <a:schemeClr val="accent2"/>
              </a:solidFill>
            </a:endParaRPr>
          </a:p>
        </p:txBody>
      </p:sp>
      <p:sp>
        <p:nvSpPr>
          <p:cNvPr id="45081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8792363-B9DD-4F46-8F38-89AC0536B1B2}" type="slidenum">
              <a:rPr lang="en-US" altLang="en-US" sz="1400"/>
              <a:pPr/>
              <a:t>17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 sz="2800">
                <a:ea typeface="ＭＳ Ｐゴシック" charset="-128"/>
              </a:rPr>
              <a:t>How to make free() think the chunk after </a:t>
            </a:r>
            <a:r>
              <a:rPr lang="ja-JP" altLang="en-US" sz="2800">
                <a:ea typeface="ＭＳ Ｐゴシック" charset="-128"/>
              </a:rPr>
              <a:t>“</a:t>
            </a:r>
            <a:r>
              <a:rPr lang="en-US" altLang="ja-JP" sz="2800">
                <a:ea typeface="ＭＳ Ｐゴシック" charset="-128"/>
              </a:rPr>
              <a:t>a</a:t>
            </a:r>
            <a:r>
              <a:rPr lang="ja-JP" altLang="en-US" sz="2800">
                <a:ea typeface="ＭＳ Ｐゴシック" charset="-128"/>
              </a:rPr>
              <a:t>”</a:t>
            </a:r>
            <a:r>
              <a:rPr lang="en-US" altLang="ja-JP" sz="2800">
                <a:ea typeface="ＭＳ Ｐゴシック" charset="-128"/>
              </a:rPr>
              <a:t> is free</a:t>
            </a:r>
            <a:endParaRPr lang="en-US" altLang="en-US" sz="2800">
              <a:ea typeface="ＭＳ Ｐゴシック" charset="-128"/>
            </a:endParaRPr>
          </a:p>
        </p:txBody>
      </p:sp>
      <p:sp>
        <p:nvSpPr>
          <p:cNvPr id="47106" name="Text Box 22"/>
          <p:cNvSpPr txBox="1">
            <a:spLocks noChangeArrowheads="1"/>
          </p:cNvSpPr>
          <p:nvPr/>
        </p:nvSpPr>
        <p:spPr bwMode="auto">
          <a:xfrm>
            <a:off x="2286000" y="1371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47107" name="Text Box 23"/>
          <p:cNvSpPr txBox="1">
            <a:spLocks noChangeArrowheads="1"/>
          </p:cNvSpPr>
          <p:nvPr/>
        </p:nvSpPr>
        <p:spPr bwMode="auto">
          <a:xfrm>
            <a:off x="2286000" y="1752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Size=0x88</a:t>
            </a:r>
          </a:p>
        </p:txBody>
      </p:sp>
      <p:sp>
        <p:nvSpPr>
          <p:cNvPr id="47108" name="Line 24"/>
          <p:cNvSpPr>
            <a:spLocks noChangeShapeType="1"/>
          </p:cNvSpPr>
          <p:nvPr/>
        </p:nvSpPr>
        <p:spPr bwMode="auto">
          <a:xfrm>
            <a:off x="4800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09" name="Text Box 25"/>
          <p:cNvSpPr txBox="1">
            <a:spLocks noChangeArrowheads="1"/>
          </p:cNvSpPr>
          <p:nvPr/>
        </p:nvSpPr>
        <p:spPr bwMode="auto">
          <a:xfrm>
            <a:off x="4876800" y="17653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47110" name="Text Box 27"/>
          <p:cNvSpPr txBox="1">
            <a:spLocks noChangeArrowheads="1"/>
          </p:cNvSpPr>
          <p:nvPr/>
        </p:nvSpPr>
        <p:spPr bwMode="auto">
          <a:xfrm>
            <a:off x="2286000" y="21256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(AAAAAAAAAAAAAAAAAAAAA)</a:t>
            </a:r>
          </a:p>
        </p:txBody>
      </p:sp>
      <p:sp>
        <p:nvSpPr>
          <p:cNvPr id="47111" name="Text Box 28"/>
          <p:cNvSpPr txBox="1">
            <a:spLocks noChangeArrowheads="1"/>
          </p:cNvSpPr>
          <p:nvPr/>
        </p:nvSpPr>
        <p:spPr bwMode="auto">
          <a:xfrm>
            <a:off x="228600" y="1905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*a</a:t>
            </a:r>
          </a:p>
        </p:txBody>
      </p:sp>
      <p:sp>
        <p:nvSpPr>
          <p:cNvPr id="47112" name="Line 30"/>
          <p:cNvSpPr>
            <a:spLocks noChangeShapeType="1"/>
          </p:cNvSpPr>
          <p:nvPr/>
        </p:nvSpPr>
        <p:spPr bwMode="auto">
          <a:xfrm>
            <a:off x="1219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3" name="Text Box 31"/>
          <p:cNvSpPr txBox="1">
            <a:spLocks noChangeArrowheads="1"/>
          </p:cNvSpPr>
          <p:nvPr/>
        </p:nvSpPr>
        <p:spPr bwMode="auto">
          <a:xfrm>
            <a:off x="2286000" y="3124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47114" name="Text Box 32"/>
          <p:cNvSpPr txBox="1">
            <a:spLocks noChangeArrowheads="1"/>
          </p:cNvSpPr>
          <p:nvPr/>
        </p:nvSpPr>
        <p:spPr bwMode="auto">
          <a:xfrm>
            <a:off x="2286000" y="3505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Size=0x98</a:t>
            </a:r>
          </a:p>
        </p:txBody>
      </p:sp>
      <p:sp>
        <p:nvSpPr>
          <p:cNvPr id="47115" name="Line 33"/>
          <p:cNvSpPr>
            <a:spLocks noChangeShapeType="1"/>
          </p:cNvSpPr>
          <p:nvPr/>
        </p:nvSpPr>
        <p:spPr bwMode="auto">
          <a:xfrm>
            <a:off x="4800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16" name="Text Box 34"/>
          <p:cNvSpPr txBox="1">
            <a:spLocks noChangeArrowheads="1"/>
          </p:cNvSpPr>
          <p:nvPr/>
        </p:nvSpPr>
        <p:spPr bwMode="auto">
          <a:xfrm>
            <a:off x="4876800" y="35179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47117" name="Text Box 35"/>
          <p:cNvSpPr txBox="1">
            <a:spLocks noChangeArrowheads="1"/>
          </p:cNvSpPr>
          <p:nvPr/>
        </p:nvSpPr>
        <p:spPr bwMode="auto">
          <a:xfrm>
            <a:off x="2286000" y="38782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(BBBBBBBBBBBBBBBBBBBBBB)</a:t>
            </a:r>
          </a:p>
        </p:txBody>
      </p:sp>
      <p:sp>
        <p:nvSpPr>
          <p:cNvPr id="47118" name="Text Box 36"/>
          <p:cNvSpPr txBox="1">
            <a:spLocks noChangeArrowheads="1"/>
          </p:cNvSpPr>
          <p:nvPr/>
        </p:nvSpPr>
        <p:spPr bwMode="auto">
          <a:xfrm>
            <a:off x="304800" y="36576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 b</a:t>
            </a:r>
          </a:p>
        </p:txBody>
      </p:sp>
      <p:sp>
        <p:nvSpPr>
          <p:cNvPr id="47119" name="Line 37"/>
          <p:cNvSpPr>
            <a:spLocks noChangeShapeType="1"/>
          </p:cNvSpPr>
          <p:nvPr/>
        </p:nvSpPr>
        <p:spPr bwMode="auto">
          <a:xfrm>
            <a:off x="12192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0" name="Text Box 38"/>
          <p:cNvSpPr txBox="1">
            <a:spLocks noChangeArrowheads="1"/>
          </p:cNvSpPr>
          <p:nvPr/>
        </p:nvSpPr>
        <p:spPr bwMode="auto">
          <a:xfrm>
            <a:off x="2286000" y="487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prev_free_size=0x98</a:t>
            </a:r>
          </a:p>
        </p:txBody>
      </p:sp>
      <p:sp>
        <p:nvSpPr>
          <p:cNvPr id="47121" name="Text Box 39"/>
          <p:cNvSpPr txBox="1">
            <a:spLocks noChangeArrowheads="1"/>
          </p:cNvSpPr>
          <p:nvPr/>
        </p:nvSpPr>
        <p:spPr bwMode="auto">
          <a:xfrm>
            <a:off x="2286000" y="5257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Size=0xa8</a:t>
            </a:r>
          </a:p>
        </p:txBody>
      </p:sp>
      <p:sp>
        <p:nvSpPr>
          <p:cNvPr id="47122" name="Line 40"/>
          <p:cNvSpPr>
            <a:spLocks noChangeShapeType="1"/>
          </p:cNvSpPr>
          <p:nvPr/>
        </p:nvSpPr>
        <p:spPr bwMode="auto">
          <a:xfrm>
            <a:off x="4800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3" name="Text Box 41"/>
          <p:cNvSpPr txBox="1">
            <a:spLocks noChangeArrowheads="1"/>
          </p:cNvSpPr>
          <p:nvPr/>
        </p:nvSpPr>
        <p:spPr bwMode="auto">
          <a:xfrm>
            <a:off x="4876800" y="52705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47124" name="Text Box 42"/>
          <p:cNvSpPr txBox="1">
            <a:spLocks noChangeArrowheads="1"/>
          </p:cNvSpPr>
          <p:nvPr/>
        </p:nvSpPr>
        <p:spPr bwMode="auto">
          <a:xfrm>
            <a:off x="2286000" y="56308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(CCCCCCCCCCCCCCCCCCCCC)</a:t>
            </a:r>
          </a:p>
        </p:txBody>
      </p:sp>
      <p:sp>
        <p:nvSpPr>
          <p:cNvPr id="47125" name="Text Box 43"/>
          <p:cNvSpPr txBox="1">
            <a:spLocks noChangeArrowheads="1"/>
          </p:cNvSpPr>
          <p:nvPr/>
        </p:nvSpPr>
        <p:spPr bwMode="auto">
          <a:xfrm>
            <a:off x="228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*c</a:t>
            </a:r>
          </a:p>
        </p:txBody>
      </p:sp>
      <p:sp>
        <p:nvSpPr>
          <p:cNvPr id="47126" name="Line 44"/>
          <p:cNvSpPr>
            <a:spLocks noChangeShapeType="1"/>
          </p:cNvSpPr>
          <p:nvPr/>
        </p:nvSpPr>
        <p:spPr bwMode="auto">
          <a:xfrm>
            <a:off x="12192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7127" name="TextBox 25"/>
          <p:cNvSpPr txBox="1">
            <a:spLocks noChangeArrowheads="1"/>
          </p:cNvSpPr>
          <p:nvPr/>
        </p:nvSpPr>
        <p:spPr bwMode="auto">
          <a:xfrm>
            <a:off x="5257800" y="5105400"/>
            <a:ext cx="358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>
                <a:solidFill>
                  <a:srgbClr val="FF0000"/>
                </a:solidFill>
              </a:rPr>
              <a:t>The second next chunk’</a:t>
            </a:r>
            <a:r>
              <a:rPr lang="en-US" altLang="ja-JP" sz="1800">
                <a:solidFill>
                  <a:srgbClr val="FF0000"/>
                </a:solidFill>
              </a:rPr>
              <a:t>s </a:t>
            </a:r>
            <a:r>
              <a:rPr lang="ja-JP" altLang="en-US" sz="1800">
                <a:solidFill>
                  <a:srgbClr val="FF0000"/>
                </a:solidFill>
              </a:rPr>
              <a:t>“</a:t>
            </a:r>
            <a:r>
              <a:rPr lang="en-US" altLang="ja-JP" sz="1800">
                <a:solidFill>
                  <a:srgbClr val="FF0000"/>
                </a:solidFill>
              </a:rPr>
              <a:t>size</a:t>
            </a:r>
            <a:r>
              <a:rPr lang="ja-JP" altLang="en-US" sz="1800">
                <a:solidFill>
                  <a:srgbClr val="FF0000"/>
                </a:solidFill>
              </a:rPr>
              <a:t>”</a:t>
            </a:r>
            <a:r>
              <a:rPr lang="en-US" altLang="ja-JP" sz="1800">
                <a:solidFill>
                  <a:srgbClr val="FF0000"/>
                </a:solidFill>
              </a:rPr>
              <a:t> word shall be an even number</a:t>
            </a:r>
            <a:endParaRPr lang="en-US" altLang="en-US" sz="1800">
              <a:solidFill>
                <a:srgbClr val="FF0000"/>
              </a:solidFill>
            </a:endParaRPr>
          </a:p>
        </p:txBody>
      </p:sp>
      <p:sp>
        <p:nvSpPr>
          <p:cNvPr id="47128" name="Slide Number Placeholder 28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E1472C2A-DF11-7A40-A51A-AF08BAC21440}" type="slidenum">
              <a:rPr lang="en-US" altLang="en-US" sz="1400"/>
              <a:pPr/>
              <a:t>18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Assembled heap-overflow payload</a:t>
            </a:r>
          </a:p>
        </p:txBody>
      </p:sp>
      <p:sp>
        <p:nvSpPr>
          <p:cNvPr id="49154" name="Text Box 4"/>
          <p:cNvSpPr txBox="1">
            <a:spLocks noChangeArrowheads="1"/>
          </p:cNvSpPr>
          <p:nvPr/>
        </p:nvSpPr>
        <p:spPr bwMode="auto">
          <a:xfrm>
            <a:off x="2286000" y="1828800"/>
            <a:ext cx="5181600" cy="2667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49155" name="Text Box 5"/>
          <p:cNvSpPr txBox="1">
            <a:spLocks noChangeArrowheads="1"/>
          </p:cNvSpPr>
          <p:nvPr/>
        </p:nvSpPr>
        <p:spPr bwMode="auto">
          <a:xfrm>
            <a:off x="2286000" y="1841500"/>
            <a:ext cx="2590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XXXX</a:t>
            </a:r>
          </a:p>
        </p:txBody>
      </p:sp>
      <p:sp>
        <p:nvSpPr>
          <p:cNvPr id="49156" name="Text Box 6"/>
          <p:cNvSpPr txBox="1">
            <a:spLocks noChangeArrowheads="1"/>
          </p:cNvSpPr>
          <p:nvPr/>
        </p:nvSpPr>
        <p:spPr bwMode="auto">
          <a:xfrm>
            <a:off x="2286000" y="2222500"/>
            <a:ext cx="2590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\x90\x90\x90\x90</a:t>
            </a:r>
          </a:p>
        </p:txBody>
      </p:sp>
      <p:sp>
        <p:nvSpPr>
          <p:cNvPr id="49157" name="Text Box 7"/>
          <p:cNvSpPr txBox="1">
            <a:spLocks noChangeArrowheads="1"/>
          </p:cNvSpPr>
          <p:nvPr/>
        </p:nvSpPr>
        <p:spPr bwMode="auto">
          <a:xfrm>
            <a:off x="4876800" y="1841500"/>
            <a:ext cx="2590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YYYY</a:t>
            </a:r>
          </a:p>
        </p:txBody>
      </p:sp>
      <p:sp>
        <p:nvSpPr>
          <p:cNvPr id="49158" name="Text Box 8"/>
          <p:cNvSpPr txBox="1">
            <a:spLocks noChangeArrowheads="1"/>
          </p:cNvSpPr>
          <p:nvPr/>
        </p:nvSpPr>
        <p:spPr bwMode="auto">
          <a:xfrm>
            <a:off x="304800" y="1600200"/>
            <a:ext cx="914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buffer</a:t>
            </a:r>
          </a:p>
        </p:txBody>
      </p:sp>
      <p:sp>
        <p:nvSpPr>
          <p:cNvPr id="49159" name="Line 9"/>
          <p:cNvSpPr>
            <a:spLocks noChangeShapeType="1"/>
          </p:cNvSpPr>
          <p:nvPr/>
        </p:nvSpPr>
        <p:spPr bwMode="auto">
          <a:xfrm>
            <a:off x="1219200" y="182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9160" name="Text Box 10"/>
          <p:cNvSpPr txBox="1">
            <a:spLocks noChangeArrowheads="1"/>
          </p:cNvSpPr>
          <p:nvPr/>
        </p:nvSpPr>
        <p:spPr bwMode="auto">
          <a:xfrm>
            <a:off x="4876800" y="2214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nop, nop, jmp + 4</a:t>
            </a:r>
          </a:p>
        </p:txBody>
      </p:sp>
      <p:sp>
        <p:nvSpPr>
          <p:cNvPr id="49161" name="Text Box 11"/>
          <p:cNvSpPr txBox="1">
            <a:spLocks noChangeArrowheads="1"/>
          </p:cNvSpPr>
          <p:nvPr/>
        </p:nvSpPr>
        <p:spPr bwMode="auto">
          <a:xfrm>
            <a:off x="2286000" y="2595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ZZZZ</a:t>
            </a:r>
          </a:p>
        </p:txBody>
      </p:sp>
      <p:sp>
        <p:nvSpPr>
          <p:cNvPr id="49162" name="Text Box 12"/>
          <p:cNvSpPr txBox="1">
            <a:spLocks noChangeArrowheads="1"/>
          </p:cNvSpPr>
          <p:nvPr/>
        </p:nvSpPr>
        <p:spPr bwMode="auto">
          <a:xfrm>
            <a:off x="4876800" y="2595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Shellcode…</a:t>
            </a:r>
          </a:p>
        </p:txBody>
      </p:sp>
      <p:sp>
        <p:nvSpPr>
          <p:cNvPr id="49163" name="Text Box 13"/>
          <p:cNvSpPr txBox="1">
            <a:spLocks noChangeArrowheads="1"/>
          </p:cNvSpPr>
          <p:nvPr/>
        </p:nvSpPr>
        <p:spPr bwMode="auto">
          <a:xfrm>
            <a:off x="2286000" y="2971800"/>
            <a:ext cx="51816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Shellcode…</a:t>
            </a:r>
          </a:p>
        </p:txBody>
      </p:sp>
      <p:sp>
        <p:nvSpPr>
          <p:cNvPr id="49164" name="Text Box 14"/>
          <p:cNvSpPr txBox="1">
            <a:spLocks noChangeArrowheads="1"/>
          </p:cNvSpPr>
          <p:nvPr/>
        </p:nvSpPr>
        <p:spPr bwMode="auto">
          <a:xfrm>
            <a:off x="2286000" y="3886200"/>
            <a:ext cx="5181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Padding</a:t>
            </a:r>
          </a:p>
        </p:txBody>
      </p:sp>
      <p:sp>
        <p:nvSpPr>
          <p:cNvPr id="49165" name="Text Box 15"/>
          <p:cNvSpPr txBox="1">
            <a:spLocks noChangeArrowheads="1"/>
          </p:cNvSpPr>
          <p:nvPr/>
        </p:nvSpPr>
        <p:spPr bwMode="auto">
          <a:xfrm>
            <a:off x="2286000" y="4500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0xffffffff (-1)</a:t>
            </a:r>
          </a:p>
        </p:txBody>
      </p:sp>
      <p:sp>
        <p:nvSpPr>
          <p:cNvPr id="49166" name="Text Box 16"/>
          <p:cNvSpPr txBox="1">
            <a:spLocks noChangeArrowheads="1"/>
          </p:cNvSpPr>
          <p:nvPr/>
        </p:nvSpPr>
        <p:spPr bwMode="auto">
          <a:xfrm>
            <a:off x="4876800" y="4500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0xffffffff (-1)</a:t>
            </a:r>
          </a:p>
        </p:txBody>
      </p:sp>
      <p:sp>
        <p:nvSpPr>
          <p:cNvPr id="49167" name="Text Box 17"/>
          <p:cNvSpPr txBox="1">
            <a:spLocks noChangeArrowheads="1"/>
          </p:cNvSpPr>
          <p:nvPr/>
        </p:nvSpPr>
        <p:spPr bwMode="auto">
          <a:xfrm>
            <a:off x="2286000" y="4881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GOT_entry - 12</a:t>
            </a:r>
          </a:p>
        </p:txBody>
      </p:sp>
      <p:sp>
        <p:nvSpPr>
          <p:cNvPr id="49168" name="Text Box 18"/>
          <p:cNvSpPr txBox="1">
            <a:spLocks noChangeArrowheads="1"/>
          </p:cNvSpPr>
          <p:nvPr/>
        </p:nvSpPr>
        <p:spPr bwMode="auto">
          <a:xfrm>
            <a:off x="4876800" y="4881563"/>
            <a:ext cx="2590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buffer + 8</a:t>
            </a:r>
          </a:p>
        </p:txBody>
      </p:sp>
      <p:sp>
        <p:nvSpPr>
          <p:cNvPr id="49169" name="Slide Number Placeholder 1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21D66B6C-D69E-8241-8793-9B9B2D052F6B}" type="slidenum">
              <a:rPr lang="en-US" altLang="en-US" sz="1400"/>
              <a:pPr/>
              <a:t>19</a:t>
            </a:fld>
            <a:endParaRPr lang="en-US" altLang="en-US" sz="1400"/>
          </a:p>
        </p:txBody>
      </p:sp>
      <p:sp>
        <p:nvSpPr>
          <p:cNvPr id="19" name="Rounded Rectangle 18"/>
          <p:cNvSpPr>
            <a:spLocks noChangeArrowheads="1"/>
          </p:cNvSpPr>
          <p:nvPr/>
        </p:nvSpPr>
        <p:spPr bwMode="auto">
          <a:xfrm>
            <a:off x="2100263" y="4419600"/>
            <a:ext cx="5562600" cy="9144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0" name="Line Callout 2 19"/>
          <p:cNvSpPr>
            <a:spLocks/>
          </p:cNvSpPr>
          <p:nvPr/>
        </p:nvSpPr>
        <p:spPr bwMode="auto">
          <a:xfrm flipH="1">
            <a:off x="457200" y="3733800"/>
            <a:ext cx="1295400" cy="6858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95088"/>
              <a:gd name="adj6" fmla="val -37449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fake heap structure</a:t>
            </a:r>
          </a:p>
        </p:txBody>
      </p:sp>
      <p:sp>
        <p:nvSpPr>
          <p:cNvPr id="21" name="Rounded Rectangle 20"/>
          <p:cNvSpPr>
            <a:spLocks noChangeArrowheads="1"/>
          </p:cNvSpPr>
          <p:nvPr/>
        </p:nvSpPr>
        <p:spPr bwMode="auto">
          <a:xfrm>
            <a:off x="2667000" y="2590800"/>
            <a:ext cx="1862138" cy="381000"/>
          </a:xfrm>
          <a:prstGeom prst="roundRect">
            <a:avLst>
              <a:gd name="adj" fmla="val 16667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endParaRPr lang="en-US" altLang="en-US" sz="1800"/>
          </a:p>
        </p:txBody>
      </p:sp>
      <p:sp>
        <p:nvSpPr>
          <p:cNvPr id="22" name="Line Callout 2 21"/>
          <p:cNvSpPr>
            <a:spLocks/>
          </p:cNvSpPr>
          <p:nvPr/>
        </p:nvSpPr>
        <p:spPr bwMode="auto">
          <a:xfrm flipH="1">
            <a:off x="0" y="2209800"/>
            <a:ext cx="2133600" cy="1295400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2014"/>
              <a:gd name="adj6" fmla="val -23981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sz="1800">
                <a:solidFill>
                  <a:srgbClr val="FF0000"/>
                </a:solidFill>
              </a:rPr>
              <a:t>This word will be overwritten by the second part of unlink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What is a heap?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US" dirty="0" smtClean="0"/>
              <a:t>Heap is a collection of variable-size memory chunks allocated by the program</a:t>
            </a:r>
          </a:p>
          <a:p>
            <a:pPr lvl="1">
              <a:defRPr/>
            </a:pPr>
            <a:r>
              <a:rPr lang="en-US" dirty="0" smtClean="0"/>
              <a:t>e.g., </a:t>
            </a:r>
            <a:r>
              <a:rPr lang="en-US" dirty="0" err="1" smtClean="0"/>
              <a:t>malloc</a:t>
            </a:r>
            <a:r>
              <a:rPr lang="en-US" dirty="0" smtClean="0"/>
              <a:t>(), free() in C,</a:t>
            </a:r>
          </a:p>
          <a:p>
            <a:pPr marL="457200" lvl="1" indent="0">
              <a:buFontTx/>
              <a:buNone/>
              <a:defRPr/>
            </a:pPr>
            <a:r>
              <a:rPr lang="en-US" dirty="0" smtClean="0"/>
              <a:t>           creating a new object in Java</a:t>
            </a:r>
          </a:p>
          <a:p>
            <a:pPr marL="457200" lvl="1" indent="0">
              <a:buFontTx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       creating a new object in Java script</a:t>
            </a:r>
          </a:p>
          <a:p>
            <a:pPr marL="457200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Heap management system controls the allocation, de-allocation, and reclamation of memory chunks.</a:t>
            </a:r>
          </a:p>
          <a:p>
            <a:pPr lvl="1">
              <a:defRPr/>
            </a:pPr>
            <a:r>
              <a:rPr lang="en-US" dirty="0" smtClean="0"/>
              <a:t>To do this some meta data is necessary for book-keeping</a:t>
            </a: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35941034-ACA8-4E47-B475-654F45E5A902}" type="slidenum">
              <a:rPr lang="en-US" altLang="en-US" sz="1400"/>
              <a:pPr/>
              <a:t>2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Heap overflow attacks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What if heap memory is corrupted?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If a buffer is allocated on the heap and overflown, we could overwrite the heap meta data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This can allow us to modify any memory location with any value of our chosen</a:t>
            </a:r>
          </a:p>
          <a:p>
            <a:pPr lvl="1" eaLnBrk="1" hangingPunct="1"/>
            <a:r>
              <a:rPr lang="en-US" altLang="en-US">
                <a:ea typeface="ＭＳ Ｐゴシック" charset="-128"/>
              </a:rPr>
              <a:t>This could lead to running arbitrary code</a:t>
            </a:r>
          </a:p>
          <a:p>
            <a:pPr eaLnBrk="1" hangingPunct="1"/>
            <a:endParaRPr lang="en-US" altLang="en-US" sz="2800">
              <a:ea typeface="ＭＳ Ｐゴシック" charset="-128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10E7F4B-6221-B045-B0CF-19B6F0218717}" type="slidenum">
              <a:rPr lang="en-US" altLang="en-US" sz="1400"/>
              <a:pPr/>
              <a:t>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Doug Lea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>
                <a:ea typeface="ＭＳ Ｐゴシック" charset="-128"/>
              </a:rPr>
              <a:t>s malloc and free</a:t>
            </a:r>
            <a:endParaRPr lang="en-US" altLang="en-US">
              <a:ea typeface="ＭＳ Ｐゴシック" charset="-128"/>
            </a:endParaRPr>
          </a:p>
        </p:txBody>
      </p:sp>
      <p:pic>
        <p:nvPicPr>
          <p:cNvPr id="1945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905000"/>
            <a:ext cx="7315200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133600" y="5095875"/>
            <a:ext cx="5257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1800"/>
              <a:t>P == 1: previous chunk is in use</a:t>
            </a:r>
          </a:p>
          <a:p>
            <a:r>
              <a:rPr lang="en-US" altLang="en-US" sz="1800"/>
              <a:t>P == 0: previous chunk is free </a:t>
            </a:r>
          </a:p>
          <a:p>
            <a:r>
              <a:rPr lang="en-US" altLang="en-US" sz="1800"/>
              <a:t>Size includes the first two control words</a:t>
            </a: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A5E818C9-111A-9B43-95EA-21345C907F9A}" type="slidenum">
              <a:rPr lang="en-US" altLang="en-US" sz="1400"/>
              <a:pPr/>
              <a:t>4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Double-linked free chunk list</a:t>
            </a:r>
          </a:p>
        </p:txBody>
      </p:sp>
      <p:pic>
        <p:nvPicPr>
          <p:cNvPr id="2150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1143000"/>
            <a:ext cx="8255000" cy="554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56017AD3-A558-4143-9558-DA88829C5D86}" type="slidenum">
              <a:rPr lang="en-US" altLang="en-US" sz="1400"/>
              <a:pPr/>
              <a:t>5</a:t>
            </a:fld>
            <a:endParaRPr lang="en-US" altLang="en-US" sz="1400"/>
          </a:p>
        </p:txBody>
      </p:sp>
      <p:sp>
        <p:nvSpPr>
          <p:cNvPr id="21508" name="Rectangle 1"/>
          <p:cNvSpPr>
            <a:spLocks noChangeArrowheads="1"/>
          </p:cNvSpPr>
          <p:nvPr/>
        </p:nvSpPr>
        <p:spPr bwMode="auto">
          <a:xfrm>
            <a:off x="533400" y="4572000"/>
            <a:ext cx="3048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de-DE" altLang="en-US" sz="1800"/>
              <a:t>struct chunk {</a:t>
            </a:r>
          </a:p>
          <a:p>
            <a:r>
              <a:rPr lang="de-DE" altLang="en-US" sz="1800"/>
              <a:t>        int prev_size;</a:t>
            </a:r>
          </a:p>
          <a:p>
            <a:r>
              <a:rPr lang="de-DE" altLang="en-US" sz="1800"/>
              <a:t>        int size;</a:t>
            </a:r>
          </a:p>
          <a:p>
            <a:r>
              <a:rPr lang="de-DE" altLang="en-US" sz="1800"/>
              <a:t>        struct chunk *fd;</a:t>
            </a:r>
          </a:p>
          <a:p>
            <a:r>
              <a:rPr lang="de-DE" altLang="en-US" sz="1800"/>
              <a:t>        struct chunk *bk;</a:t>
            </a:r>
          </a:p>
          <a:p>
            <a:r>
              <a:rPr lang="de-DE" altLang="en-US" sz="1800"/>
              <a:t>};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heap.c</a:t>
            </a:r>
          </a:p>
        </p:txBody>
      </p:sp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1133475" y="914400"/>
            <a:ext cx="609917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r>
              <a:rPr lang="en-US" altLang="en-US" sz="1400"/>
              <a:t>#define BUFSIZE 128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int main(int argc, char *argv[])</a:t>
            </a:r>
          </a:p>
          <a:p>
            <a:pPr eaLnBrk="1" hangingPunct="1"/>
            <a:r>
              <a:rPr lang="en-US" altLang="en-US" sz="1400"/>
              <a:t>{</a:t>
            </a:r>
          </a:p>
          <a:p>
            <a:pPr eaLnBrk="1" hangingPunct="1"/>
            <a:r>
              <a:rPr lang="en-US" altLang="en-US" sz="1400"/>
              <a:t>   char *a, *b, *c;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   if(argc &lt; 2) {</a:t>
            </a:r>
          </a:p>
          <a:p>
            <a:pPr eaLnBrk="1" hangingPunct="1"/>
            <a:r>
              <a:rPr lang="en-US" altLang="en-US" sz="1400"/>
              <a:t>      printf("Usage: %s &lt;buffer&gt;\n", argv[0]);</a:t>
            </a:r>
          </a:p>
          <a:p>
            <a:pPr eaLnBrk="1" hangingPunct="1"/>
            <a:r>
              <a:rPr lang="en-US" altLang="en-US" sz="1400"/>
              <a:t>      exit(-1);</a:t>
            </a:r>
          </a:p>
          <a:p>
            <a:pPr eaLnBrk="1" hangingPunct="1"/>
            <a:r>
              <a:rPr lang="en-US" altLang="en-US" sz="1400"/>
              <a:t>   }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   a = (char *) malloc(BUFSIZE);</a:t>
            </a:r>
          </a:p>
          <a:p>
            <a:pPr eaLnBrk="1" hangingPunct="1"/>
            <a:r>
              <a:rPr lang="en-US" altLang="en-US" sz="1400"/>
              <a:t>   b = (char *) malloc(BUFSIZE+16);</a:t>
            </a:r>
          </a:p>
          <a:p>
            <a:pPr eaLnBrk="1" hangingPunct="1"/>
            <a:r>
              <a:rPr lang="en-US" altLang="en-US" sz="1400"/>
              <a:t>   c = (char *) malloc(BUFSIZE+32);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   printf("address of a: %p\n", a);</a:t>
            </a:r>
          </a:p>
          <a:p>
            <a:pPr eaLnBrk="1" hangingPunct="1"/>
            <a:r>
              <a:rPr lang="en-US" altLang="en-US" sz="1400"/>
              <a:t>   printf("address of b: %p\n", b);</a:t>
            </a:r>
          </a:p>
          <a:p>
            <a:pPr eaLnBrk="1" hangingPunct="1"/>
            <a:r>
              <a:rPr lang="en-US" altLang="en-US" sz="1400"/>
              <a:t>   printf("address of c: %p\n", c);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   strcpy(b, "BBBBBBBBBBBBBBBBBBBBBBBBBBBBBBBBBBBBBBBB");</a:t>
            </a:r>
          </a:p>
          <a:p>
            <a:pPr eaLnBrk="1" hangingPunct="1"/>
            <a:r>
              <a:rPr lang="en-US" altLang="en-US" sz="1400"/>
              <a:t>   strcpy(c, "CCCCCCCCCCCCCCCCCCCCCCCCCCCCCCCCCCCCC");</a:t>
            </a:r>
          </a:p>
          <a:p>
            <a:pPr eaLnBrk="1" hangingPunct="1"/>
            <a:r>
              <a:rPr lang="en-US" altLang="en-US" sz="1400"/>
              <a:t>   strcpy(a, argv[1]);</a:t>
            </a:r>
          </a:p>
          <a:p>
            <a:pPr eaLnBrk="1" hangingPunct="1"/>
            <a:endParaRPr lang="en-US" altLang="en-US" sz="1400"/>
          </a:p>
          <a:p>
            <a:pPr eaLnBrk="1" hangingPunct="1"/>
            <a:r>
              <a:rPr lang="en-US" altLang="en-US" sz="1400"/>
              <a:t>   free(a);</a:t>
            </a:r>
          </a:p>
          <a:p>
            <a:pPr eaLnBrk="1" hangingPunct="1"/>
            <a:r>
              <a:rPr lang="en-US" altLang="en-US" sz="1400"/>
              <a:t>   free(b);</a:t>
            </a:r>
          </a:p>
          <a:p>
            <a:pPr eaLnBrk="1" hangingPunct="1"/>
            <a:r>
              <a:rPr lang="en-US" altLang="en-US" sz="1400"/>
              <a:t>   free(c);</a:t>
            </a:r>
          </a:p>
          <a:p>
            <a:pPr eaLnBrk="1" hangingPunct="1"/>
            <a:r>
              <a:rPr lang="en-US" altLang="en-US" sz="1400"/>
              <a:t>}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EB61272-7E3E-8547-BD02-CBFE17044B4F}" type="slidenum">
              <a:rPr lang="en-US" altLang="en-US" sz="1400"/>
              <a:pPr/>
              <a:t>6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The heap in memory</a:t>
            </a:r>
          </a:p>
        </p:txBody>
      </p:sp>
      <p:sp>
        <p:nvSpPr>
          <p:cNvPr id="25602" name="Text Box 22"/>
          <p:cNvSpPr txBox="1">
            <a:spLocks noChangeArrowheads="1"/>
          </p:cNvSpPr>
          <p:nvPr/>
        </p:nvSpPr>
        <p:spPr bwMode="auto">
          <a:xfrm>
            <a:off x="2286000" y="1371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25603" name="Text Box 23"/>
          <p:cNvSpPr txBox="1">
            <a:spLocks noChangeArrowheads="1"/>
          </p:cNvSpPr>
          <p:nvPr/>
        </p:nvSpPr>
        <p:spPr bwMode="auto">
          <a:xfrm>
            <a:off x="2286000" y="1752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Size=0x88</a:t>
            </a:r>
          </a:p>
        </p:txBody>
      </p:sp>
      <p:sp>
        <p:nvSpPr>
          <p:cNvPr id="25604" name="Line 24"/>
          <p:cNvSpPr>
            <a:spLocks noChangeShapeType="1"/>
          </p:cNvSpPr>
          <p:nvPr/>
        </p:nvSpPr>
        <p:spPr bwMode="auto">
          <a:xfrm>
            <a:off x="4800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25"/>
          <p:cNvSpPr txBox="1">
            <a:spLocks noChangeArrowheads="1"/>
          </p:cNvSpPr>
          <p:nvPr/>
        </p:nvSpPr>
        <p:spPr bwMode="auto">
          <a:xfrm>
            <a:off x="4876800" y="17653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5606" name="Text Box 27"/>
          <p:cNvSpPr txBox="1">
            <a:spLocks noChangeArrowheads="1"/>
          </p:cNvSpPr>
          <p:nvPr/>
        </p:nvSpPr>
        <p:spPr bwMode="auto">
          <a:xfrm>
            <a:off x="2286000" y="21256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(AAAAAAAAAAAAAAAAAAAAA)</a:t>
            </a:r>
          </a:p>
        </p:txBody>
      </p:sp>
      <p:sp>
        <p:nvSpPr>
          <p:cNvPr id="25607" name="Text Box 28"/>
          <p:cNvSpPr txBox="1">
            <a:spLocks noChangeArrowheads="1"/>
          </p:cNvSpPr>
          <p:nvPr/>
        </p:nvSpPr>
        <p:spPr bwMode="auto">
          <a:xfrm>
            <a:off x="228600" y="1905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*a</a:t>
            </a:r>
          </a:p>
        </p:txBody>
      </p:sp>
      <p:sp>
        <p:nvSpPr>
          <p:cNvPr id="25608" name="Line 30"/>
          <p:cNvSpPr>
            <a:spLocks noChangeShapeType="1"/>
          </p:cNvSpPr>
          <p:nvPr/>
        </p:nvSpPr>
        <p:spPr bwMode="auto">
          <a:xfrm>
            <a:off x="1219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Text Box 31"/>
          <p:cNvSpPr txBox="1">
            <a:spLocks noChangeArrowheads="1"/>
          </p:cNvSpPr>
          <p:nvPr/>
        </p:nvSpPr>
        <p:spPr bwMode="auto">
          <a:xfrm>
            <a:off x="2286000" y="3124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25610" name="Text Box 32"/>
          <p:cNvSpPr txBox="1">
            <a:spLocks noChangeArrowheads="1"/>
          </p:cNvSpPr>
          <p:nvPr/>
        </p:nvSpPr>
        <p:spPr bwMode="auto">
          <a:xfrm>
            <a:off x="2286000" y="3505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Size=0x98</a:t>
            </a:r>
          </a:p>
        </p:txBody>
      </p:sp>
      <p:sp>
        <p:nvSpPr>
          <p:cNvPr id="25611" name="Line 33"/>
          <p:cNvSpPr>
            <a:spLocks noChangeShapeType="1"/>
          </p:cNvSpPr>
          <p:nvPr/>
        </p:nvSpPr>
        <p:spPr bwMode="auto">
          <a:xfrm>
            <a:off x="4800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Text Box 34"/>
          <p:cNvSpPr txBox="1">
            <a:spLocks noChangeArrowheads="1"/>
          </p:cNvSpPr>
          <p:nvPr/>
        </p:nvSpPr>
        <p:spPr bwMode="auto">
          <a:xfrm>
            <a:off x="4876800" y="35179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5613" name="Text Box 35"/>
          <p:cNvSpPr txBox="1">
            <a:spLocks noChangeArrowheads="1"/>
          </p:cNvSpPr>
          <p:nvPr/>
        </p:nvSpPr>
        <p:spPr bwMode="auto">
          <a:xfrm>
            <a:off x="2286000" y="38782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(BBBBBBBBBBBBBBBBBBBBBB)</a:t>
            </a:r>
          </a:p>
        </p:txBody>
      </p:sp>
      <p:sp>
        <p:nvSpPr>
          <p:cNvPr id="25614" name="Text Box 36"/>
          <p:cNvSpPr txBox="1">
            <a:spLocks noChangeArrowheads="1"/>
          </p:cNvSpPr>
          <p:nvPr/>
        </p:nvSpPr>
        <p:spPr bwMode="auto">
          <a:xfrm>
            <a:off x="2286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*b</a:t>
            </a:r>
          </a:p>
        </p:txBody>
      </p:sp>
      <p:sp>
        <p:nvSpPr>
          <p:cNvPr id="25615" name="Line 37"/>
          <p:cNvSpPr>
            <a:spLocks noChangeShapeType="1"/>
          </p:cNvSpPr>
          <p:nvPr/>
        </p:nvSpPr>
        <p:spPr bwMode="auto">
          <a:xfrm>
            <a:off x="12192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Text Box 38"/>
          <p:cNvSpPr txBox="1">
            <a:spLocks noChangeArrowheads="1"/>
          </p:cNvSpPr>
          <p:nvPr/>
        </p:nvSpPr>
        <p:spPr bwMode="auto">
          <a:xfrm>
            <a:off x="2286000" y="487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25617" name="Text Box 39"/>
          <p:cNvSpPr txBox="1">
            <a:spLocks noChangeArrowheads="1"/>
          </p:cNvSpPr>
          <p:nvPr/>
        </p:nvSpPr>
        <p:spPr bwMode="auto">
          <a:xfrm>
            <a:off x="2286000" y="5257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Size=0xa8</a:t>
            </a:r>
          </a:p>
        </p:txBody>
      </p:sp>
      <p:sp>
        <p:nvSpPr>
          <p:cNvPr id="25618" name="Line 40"/>
          <p:cNvSpPr>
            <a:spLocks noChangeShapeType="1"/>
          </p:cNvSpPr>
          <p:nvPr/>
        </p:nvSpPr>
        <p:spPr bwMode="auto">
          <a:xfrm>
            <a:off x="4800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9" name="Text Box 41"/>
          <p:cNvSpPr txBox="1">
            <a:spLocks noChangeArrowheads="1"/>
          </p:cNvSpPr>
          <p:nvPr/>
        </p:nvSpPr>
        <p:spPr bwMode="auto">
          <a:xfrm>
            <a:off x="4876800" y="52705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5620" name="Text Box 42"/>
          <p:cNvSpPr txBox="1">
            <a:spLocks noChangeArrowheads="1"/>
          </p:cNvSpPr>
          <p:nvPr/>
        </p:nvSpPr>
        <p:spPr bwMode="auto">
          <a:xfrm>
            <a:off x="2286000" y="56308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(CCCCCCCCCCCCCCCCCCCCC)</a:t>
            </a:r>
          </a:p>
        </p:txBody>
      </p:sp>
      <p:sp>
        <p:nvSpPr>
          <p:cNvPr id="25621" name="Text Box 43"/>
          <p:cNvSpPr txBox="1">
            <a:spLocks noChangeArrowheads="1"/>
          </p:cNvSpPr>
          <p:nvPr/>
        </p:nvSpPr>
        <p:spPr bwMode="auto">
          <a:xfrm>
            <a:off x="228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*c</a:t>
            </a:r>
          </a:p>
        </p:txBody>
      </p:sp>
      <p:sp>
        <p:nvSpPr>
          <p:cNvPr id="25622" name="Line 44"/>
          <p:cNvSpPr>
            <a:spLocks noChangeShapeType="1"/>
          </p:cNvSpPr>
          <p:nvPr/>
        </p:nvSpPr>
        <p:spPr bwMode="auto">
          <a:xfrm>
            <a:off x="12192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3" name="Text Box 45"/>
          <p:cNvSpPr txBox="1">
            <a:spLocks noChangeArrowheads="1"/>
          </p:cNvSpPr>
          <p:nvPr/>
        </p:nvSpPr>
        <p:spPr bwMode="auto">
          <a:xfrm>
            <a:off x="5791200" y="106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bin_forward       bin_back</a:t>
            </a:r>
          </a:p>
        </p:txBody>
      </p:sp>
      <p:sp>
        <p:nvSpPr>
          <p:cNvPr id="25624" name="Line 46"/>
          <p:cNvSpPr>
            <a:spLocks noChangeShapeType="1"/>
          </p:cNvSpPr>
          <p:nvPr/>
        </p:nvSpPr>
        <p:spPr bwMode="auto">
          <a:xfrm>
            <a:off x="73914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Slide Number Placeholder 2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341C2BC-9792-F040-9A70-2BB6C40D4ED8}" type="slidenum">
              <a:rPr lang="en-US" altLang="en-US" sz="1400"/>
              <a:pPr/>
              <a:t>7</a:t>
            </a:fld>
            <a:endParaRPr lang="en-US" altLang="en-US" sz="1400"/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715000" y="20574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After free(a)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2286000" y="1371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2286000" y="1752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Size=0x88</a:t>
            </a:r>
          </a:p>
        </p:txBody>
      </p:sp>
      <p:sp>
        <p:nvSpPr>
          <p:cNvPr id="27652" name="Line 5"/>
          <p:cNvSpPr>
            <a:spLocks noChangeShapeType="1"/>
          </p:cNvSpPr>
          <p:nvPr/>
        </p:nvSpPr>
        <p:spPr bwMode="auto">
          <a:xfrm>
            <a:off x="4800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3" name="Text Box 6"/>
          <p:cNvSpPr txBox="1">
            <a:spLocks noChangeArrowheads="1"/>
          </p:cNvSpPr>
          <p:nvPr/>
        </p:nvSpPr>
        <p:spPr bwMode="auto">
          <a:xfrm>
            <a:off x="4876800" y="17653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7654" name="Text Box 7"/>
          <p:cNvSpPr txBox="1">
            <a:spLocks noChangeArrowheads="1"/>
          </p:cNvSpPr>
          <p:nvPr/>
        </p:nvSpPr>
        <p:spPr bwMode="auto">
          <a:xfrm>
            <a:off x="2286000" y="21256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7655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*a</a:t>
            </a: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1219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Text Box 10"/>
          <p:cNvSpPr txBox="1">
            <a:spLocks noChangeArrowheads="1"/>
          </p:cNvSpPr>
          <p:nvPr/>
        </p:nvSpPr>
        <p:spPr bwMode="auto">
          <a:xfrm>
            <a:off x="2286000" y="3124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 dirty="0" err="1" smtClean="0"/>
              <a:t>prev_free_size</a:t>
            </a:r>
            <a:r>
              <a:rPr lang="en-US" altLang="en-US" sz="1800" smtClean="0"/>
              <a:t>=</a:t>
            </a:r>
            <a:r>
              <a:rPr lang="en-US" altLang="en-US" sz="1800" smtClean="0">
                <a:solidFill>
                  <a:srgbClr val="FF0000"/>
                </a:solidFill>
              </a:rPr>
              <a:t>0x88</a:t>
            </a:r>
            <a:endParaRPr lang="en-US" altLang="en-US" sz="1800" dirty="0"/>
          </a:p>
        </p:txBody>
      </p:sp>
      <p:sp>
        <p:nvSpPr>
          <p:cNvPr id="27658" name="Text Box 11"/>
          <p:cNvSpPr txBox="1">
            <a:spLocks noChangeArrowheads="1"/>
          </p:cNvSpPr>
          <p:nvPr/>
        </p:nvSpPr>
        <p:spPr bwMode="auto">
          <a:xfrm>
            <a:off x="2286000" y="35052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Size=0x98</a:t>
            </a:r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4800600" y="3505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Text Box 13"/>
          <p:cNvSpPr txBox="1">
            <a:spLocks noChangeArrowheads="1"/>
          </p:cNvSpPr>
          <p:nvPr/>
        </p:nvSpPr>
        <p:spPr bwMode="auto">
          <a:xfrm>
            <a:off x="4876800" y="35179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  <a:endParaRPr lang="en-US" altLang="en-US" sz="1800"/>
          </a:p>
        </p:txBody>
      </p:sp>
      <p:sp>
        <p:nvSpPr>
          <p:cNvPr id="27661" name="Text Box 14"/>
          <p:cNvSpPr txBox="1">
            <a:spLocks noChangeArrowheads="1"/>
          </p:cNvSpPr>
          <p:nvPr/>
        </p:nvSpPr>
        <p:spPr bwMode="auto">
          <a:xfrm>
            <a:off x="2286000" y="38782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(BBBBBBBBBBBBBBBBBBBBBB)</a:t>
            </a:r>
          </a:p>
        </p:txBody>
      </p:sp>
      <p:sp>
        <p:nvSpPr>
          <p:cNvPr id="27662" name="Text Box 15"/>
          <p:cNvSpPr txBox="1">
            <a:spLocks noChangeArrowheads="1"/>
          </p:cNvSpPr>
          <p:nvPr/>
        </p:nvSpPr>
        <p:spPr bwMode="auto">
          <a:xfrm>
            <a:off x="2286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*b</a:t>
            </a:r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>
            <a:off x="12192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4" name="Text Box 17"/>
          <p:cNvSpPr txBox="1">
            <a:spLocks noChangeArrowheads="1"/>
          </p:cNvSpPr>
          <p:nvPr/>
        </p:nvSpPr>
        <p:spPr bwMode="auto">
          <a:xfrm>
            <a:off x="2286000" y="487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27665" name="Text Box 18"/>
          <p:cNvSpPr txBox="1">
            <a:spLocks noChangeArrowheads="1"/>
          </p:cNvSpPr>
          <p:nvPr/>
        </p:nvSpPr>
        <p:spPr bwMode="auto">
          <a:xfrm>
            <a:off x="2286000" y="5257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Size=0xa8</a:t>
            </a:r>
          </a:p>
        </p:txBody>
      </p:sp>
      <p:sp>
        <p:nvSpPr>
          <p:cNvPr id="27666" name="Line 19"/>
          <p:cNvSpPr>
            <a:spLocks noChangeShapeType="1"/>
          </p:cNvSpPr>
          <p:nvPr/>
        </p:nvSpPr>
        <p:spPr bwMode="auto">
          <a:xfrm>
            <a:off x="4800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7" name="Text Box 20"/>
          <p:cNvSpPr txBox="1">
            <a:spLocks noChangeArrowheads="1"/>
          </p:cNvSpPr>
          <p:nvPr/>
        </p:nvSpPr>
        <p:spPr bwMode="auto">
          <a:xfrm>
            <a:off x="4876800" y="52705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7668" name="Text Box 21"/>
          <p:cNvSpPr txBox="1">
            <a:spLocks noChangeArrowheads="1"/>
          </p:cNvSpPr>
          <p:nvPr/>
        </p:nvSpPr>
        <p:spPr bwMode="auto">
          <a:xfrm>
            <a:off x="2286000" y="56308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(CCCCCCCCCCCCCCCCCCCCC)</a:t>
            </a:r>
          </a:p>
        </p:txBody>
      </p:sp>
      <p:sp>
        <p:nvSpPr>
          <p:cNvPr id="27669" name="Text Box 22"/>
          <p:cNvSpPr txBox="1">
            <a:spLocks noChangeArrowheads="1"/>
          </p:cNvSpPr>
          <p:nvPr/>
        </p:nvSpPr>
        <p:spPr bwMode="auto">
          <a:xfrm>
            <a:off x="228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*c</a:t>
            </a:r>
          </a:p>
        </p:txBody>
      </p:sp>
      <p:sp>
        <p:nvSpPr>
          <p:cNvPr id="27670" name="Line 23"/>
          <p:cNvSpPr>
            <a:spLocks noChangeShapeType="1"/>
          </p:cNvSpPr>
          <p:nvPr/>
        </p:nvSpPr>
        <p:spPr bwMode="auto">
          <a:xfrm>
            <a:off x="12192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1" name="Text Box 24"/>
          <p:cNvSpPr txBox="1">
            <a:spLocks noChangeArrowheads="1"/>
          </p:cNvSpPr>
          <p:nvPr/>
        </p:nvSpPr>
        <p:spPr bwMode="auto">
          <a:xfrm>
            <a:off x="5791200" y="106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bin_forward       bin_back</a:t>
            </a:r>
          </a:p>
        </p:txBody>
      </p:sp>
      <p:sp>
        <p:nvSpPr>
          <p:cNvPr id="27672" name="Line 25"/>
          <p:cNvSpPr>
            <a:spLocks noChangeShapeType="1"/>
          </p:cNvSpPr>
          <p:nvPr/>
        </p:nvSpPr>
        <p:spPr bwMode="auto">
          <a:xfrm>
            <a:off x="73914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7673" name="AutoShape 26"/>
          <p:cNvCxnSpPr>
            <a:cxnSpLocks noChangeShapeType="1"/>
            <a:stCxn id="27671" idx="1"/>
            <a:endCxn id="27650" idx="1"/>
          </p:cNvCxnSpPr>
          <p:nvPr/>
        </p:nvCxnSpPr>
        <p:spPr bwMode="auto">
          <a:xfrm rot="10800000" flipV="1">
            <a:off x="2286000" y="1255713"/>
            <a:ext cx="3505200" cy="304800"/>
          </a:xfrm>
          <a:prstGeom prst="bentConnector3">
            <a:avLst>
              <a:gd name="adj1" fmla="val 10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4" name="Text Box 27"/>
          <p:cNvSpPr txBox="1">
            <a:spLocks noChangeArrowheads="1"/>
          </p:cNvSpPr>
          <p:nvPr/>
        </p:nvSpPr>
        <p:spPr bwMode="auto">
          <a:xfrm>
            <a:off x="2286000" y="2138363"/>
            <a:ext cx="297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27675" name="Text Box 28"/>
          <p:cNvSpPr txBox="1">
            <a:spLocks noChangeArrowheads="1"/>
          </p:cNvSpPr>
          <p:nvPr/>
        </p:nvSpPr>
        <p:spPr bwMode="auto">
          <a:xfrm>
            <a:off x="2286000" y="2519363"/>
            <a:ext cx="297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cxnSp>
        <p:nvCxnSpPr>
          <p:cNvPr id="27676" name="AutoShape 29"/>
          <p:cNvCxnSpPr>
            <a:cxnSpLocks noChangeShapeType="1"/>
            <a:stCxn id="27671" idx="3"/>
            <a:endCxn id="27650" idx="3"/>
          </p:cNvCxnSpPr>
          <p:nvPr/>
        </p:nvCxnSpPr>
        <p:spPr bwMode="auto">
          <a:xfrm flipH="1">
            <a:off x="5257800" y="1255713"/>
            <a:ext cx="3505200" cy="304800"/>
          </a:xfrm>
          <a:prstGeom prst="bentConnector3">
            <a:avLst>
              <a:gd name="adj1" fmla="val -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7" name="AutoShape 30"/>
          <p:cNvCxnSpPr>
            <a:cxnSpLocks noChangeShapeType="1"/>
            <a:stCxn id="27674" idx="3"/>
            <a:endCxn id="27671" idx="0"/>
          </p:cNvCxnSpPr>
          <p:nvPr/>
        </p:nvCxnSpPr>
        <p:spPr bwMode="auto">
          <a:xfrm flipV="1">
            <a:off x="5257800" y="1066800"/>
            <a:ext cx="2019300" cy="1260475"/>
          </a:xfrm>
          <a:prstGeom prst="bentConnector4">
            <a:avLst>
              <a:gd name="adj1" fmla="val 13208"/>
              <a:gd name="adj2" fmla="val 1181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678" name="AutoShape 31"/>
          <p:cNvCxnSpPr>
            <a:cxnSpLocks noChangeShapeType="1"/>
            <a:stCxn id="27675" idx="3"/>
            <a:endCxn id="27671" idx="2"/>
          </p:cNvCxnSpPr>
          <p:nvPr/>
        </p:nvCxnSpPr>
        <p:spPr bwMode="auto">
          <a:xfrm flipV="1">
            <a:off x="5257800" y="1443038"/>
            <a:ext cx="2019300" cy="1265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7679" name="Slide Number Placeholder 3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00931D3C-FCCE-6C4E-8ACF-95D6DFC4444C}" type="slidenum">
              <a:rPr lang="en-US" altLang="en-US" sz="1400"/>
              <a:pPr/>
              <a:t>8</a:t>
            </a:fld>
            <a:endParaRPr lang="en-US" altLang="en-US" sz="1400"/>
          </a:p>
        </p:txBody>
      </p:sp>
      <p:sp>
        <p:nvSpPr>
          <p:cNvPr id="27680" name="TextBox 32"/>
          <p:cNvSpPr txBox="1">
            <a:spLocks noChangeArrowheads="1"/>
          </p:cNvSpPr>
          <p:nvPr/>
        </p:nvSpPr>
        <p:spPr bwMode="auto">
          <a:xfrm>
            <a:off x="5715000" y="20574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free(a)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715000" y="38100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altLang="en-US">
                <a:ea typeface="ＭＳ Ｐゴシック" charset="-128"/>
              </a:rPr>
              <a:t>After free(b)</a:t>
            </a:r>
          </a:p>
        </p:txBody>
      </p:sp>
      <p:sp>
        <p:nvSpPr>
          <p:cNvPr id="29698" name="Text Box 3"/>
          <p:cNvSpPr txBox="1">
            <a:spLocks noChangeArrowheads="1"/>
          </p:cNvSpPr>
          <p:nvPr/>
        </p:nvSpPr>
        <p:spPr bwMode="auto">
          <a:xfrm>
            <a:off x="2286000" y="1371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prev_free_size=0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286000" y="17526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</a:t>
            </a:r>
            <a:r>
              <a:rPr lang="en-US" altLang="en-US" sz="1800">
                <a:solidFill>
                  <a:srgbClr val="FF0000"/>
                </a:solidFill>
              </a:rPr>
              <a:t>0x120</a:t>
            </a:r>
            <a:endParaRPr lang="en-US" altLang="en-US" sz="1800"/>
          </a:p>
        </p:txBody>
      </p:sp>
      <p:sp>
        <p:nvSpPr>
          <p:cNvPr id="29700" name="Line 5"/>
          <p:cNvSpPr>
            <a:spLocks noChangeShapeType="1"/>
          </p:cNvSpPr>
          <p:nvPr/>
        </p:nvSpPr>
        <p:spPr bwMode="auto">
          <a:xfrm>
            <a:off x="4800600" y="1752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4876800" y="17653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1</a:t>
            </a:r>
          </a:p>
        </p:txBody>
      </p:sp>
      <p:sp>
        <p:nvSpPr>
          <p:cNvPr id="29702" name="Text Box 7"/>
          <p:cNvSpPr txBox="1">
            <a:spLocks noChangeArrowheads="1"/>
          </p:cNvSpPr>
          <p:nvPr/>
        </p:nvSpPr>
        <p:spPr bwMode="auto">
          <a:xfrm>
            <a:off x="2286000" y="2125663"/>
            <a:ext cx="2971800" cy="2674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US" altLang="en-US" sz="1800"/>
          </a:p>
        </p:txBody>
      </p:sp>
      <p:sp>
        <p:nvSpPr>
          <p:cNvPr id="29703" name="Text Box 8"/>
          <p:cNvSpPr txBox="1">
            <a:spLocks noChangeArrowheads="1"/>
          </p:cNvSpPr>
          <p:nvPr/>
        </p:nvSpPr>
        <p:spPr bwMode="auto">
          <a:xfrm>
            <a:off x="228600" y="19050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*a</a:t>
            </a:r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>
            <a:off x="1219200" y="21336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Text Box 15"/>
          <p:cNvSpPr txBox="1">
            <a:spLocks noChangeArrowheads="1"/>
          </p:cNvSpPr>
          <p:nvPr/>
        </p:nvSpPr>
        <p:spPr bwMode="auto">
          <a:xfrm>
            <a:off x="228600" y="36576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*b</a:t>
            </a:r>
          </a:p>
        </p:txBody>
      </p:sp>
      <p:sp>
        <p:nvSpPr>
          <p:cNvPr id="29706" name="Line 16"/>
          <p:cNvSpPr>
            <a:spLocks noChangeShapeType="1"/>
          </p:cNvSpPr>
          <p:nvPr/>
        </p:nvSpPr>
        <p:spPr bwMode="auto">
          <a:xfrm>
            <a:off x="1219200" y="3886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7" name="Text Box 17"/>
          <p:cNvSpPr txBox="1">
            <a:spLocks noChangeArrowheads="1"/>
          </p:cNvSpPr>
          <p:nvPr/>
        </p:nvSpPr>
        <p:spPr bwMode="auto">
          <a:xfrm>
            <a:off x="2286000" y="487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prev_free_size=</a:t>
            </a:r>
            <a:r>
              <a:rPr lang="en-US" altLang="en-US" sz="1800">
                <a:solidFill>
                  <a:srgbClr val="FF0000"/>
                </a:solidFill>
              </a:rPr>
              <a:t>0x120</a:t>
            </a:r>
            <a:endParaRPr lang="en-US" altLang="en-US" sz="1800"/>
          </a:p>
        </p:txBody>
      </p:sp>
      <p:sp>
        <p:nvSpPr>
          <p:cNvPr id="29708" name="Text Box 18"/>
          <p:cNvSpPr txBox="1">
            <a:spLocks noChangeArrowheads="1"/>
          </p:cNvSpPr>
          <p:nvPr/>
        </p:nvSpPr>
        <p:spPr bwMode="auto">
          <a:xfrm>
            <a:off x="2286000" y="5257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Size=136</a:t>
            </a:r>
          </a:p>
        </p:txBody>
      </p:sp>
      <p:sp>
        <p:nvSpPr>
          <p:cNvPr id="29709" name="Line 19"/>
          <p:cNvSpPr>
            <a:spLocks noChangeShapeType="1"/>
          </p:cNvSpPr>
          <p:nvPr/>
        </p:nvSpPr>
        <p:spPr bwMode="auto">
          <a:xfrm>
            <a:off x="4800600" y="5257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Text Box 20"/>
          <p:cNvSpPr txBox="1">
            <a:spLocks noChangeArrowheads="1"/>
          </p:cNvSpPr>
          <p:nvPr/>
        </p:nvSpPr>
        <p:spPr bwMode="auto">
          <a:xfrm>
            <a:off x="4876800" y="52705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00"/>
                </a:solidFill>
              </a:rPr>
              <a:t>0</a:t>
            </a:r>
            <a:endParaRPr lang="en-US" altLang="en-US" sz="1800"/>
          </a:p>
        </p:txBody>
      </p:sp>
      <p:sp>
        <p:nvSpPr>
          <p:cNvPr id="29711" name="Text Box 21"/>
          <p:cNvSpPr txBox="1">
            <a:spLocks noChangeArrowheads="1"/>
          </p:cNvSpPr>
          <p:nvPr/>
        </p:nvSpPr>
        <p:spPr bwMode="auto">
          <a:xfrm>
            <a:off x="2286000" y="5630863"/>
            <a:ext cx="2971800" cy="9223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Data (CCCCCCCCCCCCCCCCCCCCC)</a:t>
            </a:r>
          </a:p>
        </p:txBody>
      </p:sp>
      <p:sp>
        <p:nvSpPr>
          <p:cNvPr id="29712" name="Text Box 22"/>
          <p:cNvSpPr txBox="1">
            <a:spLocks noChangeArrowheads="1"/>
          </p:cNvSpPr>
          <p:nvPr/>
        </p:nvSpPr>
        <p:spPr bwMode="auto">
          <a:xfrm>
            <a:off x="228600" y="54102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1800"/>
              <a:t>char *c</a:t>
            </a:r>
          </a:p>
        </p:txBody>
      </p:sp>
      <p:sp>
        <p:nvSpPr>
          <p:cNvPr id="29713" name="Line 23"/>
          <p:cNvSpPr>
            <a:spLocks noChangeShapeType="1"/>
          </p:cNvSpPr>
          <p:nvPr/>
        </p:nvSpPr>
        <p:spPr bwMode="auto">
          <a:xfrm>
            <a:off x="1219200" y="5638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Text Box 24"/>
          <p:cNvSpPr txBox="1">
            <a:spLocks noChangeArrowheads="1"/>
          </p:cNvSpPr>
          <p:nvPr/>
        </p:nvSpPr>
        <p:spPr bwMode="auto">
          <a:xfrm>
            <a:off x="5791200" y="1066800"/>
            <a:ext cx="2971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bin_forward       bin_back</a:t>
            </a:r>
          </a:p>
        </p:txBody>
      </p:sp>
      <p:sp>
        <p:nvSpPr>
          <p:cNvPr id="29715" name="Line 25"/>
          <p:cNvSpPr>
            <a:spLocks noChangeShapeType="1"/>
          </p:cNvSpPr>
          <p:nvPr/>
        </p:nvSpPr>
        <p:spPr bwMode="auto">
          <a:xfrm>
            <a:off x="7391400" y="1066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9716" name="AutoShape 26"/>
          <p:cNvCxnSpPr>
            <a:cxnSpLocks noChangeShapeType="1"/>
            <a:stCxn id="29714" idx="1"/>
            <a:endCxn id="29698" idx="1"/>
          </p:cNvCxnSpPr>
          <p:nvPr/>
        </p:nvCxnSpPr>
        <p:spPr bwMode="auto">
          <a:xfrm rot="10800000" flipV="1">
            <a:off x="2286000" y="1255713"/>
            <a:ext cx="3505200" cy="304800"/>
          </a:xfrm>
          <a:prstGeom prst="bentConnector3">
            <a:avLst>
              <a:gd name="adj1" fmla="val 10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17" name="Text Box 27"/>
          <p:cNvSpPr txBox="1">
            <a:spLocks noChangeArrowheads="1"/>
          </p:cNvSpPr>
          <p:nvPr/>
        </p:nvSpPr>
        <p:spPr bwMode="auto">
          <a:xfrm>
            <a:off x="2286000" y="2138363"/>
            <a:ext cx="297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forward</a:t>
            </a:r>
          </a:p>
        </p:txBody>
      </p:sp>
      <p:sp>
        <p:nvSpPr>
          <p:cNvPr id="29718" name="Text Box 28"/>
          <p:cNvSpPr txBox="1">
            <a:spLocks noChangeArrowheads="1"/>
          </p:cNvSpPr>
          <p:nvPr/>
        </p:nvSpPr>
        <p:spPr bwMode="auto">
          <a:xfrm>
            <a:off x="2286000" y="2519363"/>
            <a:ext cx="2971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1800"/>
              <a:t>back</a:t>
            </a:r>
          </a:p>
        </p:txBody>
      </p:sp>
      <p:cxnSp>
        <p:nvCxnSpPr>
          <p:cNvPr id="29719" name="AutoShape 29"/>
          <p:cNvCxnSpPr>
            <a:cxnSpLocks noChangeShapeType="1"/>
            <a:stCxn id="29714" idx="3"/>
            <a:endCxn id="29698" idx="3"/>
          </p:cNvCxnSpPr>
          <p:nvPr/>
        </p:nvCxnSpPr>
        <p:spPr bwMode="auto">
          <a:xfrm flipH="1">
            <a:off x="5257800" y="1255713"/>
            <a:ext cx="3505200" cy="304800"/>
          </a:xfrm>
          <a:prstGeom prst="bentConnector3">
            <a:avLst>
              <a:gd name="adj1" fmla="val -6523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0" name="AutoShape 30"/>
          <p:cNvCxnSpPr>
            <a:cxnSpLocks noChangeShapeType="1"/>
            <a:stCxn id="29717" idx="3"/>
            <a:endCxn id="29714" idx="0"/>
          </p:cNvCxnSpPr>
          <p:nvPr/>
        </p:nvCxnSpPr>
        <p:spPr bwMode="auto">
          <a:xfrm flipV="1">
            <a:off x="5257800" y="1066800"/>
            <a:ext cx="2019300" cy="1260475"/>
          </a:xfrm>
          <a:prstGeom prst="bentConnector4">
            <a:avLst>
              <a:gd name="adj1" fmla="val 13208"/>
              <a:gd name="adj2" fmla="val 118134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721" name="AutoShape 31"/>
          <p:cNvCxnSpPr>
            <a:cxnSpLocks noChangeShapeType="1"/>
            <a:stCxn id="29718" idx="3"/>
            <a:endCxn id="29714" idx="2"/>
          </p:cNvCxnSpPr>
          <p:nvPr/>
        </p:nvCxnSpPr>
        <p:spPr bwMode="auto">
          <a:xfrm flipV="1">
            <a:off x="5257800" y="1443038"/>
            <a:ext cx="2019300" cy="1265237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722" name="Slide Number Placeholder 2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D75A9502-96FF-7741-A287-C270DA58C852}" type="slidenum">
              <a:rPr lang="en-US" altLang="en-US" sz="1400"/>
              <a:pPr/>
              <a:t>9</a:t>
            </a:fld>
            <a:endParaRPr lang="en-US" altLang="en-US" sz="1400"/>
          </a:p>
        </p:txBody>
      </p:sp>
      <p:sp>
        <p:nvSpPr>
          <p:cNvPr id="29723" name="TextBox 27"/>
          <p:cNvSpPr txBox="1">
            <a:spLocks noChangeArrowheads="1"/>
          </p:cNvSpPr>
          <p:nvPr/>
        </p:nvSpPr>
        <p:spPr bwMode="auto">
          <a:xfrm>
            <a:off x="5715000" y="20574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free(a)</a:t>
            </a:r>
          </a:p>
        </p:txBody>
      </p:sp>
      <p:sp>
        <p:nvSpPr>
          <p:cNvPr id="29724" name="TextBox 28"/>
          <p:cNvSpPr txBox="1">
            <a:spLocks noChangeArrowheads="1"/>
          </p:cNvSpPr>
          <p:nvPr/>
        </p:nvSpPr>
        <p:spPr bwMode="auto">
          <a:xfrm>
            <a:off x="5715000" y="3810000"/>
            <a:ext cx="1600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 sz="2000">
                <a:solidFill>
                  <a:srgbClr val="0000FF"/>
                </a:solidFill>
                <a:latin typeface="Comic Sans MS" charset="0"/>
              </a:rPr>
              <a:t>free(b)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7118</TotalTime>
  <Words>1129</Words>
  <Application>Microsoft Macintosh PowerPoint</Application>
  <PresentationFormat>On-screen Show (4:3)</PresentationFormat>
  <Paragraphs>272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ＭＳ Ｐゴシック</vt:lpstr>
      <vt:lpstr>Arial</vt:lpstr>
      <vt:lpstr>Comic Sans MS</vt:lpstr>
      <vt:lpstr>Default Design</vt:lpstr>
      <vt:lpstr>Heap Overflow Attacks</vt:lpstr>
      <vt:lpstr>What is a heap?</vt:lpstr>
      <vt:lpstr>Heap overflow attacks</vt:lpstr>
      <vt:lpstr>Doug Lea’s malloc and free</vt:lpstr>
      <vt:lpstr>Double-linked free chunk list</vt:lpstr>
      <vt:lpstr>heap.c</vt:lpstr>
      <vt:lpstr>The heap in memory</vt:lpstr>
      <vt:lpstr>After free(a)</vt:lpstr>
      <vt:lpstr>After free(b)</vt:lpstr>
      <vt:lpstr>What if “b” was freed first? </vt:lpstr>
      <vt:lpstr>Then “a” was freed</vt:lpstr>
      <vt:lpstr>Key Observation</vt:lpstr>
      <vt:lpstr>Remove a chunk from the double-linked free list</vt:lpstr>
      <vt:lpstr>A heap overflow attack</vt:lpstr>
      <vt:lpstr>The “where”</vt:lpstr>
      <vt:lpstr>The “what”</vt:lpstr>
      <vt:lpstr>Remove a chunk from the double-linked free list</vt:lpstr>
      <vt:lpstr>How to make free() think the chunk after “a” is free</vt:lpstr>
      <vt:lpstr>Assembled heap-overflow payload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Ou, Xinming</cp:lastModifiedBy>
  <cp:revision>434</cp:revision>
  <cp:lastPrinted>2009-04-22T19:24:48Z</cp:lastPrinted>
  <dcterms:created xsi:type="dcterms:W3CDTF">2011-09-06T20:59:47Z</dcterms:created>
  <dcterms:modified xsi:type="dcterms:W3CDTF">2016-10-11T18:24:01Z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