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6" r:id="rId2"/>
    <p:sldId id="280" r:id="rId3"/>
    <p:sldId id="286" r:id="rId4"/>
    <p:sldId id="262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301" r:id="rId15"/>
    <p:sldId id="297" r:id="rId16"/>
    <p:sldId id="302" r:id="rId17"/>
    <p:sldId id="303" r:id="rId18"/>
    <p:sldId id="304" r:id="rId19"/>
    <p:sldId id="30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/>
    <p:restoredTop sz="94639"/>
  </p:normalViewPr>
  <p:slideViewPr>
    <p:cSldViewPr>
      <p:cViewPr varScale="1">
        <p:scale>
          <a:sx n="162" d="100"/>
          <a:sy n="162" d="100"/>
        </p:scale>
        <p:origin x="4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930B10-AC0C-5346-9B88-AD03096D14E8}" type="datetime1">
              <a:rPr lang="en-US" altLang="en-US"/>
              <a:pPr/>
              <a:t>10/31/16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3F250A-32DF-F446-90BF-C4DE84DC98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3CB0F4-2110-5741-ACA7-72C12D8A94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0F9736B-CD88-FF4B-AF87-FF6BC6349A3B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5B3FBF0-B1F3-C841-9D8B-B37D29FBE4DD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9FA36D4-1DFC-0243-8536-95838D7A97D7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6AA25BA-0016-7549-941E-69E0B7F9E554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Where should we put this rule?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200643D-2593-9941-9884-CD1D709CB782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57ED9EE-1592-DB4C-BD2A-D50DFBD87683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5F0B3BE-C09A-C442-BA33-50F69075C23C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078EFA-CFD4-574B-B0FB-63F9F513C21F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A099D07-76CC-5C4E-81C8-A9EDE1F5A4B0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08429A2-2F98-0E4A-AFC1-E714F61F964A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18434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91EB6D-EC3F-9B49-83A1-E98E04AB06CC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EA70A1B-F750-E244-B7FB-93412E7BECF4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1760A0D-0BC8-6442-9EB7-DBDF94D9B786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457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BF58013B-0E01-2041-937C-6BD3B616AE9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Where should we put this rule?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B283802-CBFA-E140-B550-CE0546728368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Where should we put this rule?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2D70D03-496D-0C4D-A3FD-593555DE0943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831CCEE-574E-6142-AEB6-4B2FA78CCCF8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64FF4-2C63-F540-B4FE-C3DA013101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1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59B9E-0E52-7948-8AD4-80C975F2F3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1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8FDA0-A376-2A44-BD4F-2DB28DDF6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696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C55A6-1D38-AB43-AC76-ECFD2DB04C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8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36F3D-70A7-7E45-8EC6-0C7A1A8E5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90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9D0A7-FAEE-0C47-A65A-9FC795259F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72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9DC7F-CD94-5442-BCCE-4D70933D2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32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B76EDB-3F25-F444-B47A-FEB697FE84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18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B479F2-A030-9D4B-A1F5-2E8AAE7F9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9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AA7060-414C-0C46-B3D0-28CBEC122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95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3CD83-FE9B-DB43-9E21-80AB7F3A62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994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3CE320-2AEB-B14B-BFC4-2A129921DD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e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CIS 6930 Report Presentation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 7: Michael </a:t>
            </a:r>
            <a:r>
              <a:rPr lang="en-US" dirty="0" err="1" smtClean="0"/>
              <a:t>Goltz</a:t>
            </a:r>
            <a:endParaRPr lang="en-US" dirty="0" smtClean="0"/>
          </a:p>
          <a:p>
            <a:r>
              <a:rPr lang="en-US" dirty="0" smtClean="0"/>
              <a:t>Nov 7: Song Fang</a:t>
            </a:r>
          </a:p>
          <a:p>
            <a:r>
              <a:rPr lang="en-US" dirty="0" smtClean="0"/>
              <a:t>Nov 9: Song Yang</a:t>
            </a:r>
          </a:p>
          <a:p>
            <a:r>
              <a:rPr lang="en-US" dirty="0" smtClean="0"/>
              <a:t>Nov 9: </a:t>
            </a:r>
            <a:r>
              <a:rPr lang="en-US" dirty="0" err="1" smtClean="0"/>
              <a:t>Dakun</a:t>
            </a:r>
            <a:r>
              <a:rPr lang="en-US" dirty="0" smtClean="0"/>
              <a:t> Shen</a:t>
            </a:r>
          </a:p>
          <a:p>
            <a:r>
              <a:rPr lang="en-US" dirty="0" smtClean="0"/>
              <a:t>Nov 14: </a:t>
            </a:r>
            <a:r>
              <a:rPr lang="en-US" dirty="0" err="1" smtClean="0"/>
              <a:t>Shamaria</a:t>
            </a:r>
            <a:r>
              <a:rPr lang="en-US" dirty="0" smtClean="0"/>
              <a:t> Engram</a:t>
            </a:r>
          </a:p>
          <a:p>
            <a:r>
              <a:rPr lang="en-US" dirty="0" smtClean="0"/>
              <a:t>Nov 14: Joseph Fields</a:t>
            </a:r>
          </a:p>
          <a:p>
            <a:endParaRPr lang="en-US" dirty="0"/>
          </a:p>
          <a:p>
            <a:r>
              <a:rPr lang="en-US" dirty="0" smtClean="0"/>
              <a:t>Nov 28: Exam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C55A6-1D38-AB43-AC76-ECFD2DB04CA3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6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Option 2</a:t>
            </a:r>
          </a:p>
        </p:txBody>
      </p:sp>
      <p:sp>
        <p:nvSpPr>
          <p:cNvPr id="31746" name="Oval 4"/>
          <p:cNvSpPr>
            <a:spLocks noChangeArrowheads="1"/>
          </p:cNvSpPr>
          <p:nvPr/>
        </p:nvSpPr>
        <p:spPr bwMode="auto">
          <a:xfrm>
            <a:off x="2743200" y="2743200"/>
            <a:ext cx="3810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3124200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5029200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49" name="Text Box 7"/>
          <p:cNvSpPr txBox="1">
            <a:spLocks noChangeArrowheads="1"/>
          </p:cNvSpPr>
          <p:nvPr/>
        </p:nvSpPr>
        <p:spPr bwMode="auto">
          <a:xfrm>
            <a:off x="3352800" y="4648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firewall</a:t>
            </a:r>
          </a:p>
        </p:txBody>
      </p:sp>
      <p:sp>
        <p:nvSpPr>
          <p:cNvPr id="31750" name="Oval 8"/>
          <p:cNvSpPr>
            <a:spLocks noChangeArrowheads="1"/>
          </p:cNvSpPr>
          <p:nvPr/>
        </p:nvSpPr>
        <p:spPr bwMode="auto">
          <a:xfrm>
            <a:off x="838200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1" name="Text Box 9"/>
          <p:cNvSpPr txBox="1">
            <a:spLocks noChangeArrowheads="1"/>
          </p:cNvSpPr>
          <p:nvPr/>
        </p:nvSpPr>
        <p:spPr bwMode="auto">
          <a:xfrm>
            <a:off x="942975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1.2.3.4</a:t>
            </a:r>
          </a:p>
        </p:txBody>
      </p:sp>
      <p:sp>
        <p:nvSpPr>
          <p:cNvPr id="31752" name="Oval 10"/>
          <p:cNvSpPr>
            <a:spLocks noChangeArrowheads="1"/>
          </p:cNvSpPr>
          <p:nvPr/>
        </p:nvSpPr>
        <p:spPr bwMode="auto">
          <a:xfrm>
            <a:off x="6981825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1753" name="Text Box 11"/>
          <p:cNvSpPr txBox="1">
            <a:spLocks noChangeArrowheads="1"/>
          </p:cNvSpPr>
          <p:nvPr/>
        </p:nvSpPr>
        <p:spPr bwMode="auto">
          <a:xfrm>
            <a:off x="7086600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5.6.7.8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276600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5.6.7.8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5181600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1.2.3.4</a:t>
            </a:r>
          </a:p>
        </p:txBody>
      </p:sp>
      <p:sp>
        <p:nvSpPr>
          <p:cNvPr id="79888" name="Freeform 16"/>
          <p:cNvSpPr>
            <a:spLocks/>
          </p:cNvSpPr>
          <p:nvPr/>
        </p:nvSpPr>
        <p:spPr bwMode="auto">
          <a:xfrm>
            <a:off x="1676400" y="2260600"/>
            <a:ext cx="5867400" cy="863600"/>
          </a:xfrm>
          <a:custGeom>
            <a:avLst/>
            <a:gdLst>
              <a:gd name="T0" fmla="*/ 0 w 3696"/>
              <a:gd name="T1" fmla="*/ 2147483647 h 592"/>
              <a:gd name="T2" fmla="*/ 2147483647 w 3696"/>
              <a:gd name="T3" fmla="*/ 2147483647 h 592"/>
              <a:gd name="T4" fmla="*/ 2147483647 w 3696"/>
              <a:gd name="T5" fmla="*/ 2147483647 h 592"/>
              <a:gd name="T6" fmla="*/ 2147483647 w 3696"/>
              <a:gd name="T7" fmla="*/ 2147483647 h 592"/>
              <a:gd name="T8" fmla="*/ 2147483647 w 3696"/>
              <a:gd name="T9" fmla="*/ 2147483647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6"/>
              <a:gd name="T16" fmla="*/ 0 h 592"/>
              <a:gd name="T17" fmla="*/ 3696 w 3696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6" h="592">
                <a:moveTo>
                  <a:pt x="0" y="592"/>
                </a:moveTo>
                <a:cubicBezTo>
                  <a:pt x="292" y="424"/>
                  <a:pt x="584" y="256"/>
                  <a:pt x="912" y="160"/>
                </a:cubicBezTo>
                <a:cubicBezTo>
                  <a:pt x="1240" y="64"/>
                  <a:pt x="1600" y="0"/>
                  <a:pt x="1968" y="16"/>
                </a:cubicBezTo>
                <a:cubicBezTo>
                  <a:pt x="2336" y="32"/>
                  <a:pt x="2832" y="168"/>
                  <a:pt x="3120" y="256"/>
                </a:cubicBezTo>
                <a:cubicBezTo>
                  <a:pt x="3408" y="344"/>
                  <a:pt x="3552" y="444"/>
                  <a:pt x="3696" y="544"/>
                </a:cubicBezTo>
              </a:path>
            </a:pathLst>
          </a:cu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>
            <a:off x="20574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6248400" y="37052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F4CBA42-AC98-704C-8570-D81F15827C31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 animBg="1"/>
      <p:bldP spid="79878" grpId="0" animBg="1"/>
      <p:bldP spid="79884" grpId="0"/>
      <p:bldP spid="79885" grpId="0"/>
      <p:bldP spid="79888" grpId="0" animBg="1"/>
      <p:bldP spid="79889" grpId="0" animBg="1"/>
      <p:bldP spid="7989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Asymmetric Route</a:t>
            </a:r>
          </a:p>
        </p:txBody>
      </p:sp>
      <p:sp>
        <p:nvSpPr>
          <p:cNvPr id="33794" name="Oval 4"/>
          <p:cNvSpPr>
            <a:spLocks noChangeArrowheads="1"/>
          </p:cNvSpPr>
          <p:nvPr/>
        </p:nvSpPr>
        <p:spPr bwMode="auto">
          <a:xfrm>
            <a:off x="4038600" y="22098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4224338" y="23764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</a:t>
            </a:r>
            <a:r>
              <a:rPr lang="en-US" altLang="en-US" baseline="-25000"/>
              <a:t>1</a:t>
            </a:r>
          </a:p>
        </p:txBody>
      </p:sp>
      <p:sp>
        <p:nvSpPr>
          <p:cNvPr id="33796" name="Oval 6"/>
          <p:cNvSpPr>
            <a:spLocks noChangeArrowheads="1"/>
          </p:cNvSpPr>
          <p:nvPr/>
        </p:nvSpPr>
        <p:spPr bwMode="auto">
          <a:xfrm>
            <a:off x="4038600" y="44196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797" name="Text Box 7"/>
          <p:cNvSpPr txBox="1">
            <a:spLocks noChangeArrowheads="1"/>
          </p:cNvSpPr>
          <p:nvPr/>
        </p:nvSpPr>
        <p:spPr bwMode="auto">
          <a:xfrm>
            <a:off x="4224338" y="45100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</a:t>
            </a:r>
            <a:r>
              <a:rPr lang="en-US" altLang="en-US" baseline="-25000"/>
              <a:t>2</a:t>
            </a:r>
          </a:p>
        </p:txBody>
      </p:sp>
      <p:sp>
        <p:nvSpPr>
          <p:cNvPr id="33798" name="Freeform 8"/>
          <p:cNvSpPr>
            <a:spLocks/>
          </p:cNvSpPr>
          <p:nvPr/>
        </p:nvSpPr>
        <p:spPr bwMode="auto">
          <a:xfrm>
            <a:off x="4648200" y="2895600"/>
            <a:ext cx="317500" cy="1600200"/>
          </a:xfrm>
          <a:custGeom>
            <a:avLst/>
            <a:gdLst>
              <a:gd name="T0" fmla="*/ 0 w 200"/>
              <a:gd name="T1" fmla="*/ 0 h 1008"/>
              <a:gd name="T2" fmla="*/ 2147483647 w 200"/>
              <a:gd name="T3" fmla="*/ 2147483647 h 1008"/>
              <a:gd name="T4" fmla="*/ 2147483647 w 200"/>
              <a:gd name="T5" fmla="*/ 2147483647 h 1008"/>
              <a:gd name="T6" fmla="*/ 2147483647 w 200"/>
              <a:gd name="T7" fmla="*/ 2147483647 h 1008"/>
              <a:gd name="T8" fmla="*/ 0 w 200"/>
              <a:gd name="T9" fmla="*/ 2147483647 h 1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08"/>
              <a:gd name="T17" fmla="*/ 200 w 200"/>
              <a:gd name="T18" fmla="*/ 1008 h 1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08">
                <a:moveTo>
                  <a:pt x="0" y="0"/>
                </a:moveTo>
                <a:cubicBezTo>
                  <a:pt x="68" y="60"/>
                  <a:pt x="136" y="120"/>
                  <a:pt x="144" y="192"/>
                </a:cubicBezTo>
                <a:cubicBezTo>
                  <a:pt x="152" y="264"/>
                  <a:pt x="40" y="344"/>
                  <a:pt x="48" y="432"/>
                </a:cubicBezTo>
                <a:cubicBezTo>
                  <a:pt x="56" y="520"/>
                  <a:pt x="200" y="624"/>
                  <a:pt x="192" y="720"/>
                </a:cubicBezTo>
                <a:cubicBezTo>
                  <a:pt x="184" y="816"/>
                  <a:pt x="92" y="912"/>
                  <a:pt x="0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Freeform 9"/>
          <p:cNvSpPr>
            <a:spLocks/>
          </p:cNvSpPr>
          <p:nvPr/>
        </p:nvSpPr>
        <p:spPr bwMode="auto">
          <a:xfrm>
            <a:off x="3476625" y="1557338"/>
            <a:ext cx="762000" cy="685800"/>
          </a:xfrm>
          <a:custGeom>
            <a:avLst/>
            <a:gdLst>
              <a:gd name="T0" fmla="*/ 2147483647 w 480"/>
              <a:gd name="T1" fmla="*/ 2147483647 h 432"/>
              <a:gd name="T2" fmla="*/ 2147483647 w 480"/>
              <a:gd name="T3" fmla="*/ 2147483647 h 432"/>
              <a:gd name="T4" fmla="*/ 0 w 480"/>
              <a:gd name="T5" fmla="*/ 0 h 432"/>
              <a:gd name="T6" fmla="*/ 0 60000 65536"/>
              <a:gd name="T7" fmla="*/ 0 60000 65536"/>
              <a:gd name="T8" fmla="*/ 0 60000 65536"/>
              <a:gd name="T9" fmla="*/ 0 w 480"/>
              <a:gd name="T10" fmla="*/ 0 h 432"/>
              <a:gd name="T11" fmla="*/ 480 w 480"/>
              <a:gd name="T12" fmla="*/ 432 h 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432">
                <a:moveTo>
                  <a:pt x="480" y="432"/>
                </a:moveTo>
                <a:cubicBezTo>
                  <a:pt x="424" y="348"/>
                  <a:pt x="368" y="264"/>
                  <a:pt x="288" y="192"/>
                </a:cubicBezTo>
                <a:cubicBezTo>
                  <a:pt x="208" y="120"/>
                  <a:pt x="48" y="3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10"/>
          <p:cNvSpPr>
            <a:spLocks/>
          </p:cNvSpPr>
          <p:nvPr/>
        </p:nvSpPr>
        <p:spPr bwMode="auto">
          <a:xfrm>
            <a:off x="3505200" y="5181600"/>
            <a:ext cx="838200" cy="914400"/>
          </a:xfrm>
          <a:custGeom>
            <a:avLst/>
            <a:gdLst>
              <a:gd name="T0" fmla="*/ 2147483647 w 528"/>
              <a:gd name="T1" fmla="*/ 0 h 576"/>
              <a:gd name="T2" fmla="*/ 2147483647 w 528"/>
              <a:gd name="T3" fmla="*/ 2147483647 h 576"/>
              <a:gd name="T4" fmla="*/ 0 w 528"/>
              <a:gd name="T5" fmla="*/ 2147483647 h 576"/>
              <a:gd name="T6" fmla="*/ 0 60000 65536"/>
              <a:gd name="T7" fmla="*/ 0 60000 65536"/>
              <a:gd name="T8" fmla="*/ 0 60000 65536"/>
              <a:gd name="T9" fmla="*/ 0 w 528"/>
              <a:gd name="T10" fmla="*/ 0 h 576"/>
              <a:gd name="T11" fmla="*/ 528 w 528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576">
                <a:moveTo>
                  <a:pt x="528" y="0"/>
                </a:moveTo>
                <a:cubicBezTo>
                  <a:pt x="500" y="120"/>
                  <a:pt x="472" y="240"/>
                  <a:pt x="384" y="336"/>
                </a:cubicBezTo>
                <a:cubicBezTo>
                  <a:pt x="296" y="432"/>
                  <a:pt x="148" y="504"/>
                  <a:pt x="0" y="57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Oval 11"/>
          <p:cNvSpPr>
            <a:spLocks noChangeArrowheads="1"/>
          </p:cNvSpPr>
          <p:nvPr/>
        </p:nvSpPr>
        <p:spPr bwMode="auto">
          <a:xfrm>
            <a:off x="2405063" y="19050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2" name="Text Box 12"/>
          <p:cNvSpPr txBox="1">
            <a:spLocks noChangeArrowheads="1"/>
          </p:cNvSpPr>
          <p:nvPr/>
        </p:nvSpPr>
        <p:spPr bwMode="auto">
          <a:xfrm>
            <a:off x="2576513" y="2057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</a:p>
        </p:txBody>
      </p:sp>
      <p:sp>
        <p:nvSpPr>
          <p:cNvPr id="33803" name="Oval 13"/>
          <p:cNvSpPr>
            <a:spLocks noChangeArrowheads="1"/>
          </p:cNvSpPr>
          <p:nvPr/>
        </p:nvSpPr>
        <p:spPr bwMode="auto">
          <a:xfrm>
            <a:off x="2176463" y="45720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4" name="Text Box 14"/>
          <p:cNvSpPr txBox="1">
            <a:spLocks noChangeArrowheads="1"/>
          </p:cNvSpPr>
          <p:nvPr/>
        </p:nvSpPr>
        <p:spPr bwMode="auto">
          <a:xfrm>
            <a:off x="2328863" y="47244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>
            <a:off x="3181350" y="2319338"/>
            <a:ext cx="85725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V="1">
            <a:off x="2943225" y="4843463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Oval 17"/>
          <p:cNvSpPr>
            <a:spLocks noChangeArrowheads="1"/>
          </p:cNvSpPr>
          <p:nvPr/>
        </p:nvSpPr>
        <p:spPr bwMode="auto">
          <a:xfrm>
            <a:off x="6900863" y="4953000"/>
            <a:ext cx="7620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3808" name="Text Box 18"/>
          <p:cNvSpPr txBox="1">
            <a:spLocks noChangeArrowheads="1"/>
          </p:cNvSpPr>
          <p:nvPr/>
        </p:nvSpPr>
        <p:spPr bwMode="auto">
          <a:xfrm>
            <a:off x="7086600" y="51196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  <a:endParaRPr lang="en-US" altLang="en-US" baseline="-25000"/>
          </a:p>
        </p:txBody>
      </p:sp>
      <p:sp>
        <p:nvSpPr>
          <p:cNvPr id="33809" name="Line 19"/>
          <p:cNvSpPr>
            <a:spLocks noChangeShapeType="1"/>
          </p:cNvSpPr>
          <p:nvPr/>
        </p:nvSpPr>
        <p:spPr bwMode="auto">
          <a:xfrm>
            <a:off x="4800600" y="48768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 flipV="1">
            <a:off x="2895600" y="28194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>
            <a:off x="3048000" y="2514600"/>
            <a:ext cx="106680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4800600" y="2590800"/>
            <a:ext cx="2286000" cy="2438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3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C04BBB1-4993-2E48-A965-84F8EB3B22F5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Network Address Translation (NAT)</a:t>
            </a:r>
          </a:p>
        </p:txBody>
      </p:sp>
      <p:sp>
        <p:nvSpPr>
          <p:cNvPr id="35842" name="Oval 3"/>
          <p:cNvSpPr>
            <a:spLocks noChangeArrowheads="1"/>
          </p:cNvSpPr>
          <p:nvPr/>
        </p:nvSpPr>
        <p:spPr bwMode="auto">
          <a:xfrm>
            <a:off x="2743200" y="2743200"/>
            <a:ext cx="3810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843" name="Oval 4"/>
          <p:cNvSpPr>
            <a:spLocks noChangeArrowheads="1"/>
          </p:cNvSpPr>
          <p:nvPr/>
        </p:nvSpPr>
        <p:spPr bwMode="auto">
          <a:xfrm>
            <a:off x="3124200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844" name="Oval 5"/>
          <p:cNvSpPr>
            <a:spLocks noChangeArrowheads="1"/>
          </p:cNvSpPr>
          <p:nvPr/>
        </p:nvSpPr>
        <p:spPr bwMode="auto">
          <a:xfrm>
            <a:off x="4724400" y="3124200"/>
            <a:ext cx="15240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352800" y="4648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firewall</a:t>
            </a:r>
          </a:p>
        </p:txBody>
      </p:sp>
      <p:sp>
        <p:nvSpPr>
          <p:cNvPr id="35846" name="Oval 7"/>
          <p:cNvSpPr>
            <a:spLocks noChangeArrowheads="1"/>
          </p:cNvSpPr>
          <p:nvPr/>
        </p:nvSpPr>
        <p:spPr bwMode="auto">
          <a:xfrm>
            <a:off x="838200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942975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1.2.3.4</a:t>
            </a:r>
          </a:p>
        </p:txBody>
      </p:sp>
      <p:sp>
        <p:nvSpPr>
          <p:cNvPr id="35848" name="Oval 9"/>
          <p:cNvSpPr>
            <a:spLocks noChangeArrowheads="1"/>
          </p:cNvSpPr>
          <p:nvPr/>
        </p:nvSpPr>
        <p:spPr bwMode="auto">
          <a:xfrm>
            <a:off x="6981825" y="3124200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7086600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5.6.7.8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276600" y="3505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5.6.7.8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4724400" y="3505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10.11.12.13</a:t>
            </a:r>
          </a:p>
        </p:txBody>
      </p:sp>
      <p:sp>
        <p:nvSpPr>
          <p:cNvPr id="35852" name="Freeform 13"/>
          <p:cNvSpPr>
            <a:spLocks/>
          </p:cNvSpPr>
          <p:nvPr/>
        </p:nvSpPr>
        <p:spPr bwMode="auto">
          <a:xfrm>
            <a:off x="1676400" y="2260600"/>
            <a:ext cx="5867400" cy="863600"/>
          </a:xfrm>
          <a:custGeom>
            <a:avLst/>
            <a:gdLst>
              <a:gd name="T0" fmla="*/ 0 w 3696"/>
              <a:gd name="T1" fmla="*/ 2147483647 h 592"/>
              <a:gd name="T2" fmla="*/ 2147483647 w 3696"/>
              <a:gd name="T3" fmla="*/ 2147483647 h 592"/>
              <a:gd name="T4" fmla="*/ 2147483647 w 3696"/>
              <a:gd name="T5" fmla="*/ 2147483647 h 592"/>
              <a:gd name="T6" fmla="*/ 2147483647 w 3696"/>
              <a:gd name="T7" fmla="*/ 2147483647 h 592"/>
              <a:gd name="T8" fmla="*/ 2147483647 w 3696"/>
              <a:gd name="T9" fmla="*/ 2147483647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96"/>
              <a:gd name="T16" fmla="*/ 0 h 592"/>
              <a:gd name="T17" fmla="*/ 3696 w 3696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96" h="592">
                <a:moveTo>
                  <a:pt x="0" y="592"/>
                </a:moveTo>
                <a:cubicBezTo>
                  <a:pt x="292" y="424"/>
                  <a:pt x="584" y="256"/>
                  <a:pt x="912" y="160"/>
                </a:cubicBezTo>
                <a:cubicBezTo>
                  <a:pt x="1240" y="64"/>
                  <a:pt x="1600" y="0"/>
                  <a:pt x="1968" y="16"/>
                </a:cubicBezTo>
                <a:cubicBezTo>
                  <a:pt x="2336" y="32"/>
                  <a:pt x="2832" y="168"/>
                  <a:pt x="3120" y="256"/>
                </a:cubicBezTo>
                <a:cubicBezTo>
                  <a:pt x="3408" y="344"/>
                  <a:pt x="3552" y="444"/>
                  <a:pt x="3696" y="544"/>
                </a:cubicBezTo>
              </a:path>
            </a:pathLst>
          </a:cu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4"/>
          <p:cNvSpPr>
            <a:spLocks noChangeShapeType="1"/>
          </p:cNvSpPr>
          <p:nvPr/>
        </p:nvSpPr>
        <p:spPr bwMode="auto">
          <a:xfrm>
            <a:off x="2057400" y="3657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5"/>
          <p:cNvSpPr>
            <a:spLocks noChangeShapeType="1"/>
          </p:cNvSpPr>
          <p:nvPr/>
        </p:nvSpPr>
        <p:spPr bwMode="auto">
          <a:xfrm>
            <a:off x="6248400" y="37052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943F8EA-9B99-EF47-B105-0ADAEDE1F8E5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 3</a:t>
            </a: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-76200" y="1219200"/>
            <a:ext cx="94488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Outbound FTP traffic from CORP zone should be allowed;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Inbound FTP traffic to portal should be allowed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0" y="2497138"/>
            <a:ext cx="6172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&lt;tcp,  CORPIP, *, *, 21, allow&gt;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&lt;tcp,  *, *, portalIP, 21, allow&gt;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273A2968-A511-1045-9BAF-48A124479B7D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pic>
        <p:nvPicPr>
          <p:cNvPr id="37893" name="Picture 5" descr="topolog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92538"/>
            <a:ext cx="4573588" cy="281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FTP Problem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334000"/>
          </a:xfrm>
        </p:spPr>
        <p:txBody>
          <a:bodyPr/>
          <a:lstStyle/>
          <a:p>
            <a:pPr eaLnBrk="1" hangingPunct="1"/>
            <a:r>
              <a:rPr lang="en-US" altLang="en-US" sz="2800"/>
              <a:t>Two channels: control channel and data channel</a:t>
            </a:r>
          </a:p>
          <a:p>
            <a:pPr lvl="1" eaLnBrk="1" hangingPunct="1"/>
            <a:r>
              <a:rPr lang="en-US" altLang="en-US" sz="2400"/>
              <a:t>Port 21 is for control channel; two modes for establishing a data channel</a:t>
            </a:r>
          </a:p>
          <a:p>
            <a:pPr lvl="1" eaLnBrk="1" hangingPunct="1"/>
            <a:r>
              <a:rPr lang="en-US" altLang="en-US" sz="2400"/>
              <a:t>Active mode: client issues a PORT command to tell the server which port number to connect back</a:t>
            </a:r>
          </a:p>
          <a:p>
            <a:pPr lvl="1" eaLnBrk="1" hangingPunct="1"/>
            <a:r>
              <a:rPr lang="en-US" altLang="en-US" sz="2400"/>
              <a:t>Passive mode: client issues a PASV command and server responds with a port number for the client to connect to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Has to use dynamic filtering to allow the data channel traffic</a:t>
            </a:r>
          </a:p>
          <a:p>
            <a:pPr lvl="1" eaLnBrk="1" hangingPunct="1"/>
            <a:r>
              <a:rPr lang="en-US" altLang="en-US" sz="2400"/>
              <a:t>Potential security problems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57B88F9-A414-3349-8089-DA8F2FD5B8F2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Use an Application Proxy</a:t>
            </a:r>
          </a:p>
        </p:txBody>
      </p:sp>
      <p:sp>
        <p:nvSpPr>
          <p:cNvPr id="41986" name="Oval 3"/>
          <p:cNvSpPr>
            <a:spLocks noChangeArrowheads="1"/>
          </p:cNvSpPr>
          <p:nvPr/>
        </p:nvSpPr>
        <p:spPr bwMode="auto">
          <a:xfrm>
            <a:off x="2743200" y="3824288"/>
            <a:ext cx="3810000" cy="1828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87" name="Oval 4"/>
          <p:cNvSpPr>
            <a:spLocks noChangeArrowheads="1"/>
          </p:cNvSpPr>
          <p:nvPr/>
        </p:nvSpPr>
        <p:spPr bwMode="auto">
          <a:xfrm>
            <a:off x="3124200" y="4205288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88" name="Oval 5"/>
          <p:cNvSpPr>
            <a:spLocks noChangeArrowheads="1"/>
          </p:cNvSpPr>
          <p:nvPr/>
        </p:nvSpPr>
        <p:spPr bwMode="auto">
          <a:xfrm>
            <a:off x="4724400" y="4205288"/>
            <a:ext cx="1524000" cy="1143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3352800" y="5729288"/>
            <a:ext cx="2667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firewall</a:t>
            </a:r>
          </a:p>
        </p:txBody>
      </p:sp>
      <p:sp>
        <p:nvSpPr>
          <p:cNvPr id="41990" name="Oval 7"/>
          <p:cNvSpPr>
            <a:spLocks noChangeArrowheads="1"/>
          </p:cNvSpPr>
          <p:nvPr/>
        </p:nvSpPr>
        <p:spPr bwMode="auto">
          <a:xfrm>
            <a:off x="838200" y="4205288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942975" y="458628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1.2.3.4</a:t>
            </a:r>
          </a:p>
        </p:txBody>
      </p:sp>
      <p:sp>
        <p:nvSpPr>
          <p:cNvPr id="41992" name="Oval 9"/>
          <p:cNvSpPr>
            <a:spLocks noChangeArrowheads="1"/>
          </p:cNvSpPr>
          <p:nvPr/>
        </p:nvSpPr>
        <p:spPr bwMode="auto">
          <a:xfrm>
            <a:off x="6981825" y="4205288"/>
            <a:ext cx="12192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7086600" y="458628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5.6.7.8</a:t>
            </a: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3276600" y="4586288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5.6.7.8</a:t>
            </a:r>
          </a:p>
        </p:txBody>
      </p:sp>
      <p:sp>
        <p:nvSpPr>
          <p:cNvPr id="41995" name="Text Box 12"/>
          <p:cNvSpPr txBox="1">
            <a:spLocks noChangeArrowheads="1"/>
          </p:cNvSpPr>
          <p:nvPr/>
        </p:nvSpPr>
        <p:spPr bwMode="auto">
          <a:xfrm>
            <a:off x="4724400" y="458628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10.11.12.13</a:t>
            </a:r>
          </a:p>
        </p:txBody>
      </p:sp>
      <p:sp>
        <p:nvSpPr>
          <p:cNvPr id="41996" name="Line 14"/>
          <p:cNvSpPr>
            <a:spLocks noChangeShapeType="1"/>
          </p:cNvSpPr>
          <p:nvPr/>
        </p:nvSpPr>
        <p:spPr bwMode="auto">
          <a:xfrm>
            <a:off x="2057400" y="473868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>
            <a:off x="6248400" y="478631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3609975" y="2206625"/>
            <a:ext cx="1981200" cy="841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Application Proxy</a:t>
            </a:r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flipV="1">
            <a:off x="3733800" y="3048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>
            <a:off x="5486400" y="3048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C2712E7-7D52-E343-970A-0885F4D48111}" type="slidenum">
              <a:rPr lang="en-US" altLang="en-US" sz="140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 4</a:t>
            </a: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NFS traffic from portal to fileServer should be allowed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219200" y="2590800"/>
            <a:ext cx="6629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&lt;nfs,  portalIP, -, fileServerIP, -, allow&gt;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99FA7B6-E9CF-7742-BEC9-67FA5DA348C4}" type="slidenum">
              <a:rPr lang="en-US" altLang="en-US" sz="1400"/>
              <a:pPr eaLnBrk="1" hangingPunct="1"/>
              <a:t>16</a:t>
            </a:fld>
            <a:endParaRPr lang="en-US" altLang="en-US" sz="1400"/>
          </a:p>
        </p:txBody>
      </p:sp>
      <p:pic>
        <p:nvPicPr>
          <p:cNvPr id="44037" name="Picture 5" descr="topolog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352800"/>
            <a:ext cx="5030788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 5</a:t>
            </a: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7848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Inbound DNS query to portal should be allowed;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Outbound DNS query from dnsServer should be allowed;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DNS query from CORP zone to dnsServer should be allowed;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914400" y="4343400"/>
            <a:ext cx="75438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&lt;udp,  *, *, portalIP, 53, allow&gt;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&lt;udp,  nameServerIP, *, *, 53, allow&gt;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/>
              <a:t>&lt;udp,  CORPIP, *, nameServerIP, 53, allow&gt;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87AB3F0-5E7D-9846-AB65-1C6E335494E8}" type="slidenum">
              <a:rPr lang="en-US" altLang="en-US" sz="1400"/>
              <a:pPr eaLnBrk="1" hangingPunct="1"/>
              <a:t>17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requirements…</a:t>
            </a:r>
          </a:p>
        </p:txBody>
      </p:sp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1143000" y="1838325"/>
            <a:ext cx="71628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Inbound HTTP request to portal should be allowed;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Inbound SSH request to portal should be allowed;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Outbound IMAP traffic from CORP zone should be allowed;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48131" name="TextBox 5"/>
          <p:cNvSpPr txBox="1">
            <a:spLocks noChangeArrowheads="1"/>
          </p:cNvSpPr>
          <p:nvPr/>
        </p:nvSpPr>
        <p:spPr bwMode="auto">
          <a:xfrm>
            <a:off x="1600200" y="5353050"/>
            <a:ext cx="5562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FF0000"/>
                </a:solidFill>
              </a:rPr>
              <a:t>It is non-trivial to get the firewall rule-set right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08E8600-DFCC-C44B-86A4-39B8A84DE341}" type="slidenum">
              <a:rPr lang="en-US" altLang="en-US" sz="1400"/>
              <a:pPr eaLnBrk="1" hangingPunct="1"/>
              <a:t>18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501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Current enterprise network defense tools only provide </a:t>
            </a:r>
            <a:r>
              <a:rPr lang="ja-JP" altLang="en-US"/>
              <a:t>“</a:t>
            </a:r>
            <a:r>
              <a:rPr lang="en-US" altLang="ja-JP"/>
              <a:t>point-solutions</a:t>
            </a:r>
            <a:r>
              <a:rPr lang="ja-JP" altLang="en-US"/>
              <a:t>”</a:t>
            </a:r>
            <a:endParaRPr lang="en-US" altLang="ja-JP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Defenders need automated correlation from a number of monitoring/control devices to make the right decisions quickly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570525A-410E-B24E-88F7-DD1392DE3C7E}" type="slidenum">
              <a:rPr lang="en-US" altLang="en-US" sz="1400"/>
              <a:pPr eaLnBrk="1" hangingPunct="1"/>
              <a:t>19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Enterprise Network Security</a:t>
            </a:r>
          </a:p>
        </p:txBody>
      </p:sp>
      <p:sp>
        <p:nvSpPr>
          <p:cNvPr id="1536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Perimeter control</a:t>
            </a:r>
          </a:p>
          <a:p>
            <a:pPr lvl="1" eaLnBrk="1" hangingPunct="1"/>
            <a:r>
              <a:rPr lang="en-US" altLang="en-US" dirty="0"/>
              <a:t>Firewalls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Securing hosts</a:t>
            </a:r>
          </a:p>
          <a:p>
            <a:pPr lvl="1" eaLnBrk="1" hangingPunct="1"/>
            <a:r>
              <a:rPr lang="en-US" altLang="en-US" dirty="0"/>
              <a:t>Host-based vulnerability scanner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Intrusion </a:t>
            </a:r>
            <a:r>
              <a:rPr lang="en-US" altLang="en-US" dirty="0" smtClean="0"/>
              <a:t>detection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Network-based and host-based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9EA94CB-AEC5-654D-ACF8-08777210F861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685800" y="4343400"/>
            <a:ext cx="487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85800" y="2667000"/>
            <a:ext cx="487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Firewalls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Types of firewalls</a:t>
            </a:r>
          </a:p>
          <a:p>
            <a:pPr lvl="1" eaLnBrk="1" hangingPunct="1"/>
            <a:r>
              <a:rPr lang="en-US" altLang="en-US"/>
              <a:t>Host-based firewall</a:t>
            </a:r>
          </a:p>
          <a:p>
            <a:pPr lvl="1" eaLnBrk="1" hangingPunct="1"/>
            <a:r>
              <a:rPr lang="en-US" altLang="en-US"/>
              <a:t>Network-based firewall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Types of firewalls</a:t>
            </a:r>
          </a:p>
          <a:p>
            <a:pPr lvl="1" eaLnBrk="1" hangingPunct="1"/>
            <a:r>
              <a:rPr lang="en-US" altLang="en-US"/>
              <a:t>Packet filters</a:t>
            </a:r>
          </a:p>
          <a:p>
            <a:pPr lvl="1" eaLnBrk="1" hangingPunct="1"/>
            <a:r>
              <a:rPr lang="en-US" altLang="en-US"/>
              <a:t>Gateways</a:t>
            </a:r>
          </a:p>
          <a:p>
            <a:pPr eaLnBrk="1" hangingPunct="1"/>
            <a:endParaRPr lang="en-US" alt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553D6C83-1640-AC4B-8532-3A83581C4690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</a:t>
            </a:r>
          </a:p>
        </p:txBody>
      </p:sp>
      <p:sp>
        <p:nvSpPr>
          <p:cNvPr id="19458" name="Line 4"/>
          <p:cNvSpPr>
            <a:spLocks noChangeShapeType="1"/>
          </p:cNvSpPr>
          <p:nvPr/>
        </p:nvSpPr>
        <p:spPr bwMode="auto">
          <a:xfrm flipH="1" flipV="1">
            <a:off x="5334000" y="4495800"/>
            <a:ext cx="660400" cy="5984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59" name="Firewall"/>
          <p:cNvSpPr>
            <a:spLocks noEditPoints="1" noChangeArrowheads="1"/>
          </p:cNvSpPr>
          <p:nvPr/>
        </p:nvSpPr>
        <p:spPr bwMode="auto">
          <a:xfrm>
            <a:off x="4572000" y="3124200"/>
            <a:ext cx="6731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32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computr2"/>
          <p:cNvSpPr>
            <a:spLocks noEditPoints="1" noChangeArrowheads="1"/>
          </p:cNvSpPr>
          <p:nvPr/>
        </p:nvSpPr>
        <p:spPr bwMode="auto">
          <a:xfrm>
            <a:off x="1828800" y="2209800"/>
            <a:ext cx="6858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Oval 9"/>
          <p:cNvSpPr>
            <a:spLocks noChangeArrowheads="1"/>
          </p:cNvSpPr>
          <p:nvPr/>
        </p:nvSpPr>
        <p:spPr bwMode="auto">
          <a:xfrm>
            <a:off x="3048000" y="2971800"/>
            <a:ext cx="1143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4343400" y="3886200"/>
            <a:ext cx="12192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3" name="Oval 11"/>
          <p:cNvSpPr>
            <a:spLocks noChangeArrowheads="1"/>
          </p:cNvSpPr>
          <p:nvPr/>
        </p:nvSpPr>
        <p:spPr bwMode="auto">
          <a:xfrm>
            <a:off x="4252913" y="1676400"/>
            <a:ext cx="13843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19464" name="Text Box 12"/>
          <p:cNvSpPr txBox="1">
            <a:spLocks noChangeArrowheads="1"/>
          </p:cNvSpPr>
          <p:nvPr/>
        </p:nvSpPr>
        <p:spPr bwMode="auto">
          <a:xfrm>
            <a:off x="4419600" y="1905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990000"/>
                </a:solidFill>
                <a:latin typeface="Times New Roman" charset="0"/>
              </a:rPr>
              <a:t>Internet</a:t>
            </a:r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3200400" y="307657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charset="0"/>
              </a:rPr>
              <a:t>DMZ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4495800" y="399573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imes New Roman" charset="0"/>
              </a:rPr>
              <a:t>CORP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1752600" y="2667000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charset="0"/>
              </a:rPr>
              <a:t>portal</a:t>
            </a:r>
          </a:p>
        </p:txBody>
      </p:sp>
      <p:sp>
        <p:nvSpPr>
          <p:cNvPr id="19468" name="Line 16"/>
          <p:cNvSpPr>
            <a:spLocks noChangeShapeType="1"/>
          </p:cNvSpPr>
          <p:nvPr/>
        </p:nvSpPr>
        <p:spPr bwMode="auto">
          <a:xfrm>
            <a:off x="49530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49530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0" name="Line 20"/>
          <p:cNvSpPr>
            <a:spLocks noChangeShapeType="1"/>
          </p:cNvSpPr>
          <p:nvPr/>
        </p:nvSpPr>
        <p:spPr bwMode="auto">
          <a:xfrm flipH="1" flipV="1">
            <a:off x="2514600" y="2667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471" name="Text Box 22"/>
          <p:cNvSpPr txBox="1">
            <a:spLocks noChangeArrowheads="1"/>
          </p:cNvSpPr>
          <p:nvPr/>
        </p:nvSpPr>
        <p:spPr bwMode="auto">
          <a:xfrm>
            <a:off x="7010400" y="51816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charset="0"/>
              </a:rPr>
              <a:t>workStation</a:t>
            </a:r>
          </a:p>
        </p:txBody>
      </p:sp>
      <p:sp>
        <p:nvSpPr>
          <p:cNvPr id="19472" name="mainfrm"/>
          <p:cNvSpPr>
            <a:spLocks noEditPoints="1" noChangeArrowheads="1"/>
          </p:cNvSpPr>
          <p:nvPr/>
        </p:nvSpPr>
        <p:spPr bwMode="auto">
          <a:xfrm>
            <a:off x="3276600" y="4572000"/>
            <a:ext cx="457200" cy="914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32 w 21600"/>
              <a:gd name="T25" fmla="*/ 22174 h 21600"/>
              <a:gd name="T26" fmla="*/ 21579 w 21600"/>
              <a:gd name="T27" fmla="*/ 27914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21600" y="10885"/>
                </a:moveTo>
                <a:lnTo>
                  <a:pt x="21600" y="0"/>
                </a:lnTo>
                <a:lnTo>
                  <a:pt x="10634" y="0"/>
                </a:lnTo>
                <a:lnTo>
                  <a:pt x="0" y="0"/>
                </a:lnTo>
                <a:lnTo>
                  <a:pt x="0" y="10885"/>
                </a:lnTo>
                <a:lnTo>
                  <a:pt x="0" y="19729"/>
                </a:lnTo>
                <a:lnTo>
                  <a:pt x="1163" y="19729"/>
                </a:lnTo>
                <a:lnTo>
                  <a:pt x="1163" y="21600"/>
                </a:lnTo>
                <a:lnTo>
                  <a:pt x="10800" y="21600"/>
                </a:lnTo>
                <a:lnTo>
                  <a:pt x="20603" y="21600"/>
                </a:lnTo>
                <a:lnTo>
                  <a:pt x="20603" y="19729"/>
                </a:lnTo>
                <a:lnTo>
                  <a:pt x="21600" y="19729"/>
                </a:lnTo>
                <a:lnTo>
                  <a:pt x="21600" y="10885"/>
                </a:lnTo>
                <a:close/>
              </a:path>
              <a:path w="21600" h="21600" extrusionOk="0">
                <a:moveTo>
                  <a:pt x="1163" y="19729"/>
                </a:moveTo>
                <a:lnTo>
                  <a:pt x="4320" y="19729"/>
                </a:lnTo>
                <a:lnTo>
                  <a:pt x="16449" y="19729"/>
                </a:lnTo>
                <a:lnTo>
                  <a:pt x="20603" y="19729"/>
                </a:lnTo>
                <a:lnTo>
                  <a:pt x="1163" y="19729"/>
                </a:lnTo>
                <a:moveTo>
                  <a:pt x="1495" y="2381"/>
                </a:moveTo>
                <a:lnTo>
                  <a:pt x="2160" y="2381"/>
                </a:lnTo>
                <a:lnTo>
                  <a:pt x="4985" y="2381"/>
                </a:lnTo>
                <a:lnTo>
                  <a:pt x="5982" y="2381"/>
                </a:lnTo>
                <a:lnTo>
                  <a:pt x="1495" y="2381"/>
                </a:lnTo>
                <a:lnTo>
                  <a:pt x="1495" y="3402"/>
                </a:lnTo>
                <a:lnTo>
                  <a:pt x="2160" y="3402"/>
                </a:lnTo>
                <a:lnTo>
                  <a:pt x="4985" y="3402"/>
                </a:lnTo>
                <a:lnTo>
                  <a:pt x="5982" y="3402"/>
                </a:lnTo>
                <a:lnTo>
                  <a:pt x="1495" y="3402"/>
                </a:lnTo>
                <a:lnTo>
                  <a:pt x="1495" y="4422"/>
                </a:lnTo>
                <a:lnTo>
                  <a:pt x="2160" y="4422"/>
                </a:lnTo>
                <a:lnTo>
                  <a:pt x="4985" y="4422"/>
                </a:lnTo>
                <a:lnTo>
                  <a:pt x="5982" y="4422"/>
                </a:lnTo>
                <a:lnTo>
                  <a:pt x="1495" y="4422"/>
                </a:lnTo>
                <a:lnTo>
                  <a:pt x="1495" y="5443"/>
                </a:lnTo>
                <a:lnTo>
                  <a:pt x="2160" y="5443"/>
                </a:lnTo>
                <a:lnTo>
                  <a:pt x="4985" y="5443"/>
                </a:lnTo>
                <a:lnTo>
                  <a:pt x="5982" y="5443"/>
                </a:lnTo>
                <a:lnTo>
                  <a:pt x="1495" y="5443"/>
                </a:lnTo>
                <a:lnTo>
                  <a:pt x="1495" y="6463"/>
                </a:lnTo>
                <a:lnTo>
                  <a:pt x="2160" y="6463"/>
                </a:lnTo>
                <a:lnTo>
                  <a:pt x="4985" y="6463"/>
                </a:lnTo>
                <a:lnTo>
                  <a:pt x="5982" y="6463"/>
                </a:lnTo>
                <a:lnTo>
                  <a:pt x="1495" y="6463"/>
                </a:lnTo>
                <a:lnTo>
                  <a:pt x="1495" y="7483"/>
                </a:lnTo>
                <a:lnTo>
                  <a:pt x="2160" y="7483"/>
                </a:lnTo>
                <a:lnTo>
                  <a:pt x="4985" y="7483"/>
                </a:lnTo>
                <a:lnTo>
                  <a:pt x="5982" y="7483"/>
                </a:lnTo>
                <a:lnTo>
                  <a:pt x="1495" y="7483"/>
                </a:lnTo>
                <a:lnTo>
                  <a:pt x="1495" y="8504"/>
                </a:lnTo>
                <a:lnTo>
                  <a:pt x="2160" y="8504"/>
                </a:lnTo>
                <a:lnTo>
                  <a:pt x="4985" y="8504"/>
                </a:lnTo>
                <a:lnTo>
                  <a:pt x="5982" y="8504"/>
                </a:lnTo>
                <a:lnTo>
                  <a:pt x="1495" y="8504"/>
                </a:lnTo>
                <a:lnTo>
                  <a:pt x="1495" y="9524"/>
                </a:lnTo>
                <a:lnTo>
                  <a:pt x="2160" y="9524"/>
                </a:lnTo>
                <a:lnTo>
                  <a:pt x="4985" y="9524"/>
                </a:lnTo>
                <a:lnTo>
                  <a:pt x="5982" y="9524"/>
                </a:lnTo>
                <a:lnTo>
                  <a:pt x="1495" y="9524"/>
                </a:lnTo>
                <a:lnTo>
                  <a:pt x="1495" y="10545"/>
                </a:lnTo>
                <a:lnTo>
                  <a:pt x="2160" y="10545"/>
                </a:lnTo>
                <a:lnTo>
                  <a:pt x="4985" y="10545"/>
                </a:lnTo>
                <a:lnTo>
                  <a:pt x="5982" y="10545"/>
                </a:lnTo>
                <a:lnTo>
                  <a:pt x="1495" y="10545"/>
                </a:lnTo>
                <a:lnTo>
                  <a:pt x="1495" y="11565"/>
                </a:lnTo>
                <a:lnTo>
                  <a:pt x="2160" y="11565"/>
                </a:lnTo>
                <a:lnTo>
                  <a:pt x="4985" y="11565"/>
                </a:lnTo>
                <a:lnTo>
                  <a:pt x="5982" y="11565"/>
                </a:lnTo>
                <a:lnTo>
                  <a:pt x="1495" y="11565"/>
                </a:lnTo>
                <a:lnTo>
                  <a:pt x="1495" y="12586"/>
                </a:lnTo>
                <a:lnTo>
                  <a:pt x="2160" y="12586"/>
                </a:lnTo>
                <a:lnTo>
                  <a:pt x="4985" y="12586"/>
                </a:lnTo>
                <a:lnTo>
                  <a:pt x="5982" y="12586"/>
                </a:lnTo>
                <a:lnTo>
                  <a:pt x="1495" y="12586"/>
                </a:lnTo>
                <a:lnTo>
                  <a:pt x="1495" y="13606"/>
                </a:lnTo>
                <a:lnTo>
                  <a:pt x="2160" y="13606"/>
                </a:lnTo>
                <a:lnTo>
                  <a:pt x="4985" y="13606"/>
                </a:lnTo>
                <a:lnTo>
                  <a:pt x="5982" y="13606"/>
                </a:lnTo>
                <a:lnTo>
                  <a:pt x="1495" y="13606"/>
                </a:lnTo>
                <a:lnTo>
                  <a:pt x="1495" y="14627"/>
                </a:lnTo>
                <a:lnTo>
                  <a:pt x="2160" y="14627"/>
                </a:lnTo>
                <a:lnTo>
                  <a:pt x="4985" y="14627"/>
                </a:lnTo>
                <a:lnTo>
                  <a:pt x="5982" y="14627"/>
                </a:lnTo>
                <a:lnTo>
                  <a:pt x="1495" y="14627"/>
                </a:lnTo>
                <a:lnTo>
                  <a:pt x="1495" y="15647"/>
                </a:lnTo>
                <a:lnTo>
                  <a:pt x="2160" y="15647"/>
                </a:lnTo>
                <a:lnTo>
                  <a:pt x="4985" y="15647"/>
                </a:lnTo>
                <a:lnTo>
                  <a:pt x="5982" y="15647"/>
                </a:lnTo>
                <a:lnTo>
                  <a:pt x="1495" y="15647"/>
                </a:lnTo>
                <a:lnTo>
                  <a:pt x="1495" y="16668"/>
                </a:lnTo>
                <a:lnTo>
                  <a:pt x="2160" y="16668"/>
                </a:lnTo>
                <a:lnTo>
                  <a:pt x="4985" y="16668"/>
                </a:lnTo>
                <a:lnTo>
                  <a:pt x="5982" y="16668"/>
                </a:lnTo>
                <a:lnTo>
                  <a:pt x="1495" y="16668"/>
                </a:lnTo>
                <a:lnTo>
                  <a:pt x="1495" y="17688"/>
                </a:lnTo>
                <a:lnTo>
                  <a:pt x="2160" y="17688"/>
                </a:lnTo>
                <a:lnTo>
                  <a:pt x="4985" y="17688"/>
                </a:lnTo>
                <a:lnTo>
                  <a:pt x="5982" y="17688"/>
                </a:lnTo>
                <a:lnTo>
                  <a:pt x="1495" y="17688"/>
                </a:lnTo>
                <a:moveTo>
                  <a:pt x="1994" y="19729"/>
                </a:moveTo>
                <a:lnTo>
                  <a:pt x="1994" y="20069"/>
                </a:lnTo>
                <a:lnTo>
                  <a:pt x="1994" y="21260"/>
                </a:lnTo>
                <a:lnTo>
                  <a:pt x="1994" y="21600"/>
                </a:lnTo>
                <a:lnTo>
                  <a:pt x="1994" y="19729"/>
                </a:lnTo>
                <a:lnTo>
                  <a:pt x="2658" y="19729"/>
                </a:lnTo>
                <a:lnTo>
                  <a:pt x="2658" y="20069"/>
                </a:lnTo>
                <a:lnTo>
                  <a:pt x="2658" y="21260"/>
                </a:lnTo>
                <a:lnTo>
                  <a:pt x="2658" y="21600"/>
                </a:lnTo>
                <a:lnTo>
                  <a:pt x="2658" y="19729"/>
                </a:lnTo>
                <a:lnTo>
                  <a:pt x="3489" y="19729"/>
                </a:lnTo>
                <a:lnTo>
                  <a:pt x="3489" y="20069"/>
                </a:lnTo>
                <a:lnTo>
                  <a:pt x="3489" y="21260"/>
                </a:lnTo>
                <a:lnTo>
                  <a:pt x="3489" y="21600"/>
                </a:lnTo>
                <a:lnTo>
                  <a:pt x="3489" y="19729"/>
                </a:lnTo>
                <a:lnTo>
                  <a:pt x="4320" y="19729"/>
                </a:lnTo>
                <a:lnTo>
                  <a:pt x="4320" y="20069"/>
                </a:lnTo>
                <a:lnTo>
                  <a:pt x="4320" y="21260"/>
                </a:lnTo>
                <a:lnTo>
                  <a:pt x="4320" y="21600"/>
                </a:lnTo>
                <a:lnTo>
                  <a:pt x="4320" y="19729"/>
                </a:lnTo>
                <a:lnTo>
                  <a:pt x="5151" y="19729"/>
                </a:lnTo>
                <a:lnTo>
                  <a:pt x="5151" y="20069"/>
                </a:lnTo>
                <a:lnTo>
                  <a:pt x="5151" y="21260"/>
                </a:lnTo>
                <a:lnTo>
                  <a:pt x="5151" y="21600"/>
                </a:lnTo>
                <a:lnTo>
                  <a:pt x="5151" y="19729"/>
                </a:lnTo>
                <a:lnTo>
                  <a:pt x="5982" y="19729"/>
                </a:lnTo>
                <a:lnTo>
                  <a:pt x="5982" y="20069"/>
                </a:lnTo>
                <a:lnTo>
                  <a:pt x="5982" y="21260"/>
                </a:lnTo>
                <a:lnTo>
                  <a:pt x="5982" y="21600"/>
                </a:lnTo>
                <a:lnTo>
                  <a:pt x="5982" y="19729"/>
                </a:lnTo>
                <a:lnTo>
                  <a:pt x="6812" y="19729"/>
                </a:lnTo>
                <a:lnTo>
                  <a:pt x="6812" y="20069"/>
                </a:lnTo>
                <a:lnTo>
                  <a:pt x="6812" y="21260"/>
                </a:lnTo>
                <a:lnTo>
                  <a:pt x="6812" y="21600"/>
                </a:lnTo>
                <a:lnTo>
                  <a:pt x="6812" y="19729"/>
                </a:lnTo>
                <a:lnTo>
                  <a:pt x="7643" y="19729"/>
                </a:lnTo>
                <a:lnTo>
                  <a:pt x="7643" y="20069"/>
                </a:lnTo>
                <a:lnTo>
                  <a:pt x="7643" y="21260"/>
                </a:lnTo>
                <a:lnTo>
                  <a:pt x="7643" y="21600"/>
                </a:lnTo>
                <a:lnTo>
                  <a:pt x="7643" y="19729"/>
                </a:lnTo>
                <a:lnTo>
                  <a:pt x="8474" y="19729"/>
                </a:lnTo>
                <a:lnTo>
                  <a:pt x="8474" y="20069"/>
                </a:lnTo>
                <a:lnTo>
                  <a:pt x="8474" y="21260"/>
                </a:lnTo>
                <a:lnTo>
                  <a:pt x="8474" y="21600"/>
                </a:lnTo>
                <a:lnTo>
                  <a:pt x="8474" y="19729"/>
                </a:lnTo>
                <a:lnTo>
                  <a:pt x="9305" y="19729"/>
                </a:lnTo>
                <a:lnTo>
                  <a:pt x="9305" y="20069"/>
                </a:lnTo>
                <a:lnTo>
                  <a:pt x="9305" y="21260"/>
                </a:lnTo>
                <a:lnTo>
                  <a:pt x="9305" y="21600"/>
                </a:lnTo>
                <a:lnTo>
                  <a:pt x="9305" y="19729"/>
                </a:lnTo>
                <a:lnTo>
                  <a:pt x="10135" y="19729"/>
                </a:lnTo>
                <a:lnTo>
                  <a:pt x="10135" y="20069"/>
                </a:lnTo>
                <a:lnTo>
                  <a:pt x="10135" y="21260"/>
                </a:lnTo>
                <a:lnTo>
                  <a:pt x="10135" y="21600"/>
                </a:lnTo>
                <a:lnTo>
                  <a:pt x="10135" y="19729"/>
                </a:lnTo>
                <a:lnTo>
                  <a:pt x="10966" y="19729"/>
                </a:lnTo>
                <a:lnTo>
                  <a:pt x="10966" y="20069"/>
                </a:lnTo>
                <a:lnTo>
                  <a:pt x="10966" y="21260"/>
                </a:lnTo>
                <a:lnTo>
                  <a:pt x="10966" y="21600"/>
                </a:lnTo>
                <a:lnTo>
                  <a:pt x="10966" y="19729"/>
                </a:lnTo>
                <a:lnTo>
                  <a:pt x="11797" y="19729"/>
                </a:lnTo>
                <a:lnTo>
                  <a:pt x="11797" y="20069"/>
                </a:lnTo>
                <a:lnTo>
                  <a:pt x="11797" y="21260"/>
                </a:lnTo>
                <a:lnTo>
                  <a:pt x="11797" y="21600"/>
                </a:lnTo>
                <a:lnTo>
                  <a:pt x="11797" y="19729"/>
                </a:lnTo>
                <a:lnTo>
                  <a:pt x="12462" y="19729"/>
                </a:lnTo>
                <a:lnTo>
                  <a:pt x="12462" y="20069"/>
                </a:lnTo>
                <a:lnTo>
                  <a:pt x="12462" y="21260"/>
                </a:lnTo>
                <a:lnTo>
                  <a:pt x="12462" y="21600"/>
                </a:lnTo>
                <a:lnTo>
                  <a:pt x="12462" y="19729"/>
                </a:lnTo>
                <a:lnTo>
                  <a:pt x="13292" y="19729"/>
                </a:lnTo>
                <a:lnTo>
                  <a:pt x="13292" y="20069"/>
                </a:lnTo>
                <a:lnTo>
                  <a:pt x="13292" y="21260"/>
                </a:lnTo>
                <a:lnTo>
                  <a:pt x="13292" y="21600"/>
                </a:lnTo>
                <a:lnTo>
                  <a:pt x="13292" y="19729"/>
                </a:lnTo>
                <a:lnTo>
                  <a:pt x="14123" y="19729"/>
                </a:lnTo>
                <a:lnTo>
                  <a:pt x="14123" y="20069"/>
                </a:lnTo>
                <a:lnTo>
                  <a:pt x="14123" y="21260"/>
                </a:lnTo>
                <a:lnTo>
                  <a:pt x="14123" y="21600"/>
                </a:lnTo>
                <a:lnTo>
                  <a:pt x="14123" y="19729"/>
                </a:lnTo>
                <a:lnTo>
                  <a:pt x="14954" y="19729"/>
                </a:lnTo>
                <a:lnTo>
                  <a:pt x="14954" y="20069"/>
                </a:lnTo>
                <a:lnTo>
                  <a:pt x="14954" y="21260"/>
                </a:lnTo>
                <a:lnTo>
                  <a:pt x="14954" y="21600"/>
                </a:lnTo>
                <a:lnTo>
                  <a:pt x="14954" y="19729"/>
                </a:lnTo>
                <a:lnTo>
                  <a:pt x="15785" y="19729"/>
                </a:lnTo>
                <a:lnTo>
                  <a:pt x="15785" y="20069"/>
                </a:lnTo>
                <a:lnTo>
                  <a:pt x="15785" y="21260"/>
                </a:lnTo>
                <a:lnTo>
                  <a:pt x="15785" y="21600"/>
                </a:lnTo>
                <a:lnTo>
                  <a:pt x="15785" y="19729"/>
                </a:lnTo>
                <a:lnTo>
                  <a:pt x="16615" y="19729"/>
                </a:lnTo>
                <a:lnTo>
                  <a:pt x="16615" y="20069"/>
                </a:lnTo>
                <a:lnTo>
                  <a:pt x="16615" y="21260"/>
                </a:lnTo>
                <a:lnTo>
                  <a:pt x="16615" y="21600"/>
                </a:lnTo>
                <a:lnTo>
                  <a:pt x="16615" y="19729"/>
                </a:lnTo>
                <a:lnTo>
                  <a:pt x="17446" y="19729"/>
                </a:lnTo>
                <a:lnTo>
                  <a:pt x="17446" y="20069"/>
                </a:lnTo>
                <a:lnTo>
                  <a:pt x="17446" y="21260"/>
                </a:lnTo>
                <a:lnTo>
                  <a:pt x="17446" y="21600"/>
                </a:lnTo>
                <a:lnTo>
                  <a:pt x="17446" y="19729"/>
                </a:lnTo>
                <a:lnTo>
                  <a:pt x="18277" y="19729"/>
                </a:lnTo>
                <a:lnTo>
                  <a:pt x="18277" y="20069"/>
                </a:lnTo>
                <a:lnTo>
                  <a:pt x="18277" y="21260"/>
                </a:lnTo>
                <a:lnTo>
                  <a:pt x="18277" y="21600"/>
                </a:lnTo>
                <a:lnTo>
                  <a:pt x="18277" y="19729"/>
                </a:lnTo>
                <a:lnTo>
                  <a:pt x="19108" y="19729"/>
                </a:lnTo>
                <a:lnTo>
                  <a:pt x="19108" y="20069"/>
                </a:lnTo>
                <a:lnTo>
                  <a:pt x="19108" y="21260"/>
                </a:lnTo>
                <a:lnTo>
                  <a:pt x="19108" y="21600"/>
                </a:lnTo>
                <a:lnTo>
                  <a:pt x="19108" y="19729"/>
                </a:lnTo>
                <a:lnTo>
                  <a:pt x="19938" y="19729"/>
                </a:lnTo>
                <a:lnTo>
                  <a:pt x="19938" y="20069"/>
                </a:lnTo>
                <a:lnTo>
                  <a:pt x="19938" y="21260"/>
                </a:lnTo>
                <a:lnTo>
                  <a:pt x="19938" y="21600"/>
                </a:lnTo>
                <a:lnTo>
                  <a:pt x="19938" y="19729"/>
                </a:lnTo>
                <a:moveTo>
                  <a:pt x="1495" y="1531"/>
                </a:moveTo>
                <a:lnTo>
                  <a:pt x="5982" y="1531"/>
                </a:lnTo>
                <a:lnTo>
                  <a:pt x="5982" y="18539"/>
                </a:lnTo>
                <a:lnTo>
                  <a:pt x="1495" y="18539"/>
                </a:lnTo>
                <a:lnTo>
                  <a:pt x="1495" y="1531"/>
                </a:lnTo>
                <a:moveTo>
                  <a:pt x="7311" y="1531"/>
                </a:moveTo>
                <a:lnTo>
                  <a:pt x="7975" y="1531"/>
                </a:lnTo>
                <a:lnTo>
                  <a:pt x="7975" y="8334"/>
                </a:lnTo>
                <a:lnTo>
                  <a:pt x="7311" y="8334"/>
                </a:lnTo>
                <a:lnTo>
                  <a:pt x="7311" y="1531"/>
                </a:lnTo>
                <a:moveTo>
                  <a:pt x="7145" y="9865"/>
                </a:moveTo>
                <a:lnTo>
                  <a:pt x="8142" y="9865"/>
                </a:lnTo>
                <a:lnTo>
                  <a:pt x="8142" y="10715"/>
                </a:lnTo>
                <a:lnTo>
                  <a:pt x="7145" y="10715"/>
                </a:lnTo>
                <a:lnTo>
                  <a:pt x="7145" y="9865"/>
                </a:lnTo>
                <a:moveTo>
                  <a:pt x="8972" y="1531"/>
                </a:moveTo>
                <a:lnTo>
                  <a:pt x="12462" y="1531"/>
                </a:lnTo>
                <a:lnTo>
                  <a:pt x="12462" y="5443"/>
                </a:lnTo>
                <a:lnTo>
                  <a:pt x="8972" y="5443"/>
                </a:lnTo>
                <a:lnTo>
                  <a:pt x="8972" y="1531"/>
                </a:lnTo>
                <a:moveTo>
                  <a:pt x="13625" y="1531"/>
                </a:moveTo>
                <a:lnTo>
                  <a:pt x="20271" y="1531"/>
                </a:lnTo>
                <a:lnTo>
                  <a:pt x="20271" y="5443"/>
                </a:lnTo>
                <a:lnTo>
                  <a:pt x="13625" y="5443"/>
                </a:lnTo>
                <a:lnTo>
                  <a:pt x="13625" y="1531"/>
                </a:lnTo>
                <a:moveTo>
                  <a:pt x="18609" y="6463"/>
                </a:moveTo>
                <a:lnTo>
                  <a:pt x="20437" y="6463"/>
                </a:lnTo>
                <a:lnTo>
                  <a:pt x="20437" y="10885"/>
                </a:lnTo>
                <a:lnTo>
                  <a:pt x="18609" y="10885"/>
                </a:lnTo>
                <a:lnTo>
                  <a:pt x="18609" y="6463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2819400" y="56388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charset="0"/>
              </a:rPr>
              <a:t>fileServer</a:t>
            </a:r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 flipH="1">
            <a:off x="3733800" y="4419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19475" name="Picture 39" descr="j019538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00600"/>
            <a:ext cx="10477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6" name="Text Box 41"/>
          <p:cNvSpPr txBox="1">
            <a:spLocks noChangeArrowheads="1"/>
          </p:cNvSpPr>
          <p:nvPr/>
        </p:nvSpPr>
        <p:spPr bwMode="auto">
          <a:xfrm>
            <a:off x="5181600" y="3108325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charset="0"/>
              </a:rPr>
              <a:t>firewall</a:t>
            </a:r>
            <a:endParaRPr lang="en-US" altLang="en-US" sz="2000" baseline="-25000">
              <a:latin typeface="Times New Roman" charset="0"/>
            </a:endParaRPr>
          </a:p>
        </p:txBody>
      </p:sp>
      <p:sp>
        <p:nvSpPr>
          <p:cNvPr id="19477" name="Line 46"/>
          <p:cNvSpPr>
            <a:spLocks noChangeShapeType="1"/>
          </p:cNvSpPr>
          <p:nvPr/>
        </p:nvSpPr>
        <p:spPr bwMode="auto">
          <a:xfrm>
            <a:off x="4191000" y="330993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computr2"/>
          <p:cNvSpPr>
            <a:spLocks noEditPoints="1" noChangeArrowheads="1"/>
          </p:cNvSpPr>
          <p:nvPr/>
        </p:nvSpPr>
        <p:spPr bwMode="auto">
          <a:xfrm>
            <a:off x="1828800" y="3352800"/>
            <a:ext cx="6858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Text Box 48"/>
          <p:cNvSpPr txBox="1">
            <a:spLocks noChangeArrowheads="1"/>
          </p:cNvSpPr>
          <p:nvPr/>
        </p:nvSpPr>
        <p:spPr bwMode="auto">
          <a:xfrm>
            <a:off x="1447800" y="38100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charset="0"/>
              </a:rPr>
              <a:t>dnsServer</a:t>
            </a:r>
          </a:p>
        </p:txBody>
      </p:sp>
      <p:sp>
        <p:nvSpPr>
          <p:cNvPr id="19480" name="Line 49"/>
          <p:cNvSpPr>
            <a:spLocks noChangeShapeType="1"/>
          </p:cNvSpPr>
          <p:nvPr/>
        </p:nvSpPr>
        <p:spPr bwMode="auto">
          <a:xfrm flipH="1">
            <a:off x="2438400" y="3352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0" name="Line 50"/>
          <p:cNvSpPr>
            <a:spLocks noChangeShapeType="1"/>
          </p:cNvSpPr>
          <p:nvPr/>
        </p:nvSpPr>
        <p:spPr bwMode="auto">
          <a:xfrm flipV="1">
            <a:off x="4953000" y="2362200"/>
            <a:ext cx="16764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1" name="Line 51"/>
          <p:cNvSpPr>
            <a:spLocks noChangeShapeType="1"/>
          </p:cNvSpPr>
          <p:nvPr/>
        </p:nvSpPr>
        <p:spPr bwMode="auto">
          <a:xfrm flipV="1">
            <a:off x="4362450" y="2667000"/>
            <a:ext cx="2266950" cy="638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flipV="1">
            <a:off x="4953000" y="3124200"/>
            <a:ext cx="1752600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629400" y="2362200"/>
            <a:ext cx="1447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Filtering interfaces</a:t>
            </a:r>
          </a:p>
        </p:txBody>
      </p:sp>
      <p:sp>
        <p:nvSpPr>
          <p:cNvPr id="19485" name="Slide Number Placeholder 2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043545-FA3B-D448-9CAF-578E2E558676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</p:spTree>
    <p:custDataLst>
      <p:tags r:id="rId1"/>
    </p:custDataLst>
  </p:cSld>
  <p:clrMapOvr>
    <a:masterClrMapping/>
  </p:clrMapOvr>
  <p:transition advTm="840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nimBg="1"/>
      <p:bldP spid="10291" grpId="0" animBg="1"/>
      <p:bldP spid="10292" grpId="0" animBg="1"/>
      <p:bldP spid="102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401762"/>
          </a:xfrm>
        </p:spPr>
        <p:txBody>
          <a:bodyPr/>
          <a:lstStyle/>
          <a:p>
            <a:pPr eaLnBrk="1" hangingPunct="1"/>
            <a:r>
              <a:rPr lang="en-US" altLang="en-US"/>
              <a:t>Typical format of a filter rule</a:t>
            </a:r>
          </a:p>
        </p:txBody>
      </p:sp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533400" y="21336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&lt;protocol, srcIP, srcPort, dstIP, dstPort, action&gt;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685800" y="3271838"/>
            <a:ext cx="7467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e.g.  &lt;</a:t>
            </a:r>
            <a:r>
              <a:rPr lang="en-US" altLang="en-US" sz="2800" dirty="0" err="1"/>
              <a:t>ip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blackListIP</a:t>
            </a:r>
            <a:r>
              <a:rPr lang="en-US" altLang="en-US" sz="2800" dirty="0"/>
              <a:t>, -, *, -, drop&gt;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   &lt;</a:t>
            </a:r>
            <a:r>
              <a:rPr lang="en-US" altLang="en-US" sz="2800" dirty="0" err="1"/>
              <a:t>udp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dnsServerIP</a:t>
            </a:r>
            <a:r>
              <a:rPr lang="en-US" altLang="en-US" sz="2800" dirty="0"/>
              <a:t>, *, *, 53, allow&gt;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        &lt;</a:t>
            </a:r>
            <a:r>
              <a:rPr lang="en-US" altLang="en-US" sz="2800" dirty="0" err="1"/>
              <a:t>tcp</a:t>
            </a:r>
            <a:r>
              <a:rPr lang="en-US" altLang="en-US" sz="2800" dirty="0"/>
              <a:t>, *,  *, </a:t>
            </a:r>
            <a:r>
              <a:rPr lang="en-US" altLang="en-US" sz="2800" dirty="0" err="1"/>
              <a:t>portalIP</a:t>
            </a:r>
            <a:r>
              <a:rPr lang="en-US" altLang="en-US" sz="2800" dirty="0"/>
              <a:t>, 80, allow&gt;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       </a:t>
            </a:r>
            <a:r>
              <a:rPr lang="en-US" altLang="en-US" sz="2800" dirty="0" smtClean="0"/>
              <a:t>&lt;</a:t>
            </a:r>
            <a:r>
              <a:rPr lang="en-US" altLang="en-US" sz="2800" dirty="0" err="1" smtClean="0"/>
              <a:t>tcp</a:t>
            </a:r>
            <a:r>
              <a:rPr lang="en-US" altLang="en-US" sz="2800" dirty="0" smtClean="0"/>
              <a:t>, *,  *, </a:t>
            </a:r>
            <a:r>
              <a:rPr lang="en-US" altLang="en-US" sz="2800" dirty="0" err="1" smtClean="0"/>
              <a:t>portalIP</a:t>
            </a:r>
            <a:r>
              <a:rPr lang="en-US" altLang="en-US" sz="2800" dirty="0" smtClean="0"/>
              <a:t>, 443, allow&gt;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smtClean="0"/>
              <a:t>        &lt;</a:t>
            </a:r>
            <a:r>
              <a:rPr lang="en-US" altLang="en-US" sz="2800" dirty="0" err="1"/>
              <a:t>nfs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portalIP</a:t>
            </a:r>
            <a:r>
              <a:rPr lang="en-US" altLang="en-US" sz="2800" dirty="0"/>
              <a:t>, -, </a:t>
            </a:r>
            <a:r>
              <a:rPr lang="en-US" altLang="en-US" sz="2800" dirty="0" err="1"/>
              <a:t>fileServerIP</a:t>
            </a:r>
            <a:r>
              <a:rPr lang="en-US" altLang="en-US" sz="2800" dirty="0"/>
              <a:t>, -, allow&gt;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B234F14-DBBA-A345-9ED4-93738C8FE962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Filtering Rulesets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Order matters</a:t>
            </a:r>
          </a:p>
          <a:p>
            <a:pPr lvl="1" eaLnBrk="1" hangingPunct="1"/>
            <a:r>
              <a:rPr lang="en-US" altLang="en-US" sz="2400" dirty="0"/>
              <a:t>The first match determines the fate </a:t>
            </a:r>
            <a:r>
              <a:rPr lang="en-US" altLang="en-US" sz="2400" dirty="0" smtClean="0"/>
              <a:t>of </a:t>
            </a:r>
            <a:r>
              <a:rPr lang="en-US" altLang="en-US" sz="2400" dirty="0"/>
              <a:t>the packet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sz="2800" dirty="0"/>
              <a:t>Default action</a:t>
            </a:r>
          </a:p>
          <a:p>
            <a:pPr lvl="1" eaLnBrk="1" hangingPunct="1"/>
            <a:r>
              <a:rPr lang="en-US" altLang="en-US" sz="2400" dirty="0"/>
              <a:t>Either drop or allow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sz="2800" i="1" dirty="0">
                <a:solidFill>
                  <a:schemeClr val="accent2"/>
                </a:solidFill>
              </a:rPr>
              <a:t>Ingress</a:t>
            </a:r>
            <a:r>
              <a:rPr lang="en-US" altLang="en-US" sz="2800" dirty="0"/>
              <a:t> and </a:t>
            </a:r>
            <a:r>
              <a:rPr lang="en-US" altLang="en-US" sz="2800" i="1" dirty="0">
                <a:solidFill>
                  <a:schemeClr val="accent2"/>
                </a:solidFill>
              </a:rPr>
              <a:t>Egress</a:t>
            </a:r>
            <a:r>
              <a:rPr lang="en-US" altLang="en-US" sz="2800" dirty="0"/>
              <a:t> filtering</a:t>
            </a:r>
          </a:p>
          <a:p>
            <a:pPr lvl="1" eaLnBrk="1" hangingPunct="1"/>
            <a:r>
              <a:rPr lang="en-US" altLang="en-US" sz="2400" dirty="0"/>
              <a:t>Different rulesets for packets coming </a:t>
            </a:r>
            <a:r>
              <a:rPr lang="en-US" altLang="en-US" sz="2400" i="1" dirty="0">
                <a:solidFill>
                  <a:schemeClr val="accent2"/>
                </a:solidFill>
              </a:rPr>
              <a:t>into</a:t>
            </a:r>
            <a:r>
              <a:rPr lang="en-US" altLang="en-US" sz="2400" dirty="0"/>
              <a:t> the interface and those coming </a:t>
            </a:r>
            <a:r>
              <a:rPr lang="en-US" altLang="en-US" sz="2400" i="1" dirty="0">
                <a:solidFill>
                  <a:schemeClr val="accent2"/>
                </a:solidFill>
              </a:rPr>
              <a:t>out of</a:t>
            </a:r>
            <a:r>
              <a:rPr lang="en-US" altLang="en-US" sz="2400" dirty="0"/>
              <a:t> the </a:t>
            </a:r>
            <a:r>
              <a:rPr lang="en-US" altLang="en-US" sz="2400" dirty="0" smtClean="0"/>
              <a:t>interface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9C42622-B7D7-3A4A-B086-22C0D91062ED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 1</a:t>
            </a:r>
          </a:p>
        </p:txBody>
      </p:sp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-76200" y="1609725"/>
            <a:ext cx="929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Outbound http traffic from CORP zone should be allowed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295400" y="213360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/>
              <a:t>&lt;</a:t>
            </a:r>
            <a:r>
              <a:rPr lang="en-US" altLang="en-US" sz="2800" dirty="0" err="1"/>
              <a:t>tcp</a:t>
            </a:r>
            <a:r>
              <a:rPr lang="en-US" altLang="en-US" sz="2800" dirty="0"/>
              <a:t>, CORPIP, *, *, 80, allow&gt;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09A7B19-D68E-DD45-993D-F19A370D3531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pic>
        <p:nvPicPr>
          <p:cNvPr id="25605" name="Picture 32" descr="topolog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54117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1600" y="259080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dirty="0"/>
              <a:t>&lt;</a:t>
            </a:r>
            <a:r>
              <a:rPr lang="en-US" altLang="en-US" sz="2800" dirty="0" err="1"/>
              <a:t>tcp</a:t>
            </a:r>
            <a:r>
              <a:rPr lang="en-US" altLang="en-US" sz="2800" dirty="0"/>
              <a:t>, CORPIP, *, *, </a:t>
            </a:r>
            <a:r>
              <a:rPr lang="en-US" altLang="en-US" sz="2800" dirty="0" smtClean="0"/>
              <a:t>443, </a:t>
            </a:r>
            <a:r>
              <a:rPr lang="en-US" altLang="en-US" sz="2800" dirty="0"/>
              <a:t>allow&gt;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Requirement 2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1">
                <a:solidFill>
                  <a:schemeClr val="accent2"/>
                </a:solidFill>
              </a:rPr>
              <a:t>Outbound smtp traffic from portal should be allowed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617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/>
              <a:t>&lt;tcp, portalIP, *, *, 25, allow&gt;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D42AC2A-8A5B-C44D-93BC-000F390D3EB5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pic>
        <p:nvPicPr>
          <p:cNvPr id="27653" name="Picture 6" descr="topolog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54117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Dynamic Packet Filtering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How do we let in the return packets?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Typical problems with packet-filtering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Solution: dynamic packet filtering, or </a:t>
            </a:r>
            <a:r>
              <a:rPr lang="ja-JP" altLang="en-US"/>
              <a:t>“</a:t>
            </a:r>
            <a:r>
              <a:rPr lang="en-US" altLang="ja-JP"/>
              <a:t>stateful inspection</a:t>
            </a:r>
            <a:r>
              <a:rPr lang="ja-JP" altLang="en-US"/>
              <a:t>”</a:t>
            </a:r>
            <a:endParaRPr lang="en-US" altLang="ja-JP"/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Option1: dynamically insert a new filtering rule to let in the return traffic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Option2: firewall acts as an transparent proxy between the communication parties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0326B4F-FDA0-7F4C-9162-62446F2854E2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|7.4|1.3|13.2|17.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672</Words>
  <Application>Microsoft Macintosh PowerPoint</Application>
  <PresentationFormat>On-screen Show (4:3)</PresentationFormat>
  <Paragraphs>163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ＭＳ Ｐゴシック</vt:lpstr>
      <vt:lpstr>Times New Roman</vt:lpstr>
      <vt:lpstr>Default Design</vt:lpstr>
      <vt:lpstr>CIS 6930 Report Presentation Schedule</vt:lpstr>
      <vt:lpstr>Enterprise Network Security</vt:lpstr>
      <vt:lpstr>Firewalls</vt:lpstr>
      <vt:lpstr>Example</vt:lpstr>
      <vt:lpstr>Typical format of a filter rule</vt:lpstr>
      <vt:lpstr>Filtering Rulesets</vt:lpstr>
      <vt:lpstr>Requirement 1</vt:lpstr>
      <vt:lpstr>Requirement 2</vt:lpstr>
      <vt:lpstr>Dynamic Packet Filtering</vt:lpstr>
      <vt:lpstr>Option 2</vt:lpstr>
      <vt:lpstr>Asymmetric Route</vt:lpstr>
      <vt:lpstr>Network Address Translation (NAT)</vt:lpstr>
      <vt:lpstr>Requirement 3</vt:lpstr>
      <vt:lpstr>The FTP Problem</vt:lpstr>
      <vt:lpstr>Use an Application Proxy</vt:lpstr>
      <vt:lpstr>Requirement 4</vt:lpstr>
      <vt:lpstr>Requirement 5</vt:lpstr>
      <vt:lpstr>Other requirements…</vt:lpstr>
      <vt:lpstr>Summary</vt:lpstr>
    </vt:vector>
  </TitlesOfParts>
  <Company>COS Princeton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CIS798</dc:title>
  <dc:creator>Xinming Ou</dc:creator>
  <cp:lastModifiedBy>Ou, Xinming</cp:lastModifiedBy>
  <cp:revision>123</cp:revision>
  <dcterms:created xsi:type="dcterms:W3CDTF">2010-11-11T17:32:38Z</dcterms:created>
  <dcterms:modified xsi:type="dcterms:W3CDTF">2016-10-31T15:21:01Z</dcterms:modified>
</cp:coreProperties>
</file>