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9" r:id="rId2"/>
    <p:sldId id="295" r:id="rId3"/>
    <p:sldId id="291" r:id="rId4"/>
    <p:sldId id="296" r:id="rId5"/>
    <p:sldId id="311" r:id="rId6"/>
    <p:sldId id="297" r:id="rId7"/>
    <p:sldId id="300" r:id="rId8"/>
    <p:sldId id="301" r:id="rId9"/>
    <p:sldId id="302" r:id="rId10"/>
    <p:sldId id="303" r:id="rId11"/>
    <p:sldId id="304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0"/>
    <p:restoredTop sz="94673"/>
  </p:normalViewPr>
  <p:slideViewPr>
    <p:cSldViewPr>
      <p:cViewPr>
        <p:scale>
          <a:sx n="231" d="100"/>
          <a:sy n="231" d="100"/>
        </p:scale>
        <p:origin x="132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06BC3C-8741-7C4C-B901-18CC2EE21C92}" type="datetime1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2DBC90-A805-D841-B4B8-351F04E853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89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87EF07-C226-1548-BBD2-7F2BF5BD6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556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859E6DA-69A4-7D49-A34C-CCE2A434958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1000"/>
              <a:t>What if those conditions cannot be met?</a:t>
            </a:r>
          </a:p>
        </p:txBody>
      </p:sp>
    </p:spTree>
    <p:extLst>
      <p:ext uri="{BB962C8B-B14F-4D97-AF65-F5344CB8AC3E}">
        <p14:creationId xmlns:p14="http://schemas.microsoft.com/office/powerpoint/2010/main" val="55648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6051E84-FC95-DB46-BF8D-4A934A9385E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63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59F8633-0FAF-424C-A782-BE7BD981624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63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37CB9-B9B0-8B41-B59A-FCC15D40F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21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D63BA-30C6-134E-B9B7-A8465B46D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67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0676C-547A-AB4C-B92D-8549055B0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6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AABFB-4314-9A47-AE82-177FB7798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72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C65BF-7C39-AD47-BC07-795D65B7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69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2E4A7-276E-8945-BECE-3181A013B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28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351EA-29AE-FC41-A7CC-FEA677435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92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885B0-F3E4-1041-A568-FE0DD097B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89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39B80-3625-1A47-835C-53EF36D02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61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DF045-1E23-C34B-A031-71ADA89DD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81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F0FC5-2563-BD40-8691-6EB81109A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3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77AC5DB-A692-8A49-9B63-1CEFEF67DF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Mitigation against </a:t>
            </a:r>
            <a:r>
              <a:rPr lang="en-US" altLang="en-US" dirty="0"/>
              <a:t>Buffer Overflow Attacks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8276A4A-B745-6447-BCD5-29ED4F288CDF}" type="slidenum">
              <a:rPr lang="en-US" altLang="en-US" sz="1400"/>
              <a:pPr/>
              <a:t>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 of StackGuard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Will not work if the exploit does not depend upon modifying saved EIP</a:t>
            </a:r>
          </a:p>
          <a:p>
            <a:pPr lvl="1"/>
            <a:r>
              <a:rPr lang="en-US" altLang="en-US" sz="2400"/>
              <a:t>Buffer overflow in certain stack layouts could give the attacker ability to modify any memory location with any value</a:t>
            </a:r>
          </a:p>
          <a:p>
            <a:pPr lvl="1"/>
            <a:r>
              <a:rPr lang="en-US" altLang="en-US" sz="2400"/>
              <a:t>This opens up a number of new options to hijack the program’</a:t>
            </a:r>
            <a:r>
              <a:rPr lang="en-US" altLang="ja-JP" sz="2400"/>
              <a:t>s control flow, </a:t>
            </a:r>
            <a:r>
              <a:rPr lang="en-US" altLang="ja-JP" sz="2400" i="1"/>
              <a:t>e.g.</a:t>
            </a:r>
            <a:r>
              <a:rPr lang="en-US" altLang="ja-JP" sz="2400"/>
              <a:t> modify the entrance table of exception handlers or system functions</a:t>
            </a:r>
          </a:p>
          <a:p>
            <a:r>
              <a:rPr lang="en-US" altLang="en-US" sz="2800"/>
              <a:t>The same limitation applies to other similar mechanisms</a:t>
            </a:r>
          </a:p>
          <a:p>
            <a:pPr lvl="1"/>
            <a:r>
              <a:rPr lang="en-US" altLang="en-US" sz="2400" i="1"/>
              <a:t>e.g.</a:t>
            </a:r>
            <a:r>
              <a:rPr lang="en-US" altLang="en-US" sz="2400"/>
              <a:t> StackShield</a:t>
            </a:r>
          </a:p>
          <a:p>
            <a:pPr lvl="1"/>
            <a:endParaRPr lang="en-US" alt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B4DFD3B-D4B1-E64D-836B-89CA48CAE1A3}" type="slidenum">
              <a:rPr lang="en-US" altLang="en-US" sz="1400"/>
              <a:pPr/>
              <a:t>10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0"/>
          <p:cNvSpPr txBox="1">
            <a:spLocks noChangeArrowheads="1"/>
          </p:cNvSpPr>
          <p:nvPr/>
        </p:nvSpPr>
        <p:spPr bwMode="auto">
          <a:xfrm>
            <a:off x="2533650" y="3814763"/>
            <a:ext cx="2971800" cy="376237"/>
          </a:xfrm>
          <a:prstGeom prst="rect">
            <a:avLst/>
          </a:prstGeom>
          <a:solidFill>
            <a:srgbClr val="FF8C6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canary word</a:t>
            </a:r>
          </a:p>
        </p:txBody>
      </p:sp>
      <p:sp>
        <p:nvSpPr>
          <p:cNvPr id="26626" name="Text Box 20"/>
          <p:cNvSpPr txBox="1">
            <a:spLocks noChangeArrowheads="1"/>
          </p:cNvSpPr>
          <p:nvPr/>
        </p:nvSpPr>
        <p:spPr bwMode="auto">
          <a:xfrm>
            <a:off x="2530475" y="3433763"/>
            <a:ext cx="2971800" cy="37623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saved EBP</a:t>
            </a:r>
          </a:p>
        </p:txBody>
      </p:sp>
      <p:sp>
        <p:nvSpPr>
          <p:cNvPr id="26627" name="Rectangle 12"/>
          <p:cNvSpPr>
            <a:spLocks noChangeArrowheads="1"/>
          </p:cNvSpPr>
          <p:nvPr/>
        </p:nvSpPr>
        <p:spPr bwMode="auto">
          <a:xfrm>
            <a:off x="2530475" y="13716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530475" y="228600"/>
            <a:ext cx="2971800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.text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2530475" y="609600"/>
            <a:ext cx="2971800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.data</a:t>
            </a:r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2530475" y="990600"/>
            <a:ext cx="2971800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heap malloc</a:t>
            </a:r>
            <a:r>
              <a:rPr lang="ja-JP" altLang="en-US" sz="2000"/>
              <a:t>’</a:t>
            </a:r>
            <a:r>
              <a:rPr lang="en-US" altLang="ja-JP" sz="2000"/>
              <a:t>ed data</a:t>
            </a:r>
            <a:endParaRPr lang="en-US" altLang="en-US" sz="2000"/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2501900" y="15716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heap</a:t>
            </a: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2530475" y="22098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stack</a:t>
            </a:r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3810000" y="1981200"/>
            <a:ext cx="4889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&lt;</a:t>
            </a:r>
          </a:p>
        </p:txBody>
      </p:sp>
      <p:sp>
        <p:nvSpPr>
          <p:cNvPr id="26634" name="Text Box 17"/>
          <p:cNvSpPr txBox="1">
            <a:spLocks noChangeArrowheads="1"/>
          </p:cNvSpPr>
          <p:nvPr/>
        </p:nvSpPr>
        <p:spPr bwMode="auto">
          <a:xfrm>
            <a:off x="3810000" y="1447800"/>
            <a:ext cx="4889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&gt;</a:t>
            </a:r>
          </a:p>
        </p:txBody>
      </p:sp>
      <p:sp>
        <p:nvSpPr>
          <p:cNvPr id="26635" name="Text Box 19"/>
          <p:cNvSpPr txBox="1">
            <a:spLocks noChangeArrowheads="1"/>
          </p:cNvSpPr>
          <p:nvPr/>
        </p:nvSpPr>
        <p:spPr bwMode="auto">
          <a:xfrm>
            <a:off x="2530475" y="4540250"/>
            <a:ext cx="2971800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function</a:t>
            </a:r>
            <a:r>
              <a:rPr lang="ja-JP" altLang="en-US" sz="1800"/>
              <a:t>’</a:t>
            </a:r>
            <a:r>
              <a:rPr lang="en-US" altLang="ja-JP" sz="1800"/>
              <a:t>s argument</a:t>
            </a:r>
            <a:endParaRPr lang="en-US" altLang="en-US" sz="1800"/>
          </a:p>
        </p:txBody>
      </p:sp>
      <p:sp>
        <p:nvSpPr>
          <p:cNvPr id="26636" name="Text Box 21"/>
          <p:cNvSpPr txBox="1">
            <a:spLocks noChangeArrowheads="1"/>
          </p:cNvSpPr>
          <p:nvPr/>
        </p:nvSpPr>
        <p:spPr bwMode="auto">
          <a:xfrm>
            <a:off x="2533650" y="4175125"/>
            <a:ext cx="2971800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saved EIP</a:t>
            </a: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2533650" y="4916488"/>
            <a:ext cx="2971800" cy="64611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main() local variables</a:t>
            </a:r>
          </a:p>
        </p:txBody>
      </p:sp>
      <p:sp>
        <p:nvSpPr>
          <p:cNvPr id="26638" name="Text Box 31"/>
          <p:cNvSpPr txBox="1">
            <a:spLocks noChangeArrowheads="1"/>
          </p:cNvSpPr>
          <p:nvPr/>
        </p:nvSpPr>
        <p:spPr bwMode="auto">
          <a:xfrm>
            <a:off x="3155950" y="6338888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bottom of stack</a:t>
            </a:r>
          </a:p>
        </p:txBody>
      </p:sp>
      <p:sp>
        <p:nvSpPr>
          <p:cNvPr id="26639" name="Text Box 33"/>
          <p:cNvSpPr txBox="1">
            <a:spLocks noChangeArrowheads="1"/>
          </p:cNvSpPr>
          <p:nvPr/>
        </p:nvSpPr>
        <p:spPr bwMode="auto">
          <a:xfrm>
            <a:off x="1250950" y="2438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ESP</a:t>
            </a:r>
          </a:p>
        </p:txBody>
      </p:sp>
      <p:sp>
        <p:nvSpPr>
          <p:cNvPr id="26640" name="Text Box 35"/>
          <p:cNvSpPr txBox="1">
            <a:spLocks noChangeArrowheads="1"/>
          </p:cNvSpPr>
          <p:nvPr/>
        </p:nvSpPr>
        <p:spPr bwMode="auto">
          <a:xfrm>
            <a:off x="1250950" y="3200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EBP</a:t>
            </a:r>
          </a:p>
        </p:txBody>
      </p:sp>
      <p:sp>
        <p:nvSpPr>
          <p:cNvPr id="26641" name="Line 36"/>
          <p:cNvSpPr>
            <a:spLocks noChangeShapeType="1"/>
          </p:cNvSpPr>
          <p:nvPr/>
        </p:nvSpPr>
        <p:spPr bwMode="auto">
          <a:xfrm>
            <a:off x="1936750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37"/>
          <p:cNvSpPr>
            <a:spLocks noChangeShapeType="1"/>
          </p:cNvSpPr>
          <p:nvPr/>
        </p:nvSpPr>
        <p:spPr bwMode="auto">
          <a:xfrm>
            <a:off x="193675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40"/>
          <p:cNvSpPr>
            <a:spLocks noChangeArrowheads="1"/>
          </p:cNvSpPr>
          <p:nvPr/>
        </p:nvSpPr>
        <p:spPr bwMode="auto">
          <a:xfrm>
            <a:off x="304800" y="1295400"/>
            <a:ext cx="533400" cy="4419600"/>
          </a:xfrm>
          <a:prstGeom prst="downArrow">
            <a:avLst>
              <a:gd name="adj1" fmla="val 50000"/>
              <a:gd name="adj2" fmla="val 2071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6644" name="Text Box 41"/>
          <p:cNvSpPr txBox="1">
            <a:spLocks noChangeArrowheads="1"/>
          </p:cNvSpPr>
          <p:nvPr/>
        </p:nvSpPr>
        <p:spPr bwMode="auto">
          <a:xfrm>
            <a:off x="762000" y="1447800"/>
            <a:ext cx="54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address growth</a:t>
            </a:r>
          </a:p>
        </p:txBody>
      </p:sp>
      <p:sp>
        <p:nvSpPr>
          <p:cNvPr id="26645" name="Text Box 44"/>
          <p:cNvSpPr txBox="1">
            <a:spLocks noChangeArrowheads="1"/>
          </p:cNvSpPr>
          <p:nvPr/>
        </p:nvSpPr>
        <p:spPr bwMode="auto">
          <a:xfrm>
            <a:off x="2698750" y="2667000"/>
            <a:ext cx="2743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          AAAAAAAAAAA</a:t>
            </a:r>
          </a:p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AAAAAAAAAAAAAAA</a:t>
            </a:r>
          </a:p>
        </p:txBody>
      </p:sp>
      <p:sp>
        <p:nvSpPr>
          <p:cNvPr id="26646" name="Rectangle 48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667000" cy="838200"/>
          </a:xfrm>
        </p:spPr>
        <p:txBody>
          <a:bodyPr/>
          <a:lstStyle/>
          <a:p>
            <a:r>
              <a:rPr lang="en-US" altLang="en-US" sz="3200"/>
              <a:t>Circumvent StackGuard</a:t>
            </a:r>
            <a:endParaRPr lang="en-US" altLang="en-US"/>
          </a:p>
        </p:txBody>
      </p:sp>
      <p:sp>
        <p:nvSpPr>
          <p:cNvPr id="26647" name="Text Box 49"/>
          <p:cNvSpPr txBox="1">
            <a:spLocks noChangeArrowheads="1"/>
          </p:cNvSpPr>
          <p:nvPr/>
        </p:nvSpPr>
        <p:spPr bwMode="auto">
          <a:xfrm>
            <a:off x="2535238" y="5562600"/>
            <a:ext cx="29718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argc, **argv, **envp</a:t>
            </a:r>
          </a:p>
        </p:txBody>
      </p:sp>
      <p:sp>
        <p:nvSpPr>
          <p:cNvPr id="26648" name="Text Box 51"/>
          <p:cNvSpPr txBox="1">
            <a:spLocks noChangeArrowheads="1"/>
          </p:cNvSpPr>
          <p:nvPr/>
        </p:nvSpPr>
        <p:spPr bwMode="auto">
          <a:xfrm>
            <a:off x="2535238" y="5943600"/>
            <a:ext cx="29718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environment var</a:t>
            </a:r>
            <a:r>
              <a:rPr lang="ja-JP" altLang="en-US" sz="1800"/>
              <a:t>’</a:t>
            </a:r>
            <a:r>
              <a:rPr lang="en-US" altLang="ja-JP" sz="1800"/>
              <a:t>s</a:t>
            </a:r>
            <a:endParaRPr lang="en-US" altLang="en-US" sz="1800"/>
          </a:p>
        </p:txBody>
      </p:sp>
      <p:sp>
        <p:nvSpPr>
          <p:cNvPr id="26649" name="Text Box 18"/>
          <p:cNvSpPr txBox="1">
            <a:spLocks noChangeArrowheads="1"/>
          </p:cNvSpPr>
          <p:nvPr/>
        </p:nvSpPr>
        <p:spPr bwMode="auto">
          <a:xfrm>
            <a:off x="2527300" y="2667000"/>
            <a:ext cx="2971800" cy="762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             char buf[];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             char* ptr;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2698750" y="2667000"/>
            <a:ext cx="2743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          AAAAAAAAAAA</a:t>
            </a:r>
          </a:p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AAAAAAAAAAAAAAA</a:t>
            </a:r>
          </a:p>
        </p:txBody>
      </p:sp>
      <p:sp>
        <p:nvSpPr>
          <p:cNvPr id="26651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5FD5D02-0123-EE42-9758-449882FCB68D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6652" name="TextBox 33"/>
          <p:cNvSpPr txBox="1">
            <a:spLocks noChangeArrowheads="1"/>
          </p:cNvSpPr>
          <p:nvPr/>
        </p:nvSpPr>
        <p:spPr bwMode="auto">
          <a:xfrm>
            <a:off x="5715000" y="1676400"/>
            <a:ext cx="32004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400">
                <a:solidFill>
                  <a:srgbClr val="0000FF"/>
                </a:solidFill>
              </a:rPr>
              <a:t>function body:</a:t>
            </a:r>
          </a:p>
          <a:p>
            <a:endParaRPr lang="en-US" altLang="en-US" sz="1400"/>
          </a:p>
          <a:p>
            <a:r>
              <a:rPr lang="en-US" altLang="en-US" sz="1400"/>
              <a:t>…</a:t>
            </a:r>
          </a:p>
          <a:p>
            <a:endParaRPr lang="en-US" altLang="en-US" sz="1400"/>
          </a:p>
          <a:p>
            <a:r>
              <a:rPr lang="en-US" altLang="en-US" sz="1400"/>
              <a:t>copy(buf, attacker-controlled data);</a:t>
            </a:r>
          </a:p>
          <a:p>
            <a:endParaRPr lang="en-US" altLang="en-US" sz="1400"/>
          </a:p>
          <a:p>
            <a:r>
              <a:rPr lang="en-US" altLang="en-US" sz="1400"/>
              <a:t>…</a:t>
            </a:r>
          </a:p>
          <a:p>
            <a:endParaRPr lang="en-US" altLang="en-US" sz="1400"/>
          </a:p>
          <a:p>
            <a:r>
              <a:rPr lang="en-US" altLang="en-US" sz="1400"/>
              <a:t>copy(ptr, attacker-controlled data);</a:t>
            </a:r>
          </a:p>
          <a:p>
            <a:endParaRPr lang="en-US" altLang="en-US" sz="1400"/>
          </a:p>
          <a:p>
            <a:r>
              <a:rPr lang="en-US" altLang="en-US" sz="1400"/>
              <a:t>…</a:t>
            </a:r>
          </a:p>
        </p:txBody>
      </p:sp>
      <p:sp>
        <p:nvSpPr>
          <p:cNvPr id="38" name="Oval Callout 37"/>
          <p:cNvSpPr>
            <a:spLocks noChangeArrowheads="1"/>
          </p:cNvSpPr>
          <p:nvPr/>
        </p:nvSpPr>
        <p:spPr bwMode="auto">
          <a:xfrm>
            <a:off x="5715000" y="1295400"/>
            <a:ext cx="2895600" cy="1143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/>
              <a:t>Unsafe copy overwrites value of ptr (where).</a:t>
            </a:r>
          </a:p>
        </p:txBody>
      </p:sp>
      <p:sp>
        <p:nvSpPr>
          <p:cNvPr id="39" name="Oval Callout 38"/>
          <p:cNvSpPr>
            <a:spLocks noChangeArrowheads="1"/>
          </p:cNvSpPr>
          <p:nvPr/>
        </p:nvSpPr>
        <p:spPr bwMode="auto">
          <a:xfrm>
            <a:off x="5943600" y="4038600"/>
            <a:ext cx="2819400" cy="1143000"/>
          </a:xfrm>
          <a:prstGeom prst="wedgeEllipseCallout">
            <a:avLst>
              <a:gd name="adj1" fmla="val -23986"/>
              <a:gd name="adj2" fmla="val -805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/>
              <a:t>Any copy with attacker-provided data (what)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867400" y="5410200"/>
            <a:ext cx="2743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Modify any memory location (where) with arbitrary data (what).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 animBg="1"/>
      <p:bldP spid="39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Non-executable Stack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OS/architecture protection of virtual memory so that injected code cannot run</a:t>
            </a:r>
          </a:p>
          <a:p>
            <a:pPr lvl="1"/>
            <a:r>
              <a:rPr lang="en-US" altLang="en-US" sz="2400" dirty="0" smtClean="0"/>
              <a:t>NX/XD bit</a:t>
            </a:r>
            <a:r>
              <a:rPr lang="en-US" altLang="en-US" sz="2400" dirty="0"/>
              <a:t>: mark certain memory pages (e.g. stack pages) </a:t>
            </a:r>
            <a:r>
              <a:rPr lang="en-US" altLang="en-US" sz="2400" dirty="0" smtClean="0"/>
              <a:t>non-executable (DEP)</a:t>
            </a:r>
            <a:endParaRPr lang="en-US" altLang="en-US" sz="2400" dirty="0"/>
          </a:p>
          <a:p>
            <a:pPr lvl="1"/>
            <a:r>
              <a:rPr lang="en-US" altLang="en-US" sz="2400" dirty="0"/>
              <a:t>W^X </a:t>
            </a:r>
            <a:r>
              <a:rPr lang="en-US" altLang="en-US" sz="2400" dirty="0" smtClean="0"/>
              <a:t>protection: </a:t>
            </a:r>
            <a:r>
              <a:rPr lang="en-US" altLang="en-US" sz="2400" dirty="0"/>
              <a:t>a page cannot be both writable and executable</a:t>
            </a:r>
          </a:p>
          <a:p>
            <a:r>
              <a:rPr lang="en-US" altLang="en-US" sz="2800" dirty="0"/>
              <a:t>Consequences</a:t>
            </a:r>
          </a:p>
          <a:p>
            <a:pPr lvl="1"/>
            <a:r>
              <a:rPr lang="en-US" altLang="en-US" sz="2400" dirty="0"/>
              <a:t>Injected shellcode on the stack cannot be executed</a:t>
            </a:r>
          </a:p>
          <a:p>
            <a:pPr lvl="1"/>
            <a:r>
              <a:rPr lang="en-US" altLang="en-US" sz="2400" dirty="0"/>
              <a:t>Deviates from von-Neumann architecture</a:t>
            </a:r>
          </a:p>
          <a:p>
            <a:pPr lvl="2"/>
            <a:r>
              <a:rPr lang="en-US" altLang="en-US" sz="2000" i="1" dirty="0"/>
              <a:t>e.g.</a:t>
            </a:r>
            <a:r>
              <a:rPr lang="en-US" altLang="en-US" sz="2000" dirty="0"/>
              <a:t> run-time code generation may be affected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3D1E9EF-785C-8342-A469-3B41FE9A7CCC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Limitation of non-executable stack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Will not work if the exploit does not rely on code injected on the stack.</a:t>
            </a:r>
          </a:p>
          <a:p>
            <a:pPr lvl="1"/>
            <a:r>
              <a:rPr lang="en-US" altLang="en-US"/>
              <a:t>Code can be injected in other memory segments, </a:t>
            </a:r>
            <a:r>
              <a:rPr lang="en-US" altLang="en-US" i="1"/>
              <a:t>e.g.</a:t>
            </a:r>
            <a:r>
              <a:rPr lang="en-US" altLang="en-US"/>
              <a:t> heap.</a:t>
            </a:r>
          </a:p>
          <a:p>
            <a:pPr lvl="1"/>
            <a:r>
              <a:rPr lang="en-US" altLang="en-US"/>
              <a:t>Or no need to inject code at all!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D4FF7AC-5136-AA4B-86F1-F1038C395F67}" type="slidenum">
              <a:rPr lang="en-US" altLang="en-US" sz="1400"/>
              <a:pPr/>
              <a:t>13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Getting around non-executable stack through return-into-libc</a:t>
            </a: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393E6B0-557D-0540-83B0-809806041AE7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254000" y="2362200"/>
            <a:ext cx="88900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4749800" y="2362200"/>
            <a:ext cx="11430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EIP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11200" y="45720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entrance address of a libc function</a:t>
            </a:r>
          </a:p>
        </p:txBody>
      </p:sp>
      <p:cxnSp>
        <p:nvCxnSpPr>
          <p:cNvPr id="34" name="Shape 33"/>
          <p:cNvCxnSpPr>
            <a:cxnSpLocks noChangeShapeType="1"/>
            <a:stCxn id="30724" idx="2"/>
            <a:endCxn id="29" idx="1"/>
          </p:cNvCxnSpPr>
          <p:nvPr/>
        </p:nvCxnSpPr>
        <p:spPr bwMode="auto">
          <a:xfrm rot="5400000">
            <a:off x="2047875" y="1482725"/>
            <a:ext cx="1936750" cy="4610100"/>
          </a:xfrm>
          <a:prstGeom prst="curvedConnector4">
            <a:avLst>
              <a:gd name="adj1" fmla="val 45236"/>
              <a:gd name="adj2" fmla="val 104958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228600" y="2387600"/>
            <a:ext cx="594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AAAAAAAAAAAAAAAAAAAAAAAAAAAA ????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6600" y="4876800"/>
            <a:ext cx="226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system(…);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511800" y="2819400"/>
            <a:ext cx="838200" cy="990600"/>
            <a:chOff x="6248400" y="3352800"/>
            <a:chExt cx="838200" cy="990600"/>
          </a:xfrm>
        </p:grpSpPr>
        <p:sp>
          <p:nvSpPr>
            <p:cNvPr id="30743" name="TextBox 26"/>
            <p:cNvSpPr txBox="1">
              <a:spLocks noChangeArrowheads="1"/>
            </p:cNvSpPr>
            <p:nvPr/>
          </p:nvSpPr>
          <p:spPr bwMode="auto">
            <a:xfrm>
              <a:off x="6248400" y="397406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/>
                <a:t>ESP</a:t>
              </a:r>
            </a:p>
          </p:txBody>
        </p:sp>
        <p:cxnSp>
          <p:nvCxnSpPr>
            <p:cNvPr id="30744" name="Straight Arrow Connector 27"/>
            <p:cNvCxnSpPr>
              <a:cxnSpLocks noChangeShapeType="1"/>
              <a:stCxn id="30743" idx="0"/>
            </p:cNvCxnSpPr>
            <p:nvPr/>
          </p:nvCxnSpPr>
          <p:spPr bwMode="auto">
            <a:xfrm rot="16200000" flipV="1">
              <a:off x="6318766" y="3663434"/>
              <a:ext cx="6212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892800" y="2362200"/>
            <a:ext cx="1143000" cy="46196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W1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010400" y="2362200"/>
            <a:ext cx="1143000" cy="46196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W2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172200" y="2819400"/>
            <a:ext cx="1066800" cy="1544638"/>
            <a:chOff x="6172200" y="2819400"/>
            <a:chExt cx="1066800" cy="1544598"/>
          </a:xfrm>
        </p:grpSpPr>
        <p:sp>
          <p:nvSpPr>
            <p:cNvPr id="30741" name="TextBox 32"/>
            <p:cNvSpPr txBox="1">
              <a:spLocks noChangeArrowheads="1"/>
            </p:cNvSpPr>
            <p:nvPr/>
          </p:nvSpPr>
          <p:spPr bwMode="auto">
            <a:xfrm>
              <a:off x="6172200" y="3440668"/>
              <a:ext cx="1066800" cy="923330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6600"/>
                  </a:solidFill>
                </a:rPr>
                <a:t>libc</a:t>
              </a:r>
              <a:r>
                <a:rPr lang="ja-JP" altLang="en-US" sz="1800">
                  <a:solidFill>
                    <a:srgbClr val="FF6600"/>
                  </a:solidFill>
                </a:rPr>
                <a:t>’</a:t>
              </a:r>
              <a:r>
                <a:rPr lang="en-US" altLang="ja-JP" sz="1800">
                  <a:solidFill>
                    <a:srgbClr val="FF6600"/>
                  </a:solidFill>
                </a:rPr>
                <a:t>s return address</a:t>
              </a:r>
              <a:endParaRPr lang="en-US" altLang="en-US" sz="1800">
                <a:solidFill>
                  <a:srgbClr val="FF6600"/>
                </a:solidFill>
              </a:endParaRPr>
            </a:p>
          </p:txBody>
        </p:sp>
        <p:cxnSp>
          <p:nvCxnSpPr>
            <p:cNvPr id="30742" name="Straight Arrow Connector 34"/>
            <p:cNvCxnSpPr>
              <a:cxnSpLocks noChangeShapeType="1"/>
              <a:stCxn id="30741" idx="0"/>
            </p:cNvCxnSpPr>
            <p:nvPr/>
          </p:nvCxnSpPr>
          <p:spPr bwMode="auto">
            <a:xfrm rot="16200000" flipV="1">
              <a:off x="6318766" y="3053834"/>
              <a:ext cx="621268" cy="152400"/>
            </a:xfrm>
            <a:prstGeom prst="straightConnector1">
              <a:avLst/>
            </a:prstGeom>
            <a:noFill/>
            <a:ln w="15875">
              <a:solidFill>
                <a:srgbClr val="FF6600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7391400" y="2819400"/>
            <a:ext cx="1066800" cy="1266825"/>
            <a:chOff x="7391400" y="2819401"/>
            <a:chExt cx="1066800" cy="1267599"/>
          </a:xfrm>
        </p:grpSpPr>
        <p:sp>
          <p:nvSpPr>
            <p:cNvPr id="30739" name="TextBox 37"/>
            <p:cNvSpPr txBox="1">
              <a:spLocks noChangeArrowheads="1"/>
            </p:cNvSpPr>
            <p:nvPr/>
          </p:nvSpPr>
          <p:spPr bwMode="auto">
            <a:xfrm>
              <a:off x="7391400" y="3440669"/>
              <a:ext cx="1066800" cy="646331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6600"/>
                  </a:solidFill>
                </a:rPr>
                <a:t>libc</a:t>
              </a:r>
              <a:r>
                <a:rPr lang="ja-JP" altLang="en-US" sz="1800">
                  <a:solidFill>
                    <a:srgbClr val="FF6600"/>
                  </a:solidFill>
                </a:rPr>
                <a:t>’</a:t>
              </a:r>
              <a:r>
                <a:rPr lang="en-US" altLang="ja-JP" sz="1800">
                  <a:solidFill>
                    <a:srgbClr val="FF6600"/>
                  </a:solidFill>
                </a:rPr>
                <a:t>s argv[1]</a:t>
              </a:r>
              <a:endParaRPr lang="en-US" altLang="en-US" sz="1800">
                <a:solidFill>
                  <a:srgbClr val="FF6600"/>
                </a:solidFill>
              </a:endParaRPr>
            </a:p>
          </p:txBody>
        </p:sp>
        <p:cxnSp>
          <p:nvCxnSpPr>
            <p:cNvPr id="30740" name="Straight Arrow Connector 38"/>
            <p:cNvCxnSpPr>
              <a:cxnSpLocks noChangeShapeType="1"/>
              <a:stCxn id="30739" idx="0"/>
            </p:cNvCxnSpPr>
            <p:nvPr/>
          </p:nvCxnSpPr>
          <p:spPr bwMode="auto">
            <a:xfrm rot="16200000" flipV="1">
              <a:off x="7537966" y="3053835"/>
              <a:ext cx="621268" cy="152400"/>
            </a:xfrm>
            <a:prstGeom prst="straightConnector1">
              <a:avLst/>
            </a:prstGeom>
            <a:noFill/>
            <a:ln w="15875">
              <a:solidFill>
                <a:srgbClr val="FF6600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6019800" y="2387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 ????        ???? </a:t>
            </a:r>
          </a:p>
        </p:txBody>
      </p:sp>
      <p:cxnSp>
        <p:nvCxnSpPr>
          <p:cNvPr id="44" name="Curved Connector 43"/>
          <p:cNvCxnSpPr>
            <a:cxnSpLocks noChangeShapeType="1"/>
            <a:stCxn id="31" idx="2"/>
          </p:cNvCxnSpPr>
          <p:nvPr/>
        </p:nvCxnSpPr>
        <p:spPr bwMode="auto">
          <a:xfrm rot="5400000">
            <a:off x="6117431" y="3945732"/>
            <a:ext cx="2586037" cy="342900"/>
          </a:xfrm>
          <a:prstGeom prst="curvedConnector3">
            <a:avLst>
              <a:gd name="adj1" fmla="val 19556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629400" y="54864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1800"/>
              <a:t>“</a:t>
            </a:r>
            <a:r>
              <a:rPr lang="en-US" altLang="ja-JP" sz="1800"/>
              <a:t>/bin/sh</a:t>
            </a:r>
            <a:r>
              <a:rPr lang="ja-JP" altLang="en-US" sz="1800"/>
              <a:t>”</a:t>
            </a:r>
            <a:endParaRPr lang="en-US" altLang="en-US" sz="1800"/>
          </a:p>
        </p:txBody>
      </p:sp>
      <p:cxnSp>
        <p:nvCxnSpPr>
          <p:cNvPr id="50" name="Curved Connector 49"/>
          <p:cNvCxnSpPr>
            <a:cxnSpLocks noChangeShapeType="1"/>
            <a:stCxn id="30" idx="2"/>
          </p:cNvCxnSpPr>
          <p:nvPr/>
        </p:nvCxnSpPr>
        <p:spPr bwMode="auto">
          <a:xfrm rot="5400000">
            <a:off x="4072731" y="3247232"/>
            <a:ext cx="2814637" cy="1968500"/>
          </a:xfrm>
          <a:prstGeom prst="curvedConnector3">
            <a:avLst>
              <a:gd name="adj1" fmla="val 25639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590800" y="56388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entrance address of the next libc function you want to run, e.g., exit();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9" grpId="0"/>
      <p:bldP spid="23" grpId="0"/>
      <p:bldP spid="30" grpId="0" animBg="1"/>
      <p:bldP spid="31" grpId="0" animBg="1"/>
      <p:bldP spid="42" grpId="0"/>
      <p:bldP spid="48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Thoughts</a:t>
            </a:r>
          </a:p>
        </p:txBody>
      </p:sp>
      <p:sp>
        <p:nvSpPr>
          <p:cNvPr id="3174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Whenever a new defense against software exploit is invented, a new way to get around it emerges.</a:t>
            </a:r>
          </a:p>
          <a:p>
            <a:pPr lvl="1"/>
            <a:r>
              <a:rPr lang="en-US" altLang="en-US" sz="2400" dirty="0"/>
              <a:t>These defensive mechanisms are reactive and address a particular </a:t>
            </a:r>
            <a:r>
              <a:rPr lang="en-US" altLang="en-US" sz="2400" i="1" dirty="0">
                <a:solidFill>
                  <a:srgbClr val="0000FF"/>
                </a:solidFill>
              </a:rPr>
              <a:t>way of attack</a:t>
            </a:r>
            <a:r>
              <a:rPr lang="en-US" altLang="en-US" sz="2400" dirty="0"/>
              <a:t>, not the underlying </a:t>
            </a:r>
            <a:r>
              <a:rPr lang="en-US" altLang="en-US" sz="2400" i="1" dirty="0">
                <a:solidFill>
                  <a:srgbClr val="0000FF"/>
                </a:solidFill>
              </a:rPr>
              <a:t>vulnerability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 smtClean="0"/>
              <a:t>Nonetheless they provide an important line of defense for software vulnerabilities.</a:t>
            </a:r>
            <a:endParaRPr lang="en-US" altLang="en-US" sz="2400" dirty="0"/>
          </a:p>
          <a:p>
            <a:pPr lvl="1"/>
            <a:r>
              <a:rPr lang="en-US" altLang="en-US" sz="2400" dirty="0"/>
              <a:t>To reduce the </a:t>
            </a:r>
            <a:r>
              <a:rPr lang="ja-JP" altLang="en-US" sz="2400" dirty="0"/>
              <a:t>“</a:t>
            </a:r>
            <a:r>
              <a:rPr lang="en-US" altLang="ja-JP" sz="2400" dirty="0"/>
              <a:t>attack surface,</a:t>
            </a:r>
            <a:r>
              <a:rPr lang="ja-JP" altLang="en-US" sz="2400" dirty="0"/>
              <a:t>”</a:t>
            </a:r>
            <a:r>
              <a:rPr lang="en-US" altLang="ja-JP" sz="2400" dirty="0"/>
              <a:t> we must also address the underlying vulnerabilities.</a:t>
            </a:r>
            <a:endParaRPr lang="en-US" altLang="ja-JP" dirty="0"/>
          </a:p>
          <a:p>
            <a:pPr lvl="2"/>
            <a:r>
              <a:rPr lang="en-US" altLang="en-US" sz="2000" dirty="0"/>
              <a:t>Defensive programming</a:t>
            </a:r>
          </a:p>
          <a:p>
            <a:pPr lvl="2"/>
            <a:r>
              <a:rPr lang="en-US" altLang="en-US" sz="2000" dirty="0"/>
              <a:t>Using type-safe languages and static code analysis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D657040-E114-EC44-8F5A-68DFE938D5C1}" type="slidenum">
              <a:rPr lang="en-US" altLang="en-US" sz="1400"/>
              <a:pPr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Implication on System Security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must assume that software applications will have security vulnerabilities in them</a:t>
            </a:r>
          </a:p>
          <a:p>
            <a:pPr lvl="1"/>
            <a:r>
              <a:rPr lang="en-US" altLang="en-US"/>
              <a:t>Proper design of protection mechanisms is essential to mitigate the </a:t>
            </a:r>
            <a:r>
              <a:rPr lang="en-US" altLang="en-US" smtClean="0"/>
              <a:t>threats.</a:t>
            </a:r>
            <a:endParaRPr lang="en-US" alt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0AAF7EF-1ADC-0F4D-95B4-553A26BBC876}" type="slidenum">
              <a:rPr lang="en-US" altLang="en-US" sz="1400"/>
              <a:pPr/>
              <a:t>16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r>
              <a:rPr lang="en-US" altLang="en-US" sz="2800"/>
              <a:t>A buffer on the stack has an un-checked bound.</a:t>
            </a:r>
          </a:p>
          <a:p>
            <a:pPr lvl="1"/>
            <a:r>
              <a:rPr lang="en-US" altLang="en-US" sz="2400"/>
              <a:t>A malicious input could modify program control flow by overwriting data on the stack, e.g. saved EIP.</a:t>
            </a:r>
          </a:p>
          <a:p>
            <a:pPr lvl="1"/>
            <a:r>
              <a:rPr lang="en-US" altLang="en-US" sz="2400"/>
              <a:t>Malicious code can be injected on the stack and EIP can be made to point to it.</a:t>
            </a:r>
            <a:endParaRPr lang="en-US" altLang="en-US"/>
          </a:p>
          <a:p>
            <a:r>
              <a:rPr lang="en-US" altLang="en-US" sz="2800"/>
              <a:t>Key to a successful stack overflow attack</a:t>
            </a:r>
          </a:p>
          <a:p>
            <a:pPr lvl="1"/>
            <a:r>
              <a:rPr lang="en-US" altLang="en-US" sz="2400"/>
              <a:t>The modified control gets loaded into EIP</a:t>
            </a:r>
          </a:p>
          <a:p>
            <a:pPr lvl="2"/>
            <a:r>
              <a:rPr lang="en-US" altLang="en-US" sz="2000"/>
              <a:t>e.g. the vulnerable function successfully </a:t>
            </a:r>
            <a:r>
              <a:rPr lang="ja-JP" altLang="en-US" sz="2000"/>
              <a:t>“</a:t>
            </a:r>
            <a:r>
              <a:rPr lang="en-US" altLang="ja-JP" sz="2000"/>
              <a:t>returns;</a:t>
            </a:r>
            <a:r>
              <a:rPr lang="ja-JP" altLang="en-US" sz="2000"/>
              <a:t>”</a:t>
            </a:r>
            <a:endParaRPr lang="en-US" altLang="ja-JP" sz="2000"/>
          </a:p>
          <a:p>
            <a:pPr lvl="1"/>
            <a:r>
              <a:rPr lang="en-US" altLang="en-US" sz="2400"/>
              <a:t>Must be able to predict the address of the injected code</a:t>
            </a:r>
          </a:p>
          <a:p>
            <a:pPr lvl="1"/>
            <a:r>
              <a:rPr lang="en-US" altLang="en-US" sz="2400"/>
              <a:t>The injected code must be executable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Stack Overflow Review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DABBB0C-50FE-3442-8409-A209BE3928A8}" type="slidenum">
              <a:rPr lang="en-US" altLang="en-US" sz="1400"/>
              <a:pPr/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Mitigation1: stack address randomization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OS randomly picks a location for the program stack.</a:t>
            </a:r>
          </a:p>
          <a:p>
            <a:pPr lvl="1"/>
            <a:r>
              <a:rPr lang="en-US" altLang="en-US"/>
              <a:t>The chance the attacker can guess the correct stack location is slim.</a:t>
            </a:r>
          </a:p>
          <a:p>
            <a:pPr lvl="1"/>
            <a:r>
              <a:rPr lang="en-US" altLang="en-US"/>
              <a:t>Where shall EIP point to?</a:t>
            </a:r>
          </a:p>
          <a:p>
            <a:endParaRPr lang="en-US" altLang="en-US"/>
          </a:p>
          <a:p>
            <a:r>
              <a:rPr lang="en-US" altLang="en-US"/>
              <a:t>However, there are multiple ways to get around it.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8B5CC80-D48C-144C-AA66-8B4CE8800635}" type="slidenum">
              <a:rPr lang="en-US" altLang="en-US" sz="1400"/>
              <a:pPr/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Getting around stack randomization through indirect jump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A91CC70-99BC-314C-A0B0-79190F02BD00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533400" y="2895600"/>
            <a:ext cx="76962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5029200" y="2895600"/>
            <a:ext cx="11430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EIP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819400" y="2895600"/>
            <a:ext cx="2057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Shell Code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33400" y="2895600"/>
            <a:ext cx="2286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NOP sled</a:t>
            </a:r>
          </a:p>
        </p:txBody>
      </p:sp>
      <p:sp>
        <p:nvSpPr>
          <p:cNvPr id="11" name="Freeform 15"/>
          <p:cNvSpPr>
            <a:spLocks/>
          </p:cNvSpPr>
          <p:nvPr/>
        </p:nvSpPr>
        <p:spPr bwMode="auto">
          <a:xfrm>
            <a:off x="1524000" y="1727200"/>
            <a:ext cx="4114800" cy="1168400"/>
          </a:xfrm>
          <a:custGeom>
            <a:avLst/>
            <a:gdLst>
              <a:gd name="T0" fmla="*/ 2147483647 w 3216"/>
              <a:gd name="T1" fmla="*/ 2147483647 h 736"/>
              <a:gd name="T2" fmla="*/ 2147483647 w 3216"/>
              <a:gd name="T3" fmla="*/ 2147483647 h 736"/>
              <a:gd name="T4" fmla="*/ 2147483647 w 3216"/>
              <a:gd name="T5" fmla="*/ 2147483647 h 736"/>
              <a:gd name="T6" fmla="*/ 2147483647 w 3216"/>
              <a:gd name="T7" fmla="*/ 2147483647 h 736"/>
              <a:gd name="T8" fmla="*/ 0 w 3216"/>
              <a:gd name="T9" fmla="*/ 2147483647 h 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16"/>
              <a:gd name="T16" fmla="*/ 0 h 736"/>
              <a:gd name="T17" fmla="*/ 3216 w 3216"/>
              <a:gd name="T18" fmla="*/ 736 h 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16" h="736">
                <a:moveTo>
                  <a:pt x="3216" y="736"/>
                </a:moveTo>
                <a:cubicBezTo>
                  <a:pt x="3156" y="600"/>
                  <a:pt x="3096" y="464"/>
                  <a:pt x="2880" y="352"/>
                </a:cubicBezTo>
                <a:cubicBezTo>
                  <a:pt x="2664" y="240"/>
                  <a:pt x="2272" y="104"/>
                  <a:pt x="1920" y="64"/>
                </a:cubicBezTo>
                <a:cubicBezTo>
                  <a:pt x="1568" y="24"/>
                  <a:pt x="1088" y="0"/>
                  <a:pt x="768" y="112"/>
                </a:cubicBezTo>
                <a:cubicBezTo>
                  <a:pt x="448" y="224"/>
                  <a:pt x="224" y="480"/>
                  <a:pt x="0" y="7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24200" y="1562100"/>
            <a:ext cx="762000" cy="457200"/>
            <a:chOff x="2590800" y="3810000"/>
            <a:chExt cx="762000" cy="457200"/>
          </a:xfrm>
        </p:grpSpPr>
        <p:cxnSp>
          <p:nvCxnSpPr>
            <p:cNvPr id="19473" name="Straight Connector 12"/>
            <p:cNvCxnSpPr>
              <a:cxnSpLocks noChangeShapeType="1"/>
            </p:cNvCxnSpPr>
            <p:nvPr/>
          </p:nvCxnSpPr>
          <p:spPr bwMode="auto">
            <a:xfrm>
              <a:off x="2667000" y="3810000"/>
              <a:ext cx="685800" cy="457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4" name="Straight Connector 14"/>
            <p:cNvCxnSpPr>
              <a:cxnSpLocks noChangeShapeType="1"/>
            </p:cNvCxnSpPr>
            <p:nvPr/>
          </p:nvCxnSpPr>
          <p:spPr bwMode="auto">
            <a:xfrm rot="10800000" flipV="1">
              <a:off x="2590800" y="3810000"/>
              <a:ext cx="762000" cy="457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791200" y="3352800"/>
            <a:ext cx="838200" cy="990600"/>
            <a:chOff x="6248400" y="3352800"/>
            <a:chExt cx="838200" cy="990600"/>
          </a:xfrm>
        </p:grpSpPr>
        <p:sp>
          <p:nvSpPr>
            <p:cNvPr id="19471" name="TextBox 19"/>
            <p:cNvSpPr txBox="1">
              <a:spLocks noChangeArrowheads="1"/>
            </p:cNvSpPr>
            <p:nvPr/>
          </p:nvSpPr>
          <p:spPr bwMode="auto">
            <a:xfrm>
              <a:off x="6248400" y="3974068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/>
                <a:t>ESP</a:t>
              </a:r>
            </a:p>
          </p:txBody>
        </p:sp>
        <p:cxnSp>
          <p:nvCxnSpPr>
            <p:cNvPr id="19472" name="Straight Arrow Connector 23"/>
            <p:cNvCxnSpPr>
              <a:cxnSpLocks noChangeShapeType="1"/>
              <a:stCxn id="19471" idx="0"/>
            </p:cNvCxnSpPr>
            <p:nvPr/>
          </p:nvCxnSpPr>
          <p:spPr bwMode="auto">
            <a:xfrm rot="16200000" flipV="1">
              <a:off x="6318766" y="3663434"/>
              <a:ext cx="6212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172200" y="2895600"/>
            <a:ext cx="2057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Shell Code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990600" y="5105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0x42122ba7: JMP ESP (0xffe4)</a:t>
            </a:r>
          </a:p>
        </p:txBody>
      </p:sp>
      <p:cxnSp>
        <p:nvCxnSpPr>
          <p:cNvPr id="34" name="Shape 33"/>
          <p:cNvCxnSpPr>
            <a:cxnSpLocks noChangeShapeType="1"/>
            <a:stCxn id="19460" idx="2"/>
            <a:endCxn id="29" idx="1"/>
          </p:cNvCxnSpPr>
          <p:nvPr/>
        </p:nvCxnSpPr>
        <p:spPr bwMode="auto">
          <a:xfrm rot="5400000">
            <a:off x="2327275" y="2016125"/>
            <a:ext cx="1936750" cy="4610100"/>
          </a:xfrm>
          <a:prstGeom prst="curvedConnector4">
            <a:avLst>
              <a:gd name="adj1" fmla="val 45236"/>
              <a:gd name="adj2" fmla="val 104958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9" idx="3"/>
            <a:endCxn id="26" idx="1"/>
          </p:cNvCxnSpPr>
          <p:nvPr/>
        </p:nvCxnSpPr>
        <p:spPr bwMode="auto">
          <a:xfrm flipV="1">
            <a:off x="4648200" y="3128963"/>
            <a:ext cx="1524000" cy="2160587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TextBox 18"/>
          <p:cNvSpPr txBox="1">
            <a:spLocks noChangeArrowheads="1"/>
          </p:cNvSpPr>
          <p:nvPr/>
        </p:nvSpPr>
        <p:spPr bwMode="auto">
          <a:xfrm>
            <a:off x="152400" y="21336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beginning of the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  <p:bldP spid="26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smtClean="0"/>
              <a:t>Useful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  <a:r>
              <a:rPr lang="en-US" dirty="0" err="1" smtClean="0"/>
              <a:t>program_name</a:t>
            </a:r>
            <a:endParaRPr lang="en-US" dirty="0" smtClean="0"/>
          </a:p>
          <a:p>
            <a:pPr lvl="1"/>
            <a:r>
              <a:rPr lang="en-US" dirty="0" smtClean="0"/>
              <a:t>Displays the dynamically linked libraries and their entrance addresses</a:t>
            </a:r>
          </a:p>
          <a:p>
            <a:endParaRPr lang="en-US" dirty="0"/>
          </a:p>
          <a:p>
            <a:r>
              <a:rPr lang="en-US" dirty="0" smtClean="0"/>
              <a:t>You can search the jump code directly in any program’s address space as long as it links the same libraries at the same locations as the target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BFB-4314-9A47-AE82-177FB7798D8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6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Thoughts</a:t>
            </a:r>
          </a:p>
        </p:txBody>
      </p:sp>
      <p:sp>
        <p:nvSpPr>
          <p:cNvPr id="2048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Any register that points to somewhere </a:t>
            </a:r>
            <a:r>
              <a:rPr lang="en-US" altLang="en-US" i="1">
                <a:solidFill>
                  <a:srgbClr val="0000FF"/>
                </a:solidFill>
              </a:rPr>
              <a:t>after</a:t>
            </a:r>
            <a:r>
              <a:rPr lang="en-US" altLang="en-US"/>
              <a:t> the beginning of the vulnerable buffer could work.</a:t>
            </a:r>
          </a:p>
          <a:p>
            <a:r>
              <a:rPr lang="en-US" altLang="en-US"/>
              <a:t>We can look for the </a:t>
            </a:r>
            <a:r>
              <a:rPr lang="ja-JP" altLang="en-US"/>
              <a:t>“</a:t>
            </a:r>
            <a:r>
              <a:rPr lang="en-US" altLang="ja-JP"/>
              <a:t>jump code</a:t>
            </a:r>
            <a:r>
              <a:rPr lang="ja-JP" altLang="en-US"/>
              <a:t>”</a:t>
            </a:r>
            <a:r>
              <a:rPr lang="en-US" altLang="ja-JP"/>
              <a:t> by searching the virtual memory space.</a:t>
            </a:r>
          </a:p>
          <a:p>
            <a:pPr lvl="1"/>
            <a:r>
              <a:rPr lang="en-US" altLang="en-US"/>
              <a:t>System libraries are a good place to start.</a:t>
            </a:r>
          </a:p>
          <a:p>
            <a:pPr lvl="1"/>
            <a:r>
              <a:rPr lang="en-US" altLang="en-US"/>
              <a:t>A library</a:t>
            </a:r>
            <a:r>
              <a:rPr lang="ja-JP" altLang="en-US"/>
              <a:t>’</a:t>
            </a:r>
            <a:r>
              <a:rPr lang="en-US" altLang="ja-JP"/>
              <a:t>s code may not even have the jump code in its instructions, but we could still find the jump code anyway (Why?).</a:t>
            </a:r>
          </a:p>
          <a:p>
            <a:endParaRPr lang="en-US" altLang="en-US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A06337D-388E-CF49-9EE3-A9331E1C54E0}" type="slidenum">
              <a:rPr lang="en-US" altLang="en-US" sz="1400"/>
              <a:pPr/>
              <a:t>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StackGuard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 compile-time mechanism that detects/prevents modification of saved EIP during function execution.</a:t>
            </a:r>
          </a:p>
          <a:p>
            <a:pPr lvl="1"/>
            <a:r>
              <a:rPr lang="en-US" altLang="en-US" sz="2400"/>
              <a:t>When the function starts, a </a:t>
            </a:r>
            <a:r>
              <a:rPr lang="ja-JP" altLang="en-US" sz="2400"/>
              <a:t>“</a:t>
            </a:r>
            <a:r>
              <a:rPr lang="en-US" altLang="ja-JP" sz="2400"/>
              <a:t>canary word</a:t>
            </a:r>
            <a:r>
              <a:rPr lang="ja-JP" altLang="en-US" sz="2400"/>
              <a:t>”</a:t>
            </a:r>
            <a:r>
              <a:rPr lang="en-US" altLang="ja-JP" sz="2400"/>
              <a:t> is put on the stack in between the function’s local variables and saved EIP.</a:t>
            </a:r>
          </a:p>
          <a:p>
            <a:pPr lvl="1"/>
            <a:r>
              <a:rPr lang="en-US" altLang="en-US" sz="2400"/>
              <a:t>If a local buffer is overrun, the canary will have to be </a:t>
            </a:r>
            <a:r>
              <a:rPr lang="ja-JP" altLang="en-US" sz="2400"/>
              <a:t>“</a:t>
            </a:r>
            <a:r>
              <a:rPr lang="en-US" altLang="ja-JP" sz="2400"/>
              <a:t>killed</a:t>
            </a:r>
            <a:r>
              <a:rPr lang="ja-JP" altLang="en-US" sz="2400"/>
              <a:t>”</a:t>
            </a:r>
            <a:r>
              <a:rPr lang="en-US" altLang="ja-JP" sz="2400"/>
              <a:t> before the saved EIP can be modified.</a:t>
            </a:r>
          </a:p>
          <a:p>
            <a:pPr lvl="1"/>
            <a:r>
              <a:rPr lang="en-US" altLang="en-US" sz="2400"/>
              <a:t>Before function returns, checks whether the canary is still intact. If not, hand program control to a pre-defined exception handler and terminate the program.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9086FB7-A8D0-B14A-8E73-08D655306247}" type="slidenum">
              <a:rPr lang="en-US" altLang="en-US" sz="1400"/>
              <a:pPr/>
              <a:t>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0"/>
          <p:cNvSpPr txBox="1">
            <a:spLocks noChangeArrowheads="1"/>
          </p:cNvSpPr>
          <p:nvPr/>
        </p:nvSpPr>
        <p:spPr bwMode="auto">
          <a:xfrm>
            <a:off x="3263900" y="3814763"/>
            <a:ext cx="2971800" cy="376237"/>
          </a:xfrm>
          <a:prstGeom prst="rect">
            <a:avLst/>
          </a:prstGeom>
          <a:solidFill>
            <a:srgbClr val="FF8C6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canary word</a:t>
            </a:r>
          </a:p>
        </p:txBody>
      </p:sp>
      <p:sp>
        <p:nvSpPr>
          <p:cNvPr id="22530" name="Text Box 20"/>
          <p:cNvSpPr txBox="1">
            <a:spLocks noChangeArrowheads="1"/>
          </p:cNvSpPr>
          <p:nvPr/>
        </p:nvSpPr>
        <p:spPr bwMode="auto">
          <a:xfrm>
            <a:off x="3260725" y="3433763"/>
            <a:ext cx="2971800" cy="37623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saved EBP</a:t>
            </a:r>
          </a:p>
        </p:txBody>
      </p:sp>
      <p:sp>
        <p:nvSpPr>
          <p:cNvPr id="22531" name="Rectangle 12"/>
          <p:cNvSpPr>
            <a:spLocks noChangeArrowheads="1"/>
          </p:cNvSpPr>
          <p:nvPr/>
        </p:nvSpPr>
        <p:spPr bwMode="auto">
          <a:xfrm>
            <a:off x="3260725" y="13716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3260725" y="228600"/>
            <a:ext cx="2971800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.text</a:t>
            </a: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3260725" y="609600"/>
            <a:ext cx="2971800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.data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3260725" y="990600"/>
            <a:ext cx="2971800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heap malloc</a:t>
            </a:r>
            <a:r>
              <a:rPr lang="ja-JP" altLang="en-US" sz="2000"/>
              <a:t>’</a:t>
            </a:r>
            <a:r>
              <a:rPr lang="en-US" altLang="ja-JP" sz="2000"/>
              <a:t>ed data</a:t>
            </a:r>
            <a:endParaRPr lang="en-US" altLang="en-US" sz="2000"/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3232150" y="15716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heap</a:t>
            </a: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3260725" y="22098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stack</a:t>
            </a:r>
          </a:p>
        </p:txBody>
      </p:sp>
      <p:sp>
        <p:nvSpPr>
          <p:cNvPr id="22537" name="Text Box 15"/>
          <p:cNvSpPr txBox="1">
            <a:spLocks noChangeArrowheads="1"/>
          </p:cNvSpPr>
          <p:nvPr/>
        </p:nvSpPr>
        <p:spPr bwMode="auto">
          <a:xfrm>
            <a:off x="4540250" y="1981200"/>
            <a:ext cx="4889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&lt;</a:t>
            </a:r>
          </a:p>
        </p:txBody>
      </p: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4540250" y="1447800"/>
            <a:ext cx="4889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&gt;</a:t>
            </a:r>
          </a:p>
        </p:txBody>
      </p:sp>
      <p:sp>
        <p:nvSpPr>
          <p:cNvPr id="22539" name="Text Box 19"/>
          <p:cNvSpPr txBox="1">
            <a:spLocks noChangeArrowheads="1"/>
          </p:cNvSpPr>
          <p:nvPr/>
        </p:nvSpPr>
        <p:spPr bwMode="auto">
          <a:xfrm>
            <a:off x="3260725" y="4540250"/>
            <a:ext cx="2971800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function</a:t>
            </a:r>
            <a:r>
              <a:rPr lang="ja-JP" altLang="en-US" sz="1800"/>
              <a:t>’</a:t>
            </a:r>
            <a:r>
              <a:rPr lang="en-US" altLang="ja-JP" sz="1800"/>
              <a:t>s argument</a:t>
            </a:r>
            <a:endParaRPr lang="en-US" altLang="en-US" sz="1800"/>
          </a:p>
        </p:txBody>
      </p:sp>
      <p:sp>
        <p:nvSpPr>
          <p:cNvPr id="22540" name="Text Box 21"/>
          <p:cNvSpPr txBox="1">
            <a:spLocks noChangeArrowheads="1"/>
          </p:cNvSpPr>
          <p:nvPr/>
        </p:nvSpPr>
        <p:spPr bwMode="auto">
          <a:xfrm>
            <a:off x="3263900" y="4175125"/>
            <a:ext cx="2971800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saved EIP</a:t>
            </a:r>
          </a:p>
        </p:txBody>
      </p:sp>
      <p:sp>
        <p:nvSpPr>
          <p:cNvPr id="22541" name="Text Box 22"/>
          <p:cNvSpPr txBox="1">
            <a:spLocks noChangeArrowheads="1"/>
          </p:cNvSpPr>
          <p:nvPr/>
        </p:nvSpPr>
        <p:spPr bwMode="auto">
          <a:xfrm>
            <a:off x="3263900" y="4916488"/>
            <a:ext cx="2971800" cy="64611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main() local variables</a:t>
            </a:r>
          </a:p>
        </p:txBody>
      </p:sp>
      <p:sp>
        <p:nvSpPr>
          <p:cNvPr id="22542" name="Text Box 31"/>
          <p:cNvSpPr txBox="1">
            <a:spLocks noChangeArrowheads="1"/>
          </p:cNvSpPr>
          <p:nvPr/>
        </p:nvSpPr>
        <p:spPr bwMode="auto">
          <a:xfrm>
            <a:off x="3886200" y="6338888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bottom of stack</a:t>
            </a:r>
          </a:p>
        </p:txBody>
      </p:sp>
      <p:sp>
        <p:nvSpPr>
          <p:cNvPr id="22543" name="Text Box 33"/>
          <p:cNvSpPr txBox="1">
            <a:spLocks noChangeArrowheads="1"/>
          </p:cNvSpPr>
          <p:nvPr/>
        </p:nvSpPr>
        <p:spPr bwMode="auto">
          <a:xfrm>
            <a:off x="1981200" y="2438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ESP</a:t>
            </a:r>
          </a:p>
        </p:txBody>
      </p:sp>
      <p:sp>
        <p:nvSpPr>
          <p:cNvPr id="22544" name="Text Box 35"/>
          <p:cNvSpPr txBox="1">
            <a:spLocks noChangeArrowheads="1"/>
          </p:cNvSpPr>
          <p:nvPr/>
        </p:nvSpPr>
        <p:spPr bwMode="auto">
          <a:xfrm>
            <a:off x="1981200" y="3200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EBP</a:t>
            </a:r>
          </a:p>
        </p:txBody>
      </p:sp>
      <p:sp>
        <p:nvSpPr>
          <p:cNvPr id="22545" name="Line 36"/>
          <p:cNvSpPr>
            <a:spLocks noChangeShapeType="1"/>
          </p:cNvSpPr>
          <p:nvPr/>
        </p:nvSpPr>
        <p:spPr bwMode="auto">
          <a:xfrm>
            <a:off x="2667000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37"/>
          <p:cNvSpPr>
            <a:spLocks noChangeShapeType="1"/>
          </p:cNvSpPr>
          <p:nvPr/>
        </p:nvSpPr>
        <p:spPr bwMode="auto">
          <a:xfrm>
            <a:off x="26670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AutoShape 40"/>
          <p:cNvSpPr>
            <a:spLocks noChangeArrowheads="1"/>
          </p:cNvSpPr>
          <p:nvPr/>
        </p:nvSpPr>
        <p:spPr bwMode="auto">
          <a:xfrm>
            <a:off x="746125" y="1295400"/>
            <a:ext cx="533400" cy="4419600"/>
          </a:xfrm>
          <a:prstGeom prst="downArrow">
            <a:avLst>
              <a:gd name="adj1" fmla="val 50000"/>
              <a:gd name="adj2" fmla="val 2071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2548" name="Text Box 41"/>
          <p:cNvSpPr txBox="1">
            <a:spLocks noChangeArrowheads="1"/>
          </p:cNvSpPr>
          <p:nvPr/>
        </p:nvSpPr>
        <p:spPr bwMode="auto">
          <a:xfrm>
            <a:off x="1203325" y="1447800"/>
            <a:ext cx="54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address growth</a:t>
            </a:r>
          </a:p>
        </p:txBody>
      </p:sp>
      <p:sp>
        <p:nvSpPr>
          <p:cNvPr id="22549" name="Text Box 42"/>
          <p:cNvSpPr txBox="1">
            <a:spLocks noChangeArrowheads="1"/>
          </p:cNvSpPr>
          <p:nvPr/>
        </p:nvSpPr>
        <p:spPr bwMode="auto">
          <a:xfrm>
            <a:off x="6477000" y="39624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function</a:t>
            </a:r>
            <a:r>
              <a:rPr lang="ja-JP" altLang="en-US">
                <a:solidFill>
                  <a:schemeClr val="accent2"/>
                </a:solidFill>
              </a:rPr>
              <a:t>’</a:t>
            </a:r>
            <a:r>
              <a:rPr lang="en-US" altLang="ja-JP">
                <a:solidFill>
                  <a:schemeClr val="accent2"/>
                </a:solidFill>
              </a:rPr>
              <a:t>s return address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2550" name="Line 43"/>
          <p:cNvSpPr>
            <a:spLocks noChangeShapeType="1"/>
          </p:cNvSpPr>
          <p:nvPr/>
        </p:nvSpPr>
        <p:spPr bwMode="auto">
          <a:xfrm flipH="1">
            <a:off x="54102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Text Box 44"/>
          <p:cNvSpPr txBox="1">
            <a:spLocks noChangeArrowheads="1"/>
          </p:cNvSpPr>
          <p:nvPr/>
        </p:nvSpPr>
        <p:spPr bwMode="auto">
          <a:xfrm>
            <a:off x="3429000" y="2667000"/>
            <a:ext cx="2743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          AAAAAAAAAAA</a:t>
            </a:r>
          </a:p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AAAAAAAAAAAAAAA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191000" y="3810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 A A A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191000" y="4173538"/>
            <a:ext cx="114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 A A A</a:t>
            </a:r>
          </a:p>
        </p:txBody>
      </p:sp>
      <p:sp>
        <p:nvSpPr>
          <p:cNvPr id="22554" name="Rectangle 48"/>
          <p:cNvSpPr>
            <a:spLocks noGrp="1" noChangeArrowheads="1"/>
          </p:cNvSpPr>
          <p:nvPr>
            <p:ph type="title"/>
          </p:nvPr>
        </p:nvSpPr>
        <p:spPr>
          <a:xfrm>
            <a:off x="6324600" y="76200"/>
            <a:ext cx="2667000" cy="838200"/>
          </a:xfrm>
        </p:spPr>
        <p:txBody>
          <a:bodyPr/>
          <a:lstStyle/>
          <a:p>
            <a:r>
              <a:rPr lang="en-US" altLang="en-US" sz="3200"/>
              <a:t>StackGuard</a:t>
            </a:r>
            <a:endParaRPr lang="en-US" altLang="en-US"/>
          </a:p>
        </p:txBody>
      </p:sp>
      <p:sp>
        <p:nvSpPr>
          <p:cNvPr id="22555" name="Text Box 49"/>
          <p:cNvSpPr txBox="1">
            <a:spLocks noChangeArrowheads="1"/>
          </p:cNvSpPr>
          <p:nvPr/>
        </p:nvSpPr>
        <p:spPr bwMode="auto">
          <a:xfrm>
            <a:off x="3265488" y="5562600"/>
            <a:ext cx="29718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argc, **argv, **envp</a:t>
            </a:r>
          </a:p>
        </p:txBody>
      </p:sp>
      <p:sp>
        <p:nvSpPr>
          <p:cNvPr id="22556" name="Text Box 51"/>
          <p:cNvSpPr txBox="1">
            <a:spLocks noChangeArrowheads="1"/>
          </p:cNvSpPr>
          <p:nvPr/>
        </p:nvSpPr>
        <p:spPr bwMode="auto">
          <a:xfrm>
            <a:off x="3265488" y="5943600"/>
            <a:ext cx="29718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environment var</a:t>
            </a:r>
            <a:r>
              <a:rPr lang="ja-JP" altLang="en-US" sz="1800"/>
              <a:t>’</a:t>
            </a:r>
            <a:r>
              <a:rPr lang="en-US" altLang="ja-JP" sz="1800"/>
              <a:t>s</a:t>
            </a:r>
            <a:endParaRPr lang="en-US" altLang="en-US" sz="1800"/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3260725" y="2667000"/>
            <a:ext cx="2971800" cy="762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local variables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3429000" y="2667000"/>
            <a:ext cx="2743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          AAAAAAAAAAA</a:t>
            </a:r>
          </a:p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AAAAAAAAAAAAAAA</a:t>
            </a:r>
          </a:p>
        </p:txBody>
      </p:sp>
      <p:sp>
        <p:nvSpPr>
          <p:cNvPr id="22559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B104540-BF5F-D945-B21C-9BC50200037F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191000" y="3429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A A A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1" grpId="0"/>
      <p:bldP spid="24622" grpId="0"/>
      <p:bldP spid="35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Canary</a:t>
            </a:r>
          </a:p>
        </p:txBody>
      </p:sp>
      <p:sp>
        <p:nvSpPr>
          <p:cNvPr id="2457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Terminator canary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character that in most cases will terminate a malicious string, </a:t>
            </a:r>
            <a:r>
              <a:rPr lang="en-US" altLang="en-US" sz="2400" i="1"/>
              <a:t>e.g.</a:t>
            </a:r>
            <a:r>
              <a:rPr lang="en-US" altLang="en-US" sz="2400"/>
              <a:t> NULL.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Random canary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random value produced at program execution time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random value is stored in a global variable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XOR canary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random value XOR</a:t>
            </a:r>
            <a:r>
              <a:rPr lang="ja-JP" altLang="en-US" sz="2400"/>
              <a:t>’</a:t>
            </a:r>
            <a:r>
              <a:rPr lang="en-US" altLang="ja-JP" sz="2400"/>
              <a:t>ed with saved EIP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On function return, the canary is XOR</a:t>
            </a:r>
            <a:r>
              <a:rPr lang="ja-JP" altLang="en-US" sz="2400"/>
              <a:t>’</a:t>
            </a:r>
            <a:r>
              <a:rPr lang="en-US" altLang="ja-JP" sz="2400"/>
              <a:t>ed with the random value and the result compared with saved EIP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5385046-760C-1F4C-8BFB-DCCB853E410C}" type="slidenum">
              <a:rPr lang="en-US" altLang="en-US" sz="1400"/>
              <a:pPr/>
              <a:t>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9745</TotalTime>
  <Words>971</Words>
  <Application>Microsoft Macintosh PowerPoint</Application>
  <PresentationFormat>On-screen Show (4:3)</PresentationFormat>
  <Paragraphs>176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ＭＳ Ｐゴシック</vt:lpstr>
      <vt:lpstr>Arial</vt:lpstr>
      <vt:lpstr>Default Design</vt:lpstr>
      <vt:lpstr>Mitigation against Buffer Overflow Attacks</vt:lpstr>
      <vt:lpstr>Stack Overflow Review</vt:lpstr>
      <vt:lpstr>Mitigation1: stack address randomization</vt:lpstr>
      <vt:lpstr>Getting around stack randomization through indirect jump</vt:lpstr>
      <vt:lpstr>Some Useful Points</vt:lpstr>
      <vt:lpstr>Thoughts</vt:lpstr>
      <vt:lpstr>StackGuard</vt:lpstr>
      <vt:lpstr>StackGuard</vt:lpstr>
      <vt:lpstr>Types of Canary</vt:lpstr>
      <vt:lpstr>Limitation of StackGuard</vt:lpstr>
      <vt:lpstr>Circumvent StackGuard</vt:lpstr>
      <vt:lpstr>Non-executable Stack</vt:lpstr>
      <vt:lpstr>Limitation of non-executable stack</vt:lpstr>
      <vt:lpstr>Getting around non-executable stack through return-into-libc</vt:lpstr>
      <vt:lpstr>Thoughts</vt:lpstr>
      <vt:lpstr>Implication on System Security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Ou, Xinming</cp:lastModifiedBy>
  <cp:revision>325</cp:revision>
  <cp:lastPrinted>2009-04-22T19:24:48Z</cp:lastPrinted>
  <dcterms:created xsi:type="dcterms:W3CDTF">2011-08-30T20:23:35Z</dcterms:created>
  <dcterms:modified xsi:type="dcterms:W3CDTF">2016-08-31T17:37:13Z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