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256" r:id="rId2"/>
    <p:sldId id="264" r:id="rId3"/>
    <p:sldId id="257" r:id="rId4"/>
    <p:sldId id="258" r:id="rId5"/>
    <p:sldId id="259" r:id="rId6"/>
    <p:sldId id="260" r:id="rId7"/>
    <p:sldId id="338" r:id="rId8"/>
    <p:sldId id="261" r:id="rId9"/>
    <p:sldId id="262" r:id="rId10"/>
    <p:sldId id="263" r:id="rId11"/>
    <p:sldId id="265" r:id="rId12"/>
    <p:sldId id="266" r:id="rId13"/>
    <p:sldId id="267" r:id="rId14"/>
    <p:sldId id="272" r:id="rId15"/>
    <p:sldId id="339" r:id="rId16"/>
    <p:sldId id="340" r:id="rId17"/>
    <p:sldId id="275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4" r:id="rId36"/>
    <p:sldId id="305" r:id="rId37"/>
    <p:sldId id="306" r:id="rId38"/>
    <p:sldId id="307" r:id="rId39"/>
    <p:sldId id="308" r:id="rId40"/>
    <p:sldId id="303" r:id="rId41"/>
    <p:sldId id="330" r:id="rId42"/>
    <p:sldId id="331" r:id="rId43"/>
    <p:sldId id="332" r:id="rId44"/>
    <p:sldId id="333" r:id="rId45"/>
    <p:sldId id="334" r:id="rId46"/>
    <p:sldId id="310" r:id="rId47"/>
    <p:sldId id="335" r:id="rId48"/>
    <p:sldId id="317" r:id="rId49"/>
    <p:sldId id="312" r:id="rId50"/>
    <p:sldId id="314" r:id="rId51"/>
    <p:sldId id="321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07" autoAdjust="0"/>
    <p:restoredTop sz="94690"/>
  </p:normalViewPr>
  <p:slideViewPr>
    <p:cSldViewPr snapToGrid="0" snapToObjects="1">
      <p:cViewPr varScale="1">
        <p:scale>
          <a:sx n="100" d="100"/>
          <a:sy n="100" d="100"/>
        </p:scale>
        <p:origin x="17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A656F-4199-8A4B-9435-93F0A76B7EB7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31158-CDF5-584B-B672-D8E56B54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7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Address = ESP </a:t>
            </a:r>
          </a:p>
          <a:p>
            <a:r>
              <a:rPr lang="en-US" dirty="0" smtClean="0"/>
              <a:t>not EIP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1158-CDF5-584B-B672-D8E56B54860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9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5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7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9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1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0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3F7E-F094-F146-98D7-2A9075190E3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2CA0-8D0E-3A48-85D7-F2A9C8E8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7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72253" y="6508016"/>
            <a:ext cx="1828800" cy="197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lang="en-US" sz="1200" dirty="0" smtClean="0">
                <a:solidFill>
                  <a:srgbClr val="4A442A"/>
                </a:solidFill>
                <a:latin typeface="Arial"/>
                <a:cs typeface="Arial"/>
              </a:rPr>
              <a:t>Courtesy</a:t>
            </a:r>
            <a:r>
              <a:rPr sz="1200" spc="0" dirty="0" smtClean="0">
                <a:solidFill>
                  <a:srgbClr val="4A442A"/>
                </a:solidFill>
                <a:latin typeface="Arial"/>
                <a:cs typeface="Arial"/>
              </a:rPr>
              <a:t> </a:t>
            </a:r>
            <a:r>
              <a:rPr lang="en-US" sz="1200" spc="0" dirty="0" smtClean="0">
                <a:solidFill>
                  <a:srgbClr val="4A442A"/>
                </a:solidFill>
                <a:latin typeface="Arial"/>
                <a:cs typeface="Arial"/>
              </a:rPr>
              <a:t>of </a:t>
            </a:r>
            <a:r>
              <a:rPr sz="1200" spc="0" dirty="0" err="1" smtClean="0">
                <a:solidFill>
                  <a:srgbClr val="4A442A"/>
                </a:solidFill>
                <a:latin typeface="Arial"/>
                <a:cs typeface="Arial"/>
              </a:rPr>
              <a:t>Saumil</a:t>
            </a:r>
            <a:r>
              <a:rPr sz="1200" spc="0" dirty="0" smtClean="0">
                <a:solidFill>
                  <a:srgbClr val="4A442A"/>
                </a:solidFill>
                <a:latin typeface="Arial"/>
                <a:cs typeface="Arial"/>
              </a:rPr>
              <a:t> Shah</a:t>
            </a: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3396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020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22868" y="3256423"/>
            <a:ext cx="2734573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989"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11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22073" y="3827317"/>
            <a:ext cx="2686345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3017" marR="1261104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2114635"/>
            <a:ext cx="156772" cy="1141788"/>
          </a:xfrm>
          <a:custGeom>
            <a:avLst/>
            <a:gdLst/>
            <a:ahLst/>
            <a:cxnLst/>
            <a:rect l="l" t="t" r="r" b="b"/>
            <a:pathLst>
              <a:path w="156772" h="1141788">
                <a:moveTo>
                  <a:pt x="0" y="1141788"/>
                </a:moveTo>
                <a:lnTo>
                  <a:pt x="156772" y="1141788"/>
                </a:lnTo>
                <a:lnTo>
                  <a:pt x="156772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7624" y="2114635"/>
            <a:ext cx="163128" cy="1141788"/>
          </a:xfrm>
          <a:custGeom>
            <a:avLst/>
            <a:gdLst/>
            <a:ahLst/>
            <a:cxnLst/>
            <a:rect l="l" t="t" r="r" b="b"/>
            <a:pathLst>
              <a:path w="163128" h="1141788">
                <a:moveTo>
                  <a:pt x="0" y="1141788"/>
                </a:moveTo>
                <a:lnTo>
                  <a:pt x="163128" y="1141788"/>
                </a:lnTo>
                <a:lnTo>
                  <a:pt x="163128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9213" y="3256423"/>
            <a:ext cx="163128" cy="570894"/>
          </a:xfrm>
          <a:custGeom>
            <a:avLst/>
            <a:gdLst/>
            <a:ahLst/>
            <a:cxnLst/>
            <a:rect l="l" t="t" r="r" b="b"/>
            <a:pathLst>
              <a:path w="163128" h="570894">
                <a:moveTo>
                  <a:pt x="0" y="570894"/>
                </a:moveTo>
                <a:lnTo>
                  <a:pt x="163128" y="570894"/>
                </a:lnTo>
                <a:lnTo>
                  <a:pt x="163128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6096" y="3256423"/>
            <a:ext cx="156772" cy="570894"/>
          </a:xfrm>
          <a:custGeom>
            <a:avLst/>
            <a:gdLst/>
            <a:ahLst/>
            <a:cxnLst/>
            <a:rect l="l" t="t" r="r" b="b"/>
            <a:pathLst>
              <a:path w="156772" h="570894">
                <a:moveTo>
                  <a:pt x="0" y="570894"/>
                </a:moveTo>
                <a:lnTo>
                  <a:pt x="156772" y="570894"/>
                </a:lnTo>
                <a:lnTo>
                  <a:pt x="156772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08419" y="3827317"/>
            <a:ext cx="163127" cy="570892"/>
          </a:xfrm>
          <a:custGeom>
            <a:avLst/>
            <a:gdLst/>
            <a:ahLst/>
            <a:cxnLst/>
            <a:rect l="l" t="t" r="r" b="b"/>
            <a:pathLst>
              <a:path w="163127" h="570892">
                <a:moveTo>
                  <a:pt x="0" y="570892"/>
                </a:moveTo>
                <a:lnTo>
                  <a:pt x="163127" y="570892"/>
                </a:lnTo>
                <a:lnTo>
                  <a:pt x="163127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5301" y="3827317"/>
            <a:ext cx="156772" cy="570892"/>
          </a:xfrm>
          <a:custGeom>
            <a:avLst/>
            <a:gdLst/>
            <a:ahLst/>
            <a:cxnLst/>
            <a:rect l="l" t="t" r="r" b="b"/>
            <a:pathLst>
              <a:path w="156772" h="570892">
                <a:moveTo>
                  <a:pt x="0" y="570892"/>
                </a:moveTo>
                <a:lnTo>
                  <a:pt x="156772" y="570892"/>
                </a:lnTo>
                <a:lnTo>
                  <a:pt x="156772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05945" y="2090650"/>
            <a:ext cx="594360" cy="3753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03031" y="2116222"/>
            <a:ext cx="1558" cy="3344868"/>
          </a:xfrm>
          <a:custGeom>
            <a:avLst/>
            <a:gdLst/>
            <a:ahLst/>
            <a:cxnLst/>
            <a:rect l="l" t="t" r="r" b="b"/>
            <a:pathLst>
              <a:path w="1558" h="3344868">
                <a:moveTo>
                  <a:pt x="1558" y="0"/>
                </a:moveTo>
                <a:lnTo>
                  <a:pt x="0" y="3344868"/>
                </a:lnTo>
              </a:path>
            </a:pathLst>
          </a:custGeom>
          <a:ln w="634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60542" y="5239031"/>
            <a:ext cx="285314" cy="285071"/>
          </a:xfrm>
          <a:custGeom>
            <a:avLst/>
            <a:gdLst/>
            <a:ahLst/>
            <a:cxnLst/>
            <a:rect l="l" t="t" r="r" b="b"/>
            <a:pathLst>
              <a:path w="285314" h="285071">
                <a:moveTo>
                  <a:pt x="142458" y="285071"/>
                </a:moveTo>
                <a:lnTo>
                  <a:pt x="281120" y="47622"/>
                </a:lnTo>
                <a:lnTo>
                  <a:pt x="281834" y="46332"/>
                </a:lnTo>
                <a:lnTo>
                  <a:pt x="285314" y="34654"/>
                </a:lnTo>
                <a:lnTo>
                  <a:pt x="284229" y="22883"/>
                </a:lnTo>
                <a:lnTo>
                  <a:pt x="278916" y="12302"/>
                </a:lnTo>
                <a:lnTo>
                  <a:pt x="269712" y="4193"/>
                </a:lnTo>
                <a:lnTo>
                  <a:pt x="268424" y="3480"/>
                </a:lnTo>
                <a:lnTo>
                  <a:pt x="256746" y="0"/>
                </a:lnTo>
                <a:lnTo>
                  <a:pt x="244974" y="1084"/>
                </a:lnTo>
                <a:lnTo>
                  <a:pt x="234393" y="6396"/>
                </a:lnTo>
                <a:lnTo>
                  <a:pt x="226285" y="15600"/>
                </a:lnTo>
                <a:lnTo>
                  <a:pt x="142518" y="159047"/>
                </a:lnTo>
                <a:lnTo>
                  <a:pt x="58885" y="15523"/>
                </a:lnTo>
                <a:lnTo>
                  <a:pt x="58115" y="14268"/>
                </a:lnTo>
                <a:lnTo>
                  <a:pt x="49662" y="5489"/>
                </a:lnTo>
                <a:lnTo>
                  <a:pt x="38882" y="639"/>
                </a:lnTo>
                <a:lnTo>
                  <a:pt x="27056" y="54"/>
                </a:lnTo>
                <a:lnTo>
                  <a:pt x="15467" y="4075"/>
                </a:lnTo>
                <a:lnTo>
                  <a:pt x="14213" y="4844"/>
                </a:lnTo>
                <a:lnTo>
                  <a:pt x="5434" y="13297"/>
                </a:lnTo>
                <a:lnTo>
                  <a:pt x="584" y="24077"/>
                </a:lnTo>
                <a:lnTo>
                  <a:pt x="0" y="35903"/>
                </a:lnTo>
                <a:lnTo>
                  <a:pt x="4019" y="47492"/>
                </a:lnTo>
                <a:lnTo>
                  <a:pt x="142458" y="285071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1278" y="2114635"/>
            <a:ext cx="2686345" cy="1141788"/>
          </a:xfrm>
          <a:custGeom>
            <a:avLst/>
            <a:gdLst/>
            <a:ahLst/>
            <a:cxnLst/>
            <a:rect l="l" t="t" r="r" b="b"/>
            <a:pathLst>
              <a:path w="2686345" h="1141788">
                <a:moveTo>
                  <a:pt x="0" y="0"/>
                </a:moveTo>
                <a:lnTo>
                  <a:pt x="0" y="1141788"/>
                </a:lnTo>
                <a:lnTo>
                  <a:pt x="2686345" y="1141788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1278" y="2114635"/>
            <a:ext cx="2686345" cy="1141787"/>
          </a:xfrm>
          <a:custGeom>
            <a:avLst/>
            <a:gdLst/>
            <a:ahLst/>
            <a:cxnLst/>
            <a:rect l="l" t="t" r="r" b="b"/>
            <a:pathLst>
              <a:path w="2686345" h="1141787">
                <a:moveTo>
                  <a:pt x="0" y="0"/>
                </a:moveTo>
                <a:lnTo>
                  <a:pt x="2686345" y="0"/>
                </a:lnTo>
                <a:lnTo>
                  <a:pt x="2686345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868" y="3256423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2868" y="3256423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073" y="3827317"/>
            <a:ext cx="2686345" cy="570892"/>
          </a:xfrm>
          <a:custGeom>
            <a:avLst/>
            <a:gdLst/>
            <a:ahLst/>
            <a:cxnLst/>
            <a:rect l="l" t="t" r="r" b="b"/>
            <a:pathLst>
              <a:path w="2686345" h="570892">
                <a:moveTo>
                  <a:pt x="0" y="0"/>
                </a:moveTo>
                <a:lnTo>
                  <a:pt x="0" y="570892"/>
                </a:lnTo>
                <a:lnTo>
                  <a:pt x="2686345" y="570892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073" y="3827317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22868" y="4398210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2868" y="4398210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1278" y="4969104"/>
            <a:ext cx="2686345" cy="570894"/>
          </a:xfrm>
          <a:custGeom>
            <a:avLst/>
            <a:gdLst/>
            <a:ahLst/>
            <a:cxnLst/>
            <a:rect l="l" t="t" r="r" b="b"/>
            <a:pathLst>
              <a:path w="2686345" h="570894">
                <a:moveTo>
                  <a:pt x="0" y="0"/>
                </a:moveTo>
                <a:lnTo>
                  <a:pt x="0" y="570894"/>
                </a:lnTo>
                <a:lnTo>
                  <a:pt x="2686345" y="570894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1278" y="4969104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56517" y="605078"/>
            <a:ext cx="351990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strcpy(buff</a:t>
            </a:r>
            <a:r>
              <a:rPr sz="4400" spc="4" dirty="0" smtClean="0">
                <a:latin typeface="Trebuchet MS"/>
                <a:cs typeface="Trebuchet MS"/>
              </a:rPr>
              <a:t>e</a:t>
            </a:r>
            <a:r>
              <a:rPr sz="4400" spc="-629" dirty="0" smtClean="0">
                <a:latin typeface="Trebuchet MS"/>
                <a:cs typeface="Trebuchet MS"/>
              </a:rPr>
              <a:t>r</a:t>
            </a:r>
            <a:r>
              <a:rPr sz="4400" spc="0" dirty="0" smtClean="0">
                <a:latin typeface="Trebuchet MS"/>
                <a:cs typeface="Trebuchet MS"/>
              </a:rPr>
              <a:t>,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35631" y="605078"/>
            <a:ext cx="54037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4506" y="2114635"/>
            <a:ext cx="15677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221278" y="2114635"/>
            <a:ext cx="2687934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20" marR="89832" algn="just">
              <a:lnSpc>
                <a:spcPct val="98793"/>
              </a:lnSpc>
              <a:spcBef>
                <a:spcPts val="285"/>
              </a:spcBef>
            </a:pPr>
            <a:r>
              <a:rPr sz="1800" spc="0" dirty="0" smtClean="0">
                <a:latin typeface="Trebuchet MS"/>
                <a:cs typeface="Trebuchet MS"/>
              </a:rPr>
              <a:t>AAAAAAAAAAAAAAAAAA AAAAAAAAAAAAAAAAAA AAAAAAAAAAAAAAAAAA 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9213" y="2114635"/>
            <a:ext cx="161539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064506" y="32564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21278" y="3256423"/>
            <a:ext cx="2687934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7633" marR="104144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9213" y="3256423"/>
            <a:ext cx="161539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64506" y="3827317"/>
            <a:ext cx="15677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221278" y="3827317"/>
            <a:ext cx="2687934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6838" marR="10422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9213" y="3827317"/>
            <a:ext cx="161539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064506" y="4398211"/>
            <a:ext cx="156772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21278" y="4398211"/>
            <a:ext cx="2687934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7633" marR="104144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9213" y="4398211"/>
            <a:ext cx="162334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21278" y="4969104"/>
            <a:ext cx="2687934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6043" marR="104303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0427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020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22868" y="3256423"/>
            <a:ext cx="2734573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989"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11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22073" y="3827317"/>
            <a:ext cx="2686345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3017" marR="1261104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64506" y="2114635"/>
            <a:ext cx="156772" cy="1141788"/>
          </a:xfrm>
          <a:custGeom>
            <a:avLst/>
            <a:gdLst/>
            <a:ahLst/>
            <a:cxnLst/>
            <a:rect l="l" t="t" r="r" b="b"/>
            <a:pathLst>
              <a:path w="156772" h="1141788">
                <a:moveTo>
                  <a:pt x="0" y="1141788"/>
                </a:moveTo>
                <a:lnTo>
                  <a:pt x="156772" y="1141788"/>
                </a:lnTo>
                <a:lnTo>
                  <a:pt x="156772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7624" y="2114635"/>
            <a:ext cx="163128" cy="1141788"/>
          </a:xfrm>
          <a:custGeom>
            <a:avLst/>
            <a:gdLst/>
            <a:ahLst/>
            <a:cxnLst/>
            <a:rect l="l" t="t" r="r" b="b"/>
            <a:pathLst>
              <a:path w="163128" h="1141788">
                <a:moveTo>
                  <a:pt x="0" y="1141788"/>
                </a:moveTo>
                <a:lnTo>
                  <a:pt x="163128" y="1141788"/>
                </a:lnTo>
                <a:lnTo>
                  <a:pt x="163128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09213" y="3256423"/>
            <a:ext cx="163128" cy="570894"/>
          </a:xfrm>
          <a:custGeom>
            <a:avLst/>
            <a:gdLst/>
            <a:ahLst/>
            <a:cxnLst/>
            <a:rect l="l" t="t" r="r" b="b"/>
            <a:pathLst>
              <a:path w="163128" h="570894">
                <a:moveTo>
                  <a:pt x="0" y="570894"/>
                </a:moveTo>
                <a:lnTo>
                  <a:pt x="163128" y="570894"/>
                </a:lnTo>
                <a:lnTo>
                  <a:pt x="163128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6096" y="3256423"/>
            <a:ext cx="156772" cy="570894"/>
          </a:xfrm>
          <a:custGeom>
            <a:avLst/>
            <a:gdLst/>
            <a:ahLst/>
            <a:cxnLst/>
            <a:rect l="l" t="t" r="r" b="b"/>
            <a:pathLst>
              <a:path w="156772" h="570894">
                <a:moveTo>
                  <a:pt x="0" y="570894"/>
                </a:moveTo>
                <a:lnTo>
                  <a:pt x="156772" y="570894"/>
                </a:lnTo>
                <a:lnTo>
                  <a:pt x="156772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08419" y="3827317"/>
            <a:ext cx="163127" cy="570892"/>
          </a:xfrm>
          <a:custGeom>
            <a:avLst/>
            <a:gdLst/>
            <a:ahLst/>
            <a:cxnLst/>
            <a:rect l="l" t="t" r="r" b="b"/>
            <a:pathLst>
              <a:path w="163127" h="570892">
                <a:moveTo>
                  <a:pt x="0" y="570892"/>
                </a:moveTo>
                <a:lnTo>
                  <a:pt x="163127" y="570892"/>
                </a:lnTo>
                <a:lnTo>
                  <a:pt x="163127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5301" y="3827317"/>
            <a:ext cx="156772" cy="570892"/>
          </a:xfrm>
          <a:custGeom>
            <a:avLst/>
            <a:gdLst/>
            <a:ahLst/>
            <a:cxnLst/>
            <a:rect l="l" t="t" r="r" b="b"/>
            <a:pathLst>
              <a:path w="156772" h="570892">
                <a:moveTo>
                  <a:pt x="0" y="570892"/>
                </a:moveTo>
                <a:lnTo>
                  <a:pt x="156772" y="570892"/>
                </a:lnTo>
                <a:lnTo>
                  <a:pt x="156772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1278" y="2114635"/>
            <a:ext cx="2686345" cy="1141788"/>
          </a:xfrm>
          <a:custGeom>
            <a:avLst/>
            <a:gdLst/>
            <a:ahLst/>
            <a:cxnLst/>
            <a:rect l="l" t="t" r="r" b="b"/>
            <a:pathLst>
              <a:path w="2686345" h="1141788">
                <a:moveTo>
                  <a:pt x="0" y="0"/>
                </a:moveTo>
                <a:lnTo>
                  <a:pt x="0" y="1141788"/>
                </a:lnTo>
                <a:lnTo>
                  <a:pt x="2686345" y="1141788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1278" y="2114635"/>
            <a:ext cx="2686345" cy="1141787"/>
          </a:xfrm>
          <a:custGeom>
            <a:avLst/>
            <a:gdLst/>
            <a:ahLst/>
            <a:cxnLst/>
            <a:rect l="l" t="t" r="r" b="b"/>
            <a:pathLst>
              <a:path w="2686345" h="1141787">
                <a:moveTo>
                  <a:pt x="0" y="0"/>
                </a:moveTo>
                <a:lnTo>
                  <a:pt x="2686345" y="0"/>
                </a:lnTo>
                <a:lnTo>
                  <a:pt x="2686345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2868" y="3256423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868" y="3256423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2073" y="3827317"/>
            <a:ext cx="2686345" cy="570892"/>
          </a:xfrm>
          <a:custGeom>
            <a:avLst/>
            <a:gdLst/>
            <a:ahLst/>
            <a:cxnLst/>
            <a:rect l="l" t="t" r="r" b="b"/>
            <a:pathLst>
              <a:path w="2686345" h="570892">
                <a:moveTo>
                  <a:pt x="0" y="0"/>
                </a:moveTo>
                <a:lnTo>
                  <a:pt x="0" y="570892"/>
                </a:lnTo>
                <a:lnTo>
                  <a:pt x="2686345" y="570892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073" y="3827317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868" y="4398210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22868" y="4398210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1278" y="4969104"/>
            <a:ext cx="2686345" cy="570894"/>
          </a:xfrm>
          <a:custGeom>
            <a:avLst/>
            <a:gdLst/>
            <a:ahLst/>
            <a:cxnLst/>
            <a:rect l="l" t="t" r="r" b="b"/>
            <a:pathLst>
              <a:path w="2686345" h="570894">
                <a:moveTo>
                  <a:pt x="0" y="0"/>
                </a:moveTo>
                <a:lnTo>
                  <a:pt x="0" y="570894"/>
                </a:lnTo>
                <a:lnTo>
                  <a:pt x="2686345" y="570894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1278" y="4969104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10944" y="3122662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0" y="279615"/>
                </a:lnTo>
                <a:lnTo>
                  <a:pt x="629213" y="279615"/>
                </a:lnTo>
                <a:lnTo>
                  <a:pt x="629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10944" y="3122661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629213" y="0"/>
                </a:lnTo>
                <a:lnTo>
                  <a:pt x="629213" y="279615"/>
                </a:lnTo>
                <a:lnTo>
                  <a:pt x="0" y="2796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40158" y="3262469"/>
            <a:ext cx="494750" cy="1492"/>
          </a:xfrm>
          <a:custGeom>
            <a:avLst/>
            <a:gdLst/>
            <a:ahLst/>
            <a:cxnLst/>
            <a:rect l="l" t="t" r="r" b="b"/>
            <a:pathLst>
              <a:path w="494750" h="1492">
                <a:moveTo>
                  <a:pt x="0" y="0"/>
                </a:moveTo>
                <a:lnTo>
                  <a:pt x="494750" y="1492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24067" y="3192838"/>
            <a:ext cx="142347" cy="141823"/>
          </a:xfrm>
          <a:custGeom>
            <a:avLst/>
            <a:gdLst/>
            <a:ahLst/>
            <a:cxnLst/>
            <a:rect l="l" t="t" r="r" b="b"/>
            <a:pathLst>
              <a:path w="142347" h="141823">
                <a:moveTo>
                  <a:pt x="142347" y="71218"/>
                </a:moveTo>
                <a:lnTo>
                  <a:pt x="23799" y="1585"/>
                </a:lnTo>
                <a:lnTo>
                  <a:pt x="23154" y="1226"/>
                </a:lnTo>
                <a:lnTo>
                  <a:pt x="11433" y="0"/>
                </a:lnTo>
                <a:lnTo>
                  <a:pt x="2070" y="7233"/>
                </a:lnTo>
                <a:lnTo>
                  <a:pt x="1711" y="7879"/>
                </a:lnTo>
                <a:lnTo>
                  <a:pt x="485" y="19600"/>
                </a:lnTo>
                <a:lnTo>
                  <a:pt x="7718" y="28963"/>
                </a:lnTo>
                <a:lnTo>
                  <a:pt x="79335" y="71029"/>
                </a:lnTo>
                <a:lnTo>
                  <a:pt x="7467" y="112662"/>
                </a:lnTo>
                <a:lnTo>
                  <a:pt x="6841" y="113043"/>
                </a:lnTo>
                <a:lnTo>
                  <a:pt x="0" y="122642"/>
                </a:lnTo>
                <a:lnTo>
                  <a:pt x="1687" y="134356"/>
                </a:lnTo>
                <a:lnTo>
                  <a:pt x="2069" y="134982"/>
                </a:lnTo>
                <a:lnTo>
                  <a:pt x="11668" y="141823"/>
                </a:lnTo>
                <a:lnTo>
                  <a:pt x="23381" y="140135"/>
                </a:lnTo>
                <a:lnTo>
                  <a:pt x="142347" y="71218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678481" y="605078"/>
            <a:ext cx="175857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Before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6202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96230" y="605078"/>
            <a:ext cx="105815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RET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10944" y="3122661"/>
            <a:ext cx="629213" cy="27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17">
              <a:lnSpc>
                <a:spcPct val="96761"/>
              </a:lnSpc>
              <a:spcBef>
                <a:spcPts val="235"/>
              </a:spcBef>
            </a:pPr>
            <a:r>
              <a:rPr sz="1600" spc="0" dirty="0" smtClean="0">
                <a:latin typeface="Trebuchet MS"/>
                <a:cs typeface="Trebuchet MS"/>
              </a:rPr>
              <a:t>ESP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4506" y="2114635"/>
            <a:ext cx="15677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20" marR="88243" algn="just">
              <a:lnSpc>
                <a:spcPct val="98793"/>
              </a:lnSpc>
              <a:spcBef>
                <a:spcPts val="285"/>
              </a:spcBef>
            </a:pPr>
            <a:r>
              <a:rPr sz="1800" spc="0" dirty="0" smtClean="0">
                <a:latin typeface="Trebuchet MS"/>
                <a:cs typeface="Trebuchet MS"/>
              </a:rPr>
              <a:t>AAAAAAAAAAAAAAAAAA AAAAAAAAAAAAAAAAAA AAAAAAAAAAAAAAAAAA 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7624" y="2114635"/>
            <a:ext cx="163128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064506" y="32564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21278" y="3256423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7633" marR="103985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7624" y="3256423"/>
            <a:ext cx="163128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64506" y="3827317"/>
            <a:ext cx="15677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221278" y="3827317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6838" marR="10406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7624" y="3827317"/>
            <a:ext cx="163128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064506" y="4398211"/>
            <a:ext cx="156772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21278" y="4398211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7633" marR="103985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7624" y="4398211"/>
            <a:ext cx="163923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21278" y="4969104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6043" marR="104144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7085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020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22868" y="3256423"/>
            <a:ext cx="2734573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989"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11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22073" y="3827317"/>
            <a:ext cx="2686345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3017" marR="1261104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4506" y="2114635"/>
            <a:ext cx="156772" cy="1141788"/>
          </a:xfrm>
          <a:custGeom>
            <a:avLst/>
            <a:gdLst/>
            <a:ahLst/>
            <a:cxnLst/>
            <a:rect l="l" t="t" r="r" b="b"/>
            <a:pathLst>
              <a:path w="156772" h="1141788">
                <a:moveTo>
                  <a:pt x="0" y="1141788"/>
                </a:moveTo>
                <a:lnTo>
                  <a:pt x="156772" y="1141788"/>
                </a:lnTo>
                <a:lnTo>
                  <a:pt x="156772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07624" y="2114635"/>
            <a:ext cx="163128" cy="1141788"/>
          </a:xfrm>
          <a:custGeom>
            <a:avLst/>
            <a:gdLst/>
            <a:ahLst/>
            <a:cxnLst/>
            <a:rect l="l" t="t" r="r" b="b"/>
            <a:pathLst>
              <a:path w="163128" h="1141788">
                <a:moveTo>
                  <a:pt x="0" y="1141788"/>
                </a:moveTo>
                <a:lnTo>
                  <a:pt x="163128" y="1141788"/>
                </a:lnTo>
                <a:lnTo>
                  <a:pt x="163128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09213" y="3256423"/>
            <a:ext cx="163128" cy="570894"/>
          </a:xfrm>
          <a:custGeom>
            <a:avLst/>
            <a:gdLst/>
            <a:ahLst/>
            <a:cxnLst/>
            <a:rect l="l" t="t" r="r" b="b"/>
            <a:pathLst>
              <a:path w="163128" h="570894">
                <a:moveTo>
                  <a:pt x="0" y="570894"/>
                </a:moveTo>
                <a:lnTo>
                  <a:pt x="163128" y="570894"/>
                </a:lnTo>
                <a:lnTo>
                  <a:pt x="163128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6096" y="3256423"/>
            <a:ext cx="156772" cy="570894"/>
          </a:xfrm>
          <a:custGeom>
            <a:avLst/>
            <a:gdLst/>
            <a:ahLst/>
            <a:cxnLst/>
            <a:rect l="l" t="t" r="r" b="b"/>
            <a:pathLst>
              <a:path w="156772" h="570894">
                <a:moveTo>
                  <a:pt x="0" y="570894"/>
                </a:moveTo>
                <a:lnTo>
                  <a:pt x="156772" y="570894"/>
                </a:lnTo>
                <a:lnTo>
                  <a:pt x="156772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08419" y="3827317"/>
            <a:ext cx="163127" cy="570892"/>
          </a:xfrm>
          <a:custGeom>
            <a:avLst/>
            <a:gdLst/>
            <a:ahLst/>
            <a:cxnLst/>
            <a:rect l="l" t="t" r="r" b="b"/>
            <a:pathLst>
              <a:path w="163127" h="570892">
                <a:moveTo>
                  <a:pt x="0" y="570892"/>
                </a:moveTo>
                <a:lnTo>
                  <a:pt x="163127" y="570892"/>
                </a:lnTo>
                <a:lnTo>
                  <a:pt x="163127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5301" y="3547917"/>
            <a:ext cx="156772" cy="570892"/>
          </a:xfrm>
          <a:custGeom>
            <a:avLst/>
            <a:gdLst/>
            <a:ahLst/>
            <a:cxnLst/>
            <a:rect l="l" t="t" r="r" b="b"/>
            <a:pathLst>
              <a:path w="156772" h="570892">
                <a:moveTo>
                  <a:pt x="0" y="570892"/>
                </a:moveTo>
                <a:lnTo>
                  <a:pt x="156772" y="570892"/>
                </a:lnTo>
                <a:lnTo>
                  <a:pt x="156772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1278" y="2114635"/>
            <a:ext cx="2686345" cy="1141788"/>
          </a:xfrm>
          <a:custGeom>
            <a:avLst/>
            <a:gdLst/>
            <a:ahLst/>
            <a:cxnLst/>
            <a:rect l="l" t="t" r="r" b="b"/>
            <a:pathLst>
              <a:path w="2686345" h="1141788">
                <a:moveTo>
                  <a:pt x="0" y="0"/>
                </a:moveTo>
                <a:lnTo>
                  <a:pt x="0" y="1141788"/>
                </a:lnTo>
                <a:lnTo>
                  <a:pt x="2686345" y="1141788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1278" y="2114635"/>
            <a:ext cx="2686345" cy="1141787"/>
          </a:xfrm>
          <a:custGeom>
            <a:avLst/>
            <a:gdLst/>
            <a:ahLst/>
            <a:cxnLst/>
            <a:rect l="l" t="t" r="r" b="b"/>
            <a:pathLst>
              <a:path w="2686345" h="1141787">
                <a:moveTo>
                  <a:pt x="0" y="0"/>
                </a:moveTo>
                <a:lnTo>
                  <a:pt x="2686345" y="0"/>
                </a:lnTo>
                <a:lnTo>
                  <a:pt x="2686345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2868" y="3256423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22868" y="3256423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22073" y="3827317"/>
            <a:ext cx="2686345" cy="570892"/>
          </a:xfrm>
          <a:custGeom>
            <a:avLst/>
            <a:gdLst/>
            <a:ahLst/>
            <a:cxnLst/>
            <a:rect l="l" t="t" r="r" b="b"/>
            <a:pathLst>
              <a:path w="2686345" h="570892">
                <a:moveTo>
                  <a:pt x="0" y="0"/>
                </a:moveTo>
                <a:lnTo>
                  <a:pt x="0" y="570892"/>
                </a:lnTo>
                <a:lnTo>
                  <a:pt x="2686345" y="570892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22073" y="3827317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22868" y="4398210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22868" y="4398210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21278" y="4969104"/>
            <a:ext cx="2686345" cy="570894"/>
          </a:xfrm>
          <a:custGeom>
            <a:avLst/>
            <a:gdLst/>
            <a:ahLst/>
            <a:cxnLst/>
            <a:rect l="l" t="t" r="r" b="b"/>
            <a:pathLst>
              <a:path w="2686345" h="570894">
                <a:moveTo>
                  <a:pt x="0" y="0"/>
                </a:moveTo>
                <a:lnTo>
                  <a:pt x="0" y="570894"/>
                </a:lnTo>
                <a:lnTo>
                  <a:pt x="2686345" y="570894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21278" y="4969104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10944" y="3693553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0" y="279615"/>
                </a:lnTo>
                <a:lnTo>
                  <a:pt x="629213" y="279615"/>
                </a:lnTo>
                <a:lnTo>
                  <a:pt x="629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10944" y="3693553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629213" y="0"/>
                </a:lnTo>
                <a:lnTo>
                  <a:pt x="629213" y="279615"/>
                </a:lnTo>
                <a:lnTo>
                  <a:pt x="0" y="2796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40158" y="3833361"/>
            <a:ext cx="493956" cy="0"/>
          </a:xfrm>
          <a:custGeom>
            <a:avLst/>
            <a:gdLst/>
            <a:ahLst/>
            <a:cxnLst/>
            <a:rect l="l" t="t" r="r" b="b"/>
            <a:pathLst>
              <a:path w="493956">
                <a:moveTo>
                  <a:pt x="0" y="0"/>
                </a:moveTo>
                <a:lnTo>
                  <a:pt x="493956" y="0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23428" y="3762536"/>
            <a:ext cx="142192" cy="141822"/>
          </a:xfrm>
          <a:custGeom>
            <a:avLst/>
            <a:gdLst/>
            <a:ahLst/>
            <a:cxnLst/>
            <a:rect l="l" t="t" r="r" b="b"/>
            <a:pathLst>
              <a:path w="142192" h="141822">
                <a:moveTo>
                  <a:pt x="142192" y="70824"/>
                </a:moveTo>
                <a:lnTo>
                  <a:pt x="23434" y="1548"/>
                </a:lnTo>
                <a:lnTo>
                  <a:pt x="22791" y="1192"/>
                </a:lnTo>
                <a:lnTo>
                  <a:pt x="11065" y="0"/>
                </a:lnTo>
                <a:lnTo>
                  <a:pt x="1724" y="7262"/>
                </a:lnTo>
                <a:lnTo>
                  <a:pt x="1367" y="7907"/>
                </a:lnTo>
                <a:lnTo>
                  <a:pt x="174" y="19632"/>
                </a:lnTo>
                <a:lnTo>
                  <a:pt x="7437" y="28974"/>
                </a:lnTo>
                <a:lnTo>
                  <a:pt x="79180" y="70824"/>
                </a:lnTo>
                <a:lnTo>
                  <a:pt x="7437" y="112673"/>
                </a:lnTo>
                <a:lnTo>
                  <a:pt x="6809" y="113059"/>
                </a:lnTo>
                <a:lnTo>
                  <a:pt x="0" y="122679"/>
                </a:lnTo>
                <a:lnTo>
                  <a:pt x="1724" y="134385"/>
                </a:lnTo>
                <a:lnTo>
                  <a:pt x="2108" y="135011"/>
                </a:lnTo>
                <a:lnTo>
                  <a:pt x="11728" y="141822"/>
                </a:lnTo>
                <a:lnTo>
                  <a:pt x="23434" y="140099"/>
                </a:lnTo>
                <a:lnTo>
                  <a:pt x="142192" y="70824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26480" y="3229494"/>
            <a:ext cx="2610196" cy="67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75424" y="3256423"/>
            <a:ext cx="2511374" cy="5708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75425" y="3256423"/>
            <a:ext cx="2511374" cy="570893"/>
          </a:xfrm>
          <a:custGeom>
            <a:avLst/>
            <a:gdLst/>
            <a:ahLst/>
            <a:cxnLst/>
            <a:rect l="l" t="t" r="r" b="b"/>
            <a:pathLst>
              <a:path w="2511374" h="570893">
                <a:moveTo>
                  <a:pt x="594455" y="95151"/>
                </a:moveTo>
                <a:lnTo>
                  <a:pt x="595566" y="80565"/>
                </a:lnTo>
                <a:lnTo>
                  <a:pt x="598789" y="66676"/>
                </a:lnTo>
                <a:lnTo>
                  <a:pt x="603960" y="53648"/>
                </a:lnTo>
                <a:lnTo>
                  <a:pt x="610913" y="41645"/>
                </a:lnTo>
                <a:lnTo>
                  <a:pt x="619484" y="30834"/>
                </a:lnTo>
                <a:lnTo>
                  <a:pt x="629508" y="21377"/>
                </a:lnTo>
                <a:lnTo>
                  <a:pt x="640821" y="13441"/>
                </a:lnTo>
                <a:lnTo>
                  <a:pt x="653258" y="7189"/>
                </a:lnTo>
                <a:lnTo>
                  <a:pt x="666654" y="2786"/>
                </a:lnTo>
                <a:lnTo>
                  <a:pt x="680845" y="397"/>
                </a:lnTo>
                <a:lnTo>
                  <a:pt x="689606" y="0"/>
                </a:lnTo>
                <a:lnTo>
                  <a:pt x="913942" y="0"/>
                </a:lnTo>
                <a:lnTo>
                  <a:pt x="1393171" y="0"/>
                </a:lnTo>
                <a:lnTo>
                  <a:pt x="2416223" y="0"/>
                </a:lnTo>
                <a:lnTo>
                  <a:pt x="2430808" y="1110"/>
                </a:lnTo>
                <a:lnTo>
                  <a:pt x="2444698" y="4333"/>
                </a:lnTo>
                <a:lnTo>
                  <a:pt x="2457726" y="9504"/>
                </a:lnTo>
                <a:lnTo>
                  <a:pt x="2469728" y="16457"/>
                </a:lnTo>
                <a:lnTo>
                  <a:pt x="2480539" y="25028"/>
                </a:lnTo>
                <a:lnTo>
                  <a:pt x="2489996" y="35052"/>
                </a:lnTo>
                <a:lnTo>
                  <a:pt x="2497932" y="46365"/>
                </a:lnTo>
                <a:lnTo>
                  <a:pt x="2504184" y="58802"/>
                </a:lnTo>
                <a:lnTo>
                  <a:pt x="2508587" y="72198"/>
                </a:lnTo>
                <a:lnTo>
                  <a:pt x="2510976" y="86389"/>
                </a:lnTo>
                <a:lnTo>
                  <a:pt x="2511374" y="95151"/>
                </a:lnTo>
                <a:lnTo>
                  <a:pt x="2511374" y="333021"/>
                </a:lnTo>
                <a:lnTo>
                  <a:pt x="2511374" y="475744"/>
                </a:lnTo>
                <a:lnTo>
                  <a:pt x="2510263" y="490328"/>
                </a:lnTo>
                <a:lnTo>
                  <a:pt x="2494916" y="529247"/>
                </a:lnTo>
                <a:lnTo>
                  <a:pt x="2465008" y="557452"/>
                </a:lnTo>
                <a:lnTo>
                  <a:pt x="2424984" y="570495"/>
                </a:lnTo>
                <a:lnTo>
                  <a:pt x="2416223" y="570893"/>
                </a:lnTo>
                <a:lnTo>
                  <a:pt x="1393171" y="570893"/>
                </a:lnTo>
                <a:lnTo>
                  <a:pt x="913942" y="570893"/>
                </a:lnTo>
                <a:lnTo>
                  <a:pt x="689606" y="570893"/>
                </a:lnTo>
                <a:lnTo>
                  <a:pt x="675021" y="569782"/>
                </a:lnTo>
                <a:lnTo>
                  <a:pt x="661131" y="566559"/>
                </a:lnTo>
                <a:lnTo>
                  <a:pt x="648103" y="561389"/>
                </a:lnTo>
                <a:lnTo>
                  <a:pt x="636101" y="554436"/>
                </a:lnTo>
                <a:lnTo>
                  <a:pt x="625289" y="545865"/>
                </a:lnTo>
                <a:lnTo>
                  <a:pt x="615833" y="535840"/>
                </a:lnTo>
                <a:lnTo>
                  <a:pt x="607897" y="524527"/>
                </a:lnTo>
                <a:lnTo>
                  <a:pt x="601645" y="512090"/>
                </a:lnTo>
                <a:lnTo>
                  <a:pt x="597242" y="498694"/>
                </a:lnTo>
                <a:lnTo>
                  <a:pt x="594853" y="484504"/>
                </a:lnTo>
                <a:lnTo>
                  <a:pt x="594455" y="475742"/>
                </a:lnTo>
                <a:lnTo>
                  <a:pt x="0" y="397592"/>
                </a:lnTo>
                <a:lnTo>
                  <a:pt x="594455" y="333021"/>
                </a:lnTo>
                <a:lnTo>
                  <a:pt x="594455" y="9515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863339" y="605078"/>
            <a:ext cx="138885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After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11357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11386" y="605078"/>
            <a:ext cx="105815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RET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36218" y="3446129"/>
            <a:ext cx="162074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EIP</a:t>
            </a:r>
            <a:r>
              <a:rPr sz="1600" spc="-29" dirty="0" smtClean="0">
                <a:solidFill>
                  <a:srgbClr val="FEFFFE"/>
                </a:solidFill>
                <a:latin typeface="Trebuchet MS"/>
                <a:cs typeface="Trebuchet MS"/>
              </a:rPr>
              <a:t> </a:t>
            </a:r>
            <a:r>
              <a:rPr sz="16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= 0x41414141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10944" y="2114635"/>
            <a:ext cx="1153561" cy="1858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064506" y="2114635"/>
            <a:ext cx="15677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20" marR="88243" algn="just">
              <a:lnSpc>
                <a:spcPct val="98793"/>
              </a:lnSpc>
              <a:spcBef>
                <a:spcPts val="285"/>
              </a:spcBef>
            </a:pPr>
            <a:r>
              <a:rPr sz="1800" spc="0" dirty="0" smtClean="0">
                <a:latin typeface="Trebuchet MS"/>
                <a:cs typeface="Trebuchet MS"/>
              </a:rPr>
              <a:t>AAAAAAAAAAAAAAAAAA AAAAAAAAAAAAAAAAAA AAAAAAAAAAAAAAAAAA 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07624" y="2114635"/>
            <a:ext cx="163128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064506" y="32564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221278" y="3256423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7633" marR="103985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07624" y="3256423"/>
            <a:ext cx="163128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064506" y="3547917"/>
            <a:ext cx="15677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221278" y="3827317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6838" marR="10406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07624" y="3827317"/>
            <a:ext cx="163128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910944" y="3693553"/>
            <a:ext cx="629213" cy="27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17">
              <a:lnSpc>
                <a:spcPct val="96761"/>
              </a:lnSpc>
              <a:spcBef>
                <a:spcPts val="235"/>
              </a:spcBef>
            </a:pPr>
            <a:r>
              <a:rPr sz="1600" spc="0" dirty="0" smtClean="0">
                <a:latin typeface="Trebuchet MS"/>
                <a:cs typeface="Trebuchet MS"/>
              </a:rPr>
              <a:t>ESP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40158" y="3693553"/>
            <a:ext cx="524347" cy="139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540158" y="3833361"/>
            <a:ext cx="524347" cy="139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910944" y="3973169"/>
            <a:ext cx="1153561" cy="145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10944" y="4398211"/>
            <a:ext cx="1310334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21278" y="4398211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7633" marR="103985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7624" y="4398211"/>
            <a:ext cx="163923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21278" y="4969104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46043" marR="1041441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5425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641100" y="605078"/>
            <a:ext cx="24559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79" dirty="0" smtClean="0">
                <a:latin typeface="Trebuchet MS"/>
                <a:cs typeface="Trebuchet MS"/>
              </a:rPr>
              <a:t>R</a:t>
            </a:r>
            <a:r>
              <a:rPr sz="4400" spc="0" dirty="0" smtClean="0">
                <a:latin typeface="Trebuchet MS"/>
                <a:cs typeface="Trebuchet MS"/>
              </a:rPr>
              <a:t>eturn to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6259" y="605078"/>
            <a:ext cx="143647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add()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39" y="1710308"/>
            <a:ext cx="6456225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In</a:t>
            </a:r>
            <a:r>
              <a:rPr sz="3200" spc="-4" dirty="0" smtClean="0">
                <a:latin typeface="Trebuchet MS"/>
                <a:cs typeface="Trebuchet MS"/>
              </a:rPr>
              <a:t>s</a:t>
            </a:r>
            <a:r>
              <a:rPr sz="3200" spc="0" dirty="0" smtClean="0">
                <a:latin typeface="Trebuchet MS"/>
                <a:cs typeface="Trebuchet MS"/>
              </a:rPr>
              <a:t>e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t a fake frame in the bu</a:t>
            </a:r>
            <a:r>
              <a:rPr sz="3200" spc="-4" dirty="0" smtClean="0">
                <a:latin typeface="Trebuchet MS"/>
                <a:cs typeface="Trebuchet MS"/>
              </a:rPr>
              <a:t>f</a:t>
            </a:r>
            <a:r>
              <a:rPr sz="3200" spc="0" dirty="0" smtClean="0">
                <a:latin typeface="Trebuchet MS"/>
                <a:cs typeface="Trebuchet MS"/>
              </a:rPr>
              <a:t>fe</a:t>
            </a:r>
            <a:r>
              <a:rPr sz="3200" spc="-429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  <a:p>
            <a:pPr marL="12700" marR="63416">
              <a:lnSpc>
                <a:spcPct val="96761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Make func1() retu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n to: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39" y="2875315"/>
            <a:ext cx="3101151" cy="103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add(01010101</a:t>
            </a:r>
            <a:r>
              <a:rPr sz="3200" spc="0" dirty="0" smtClean="0">
                <a:latin typeface="Trebuchet MS"/>
                <a:cs typeface="Trebuchet MS"/>
              </a:rPr>
              <a:t>,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3421" y="2875315"/>
            <a:ext cx="2234448" cy="101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736" marR="6096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02020202</a:t>
            </a:r>
            <a:r>
              <a:rPr sz="3200" spc="0" dirty="0" smtClean="0">
                <a:latin typeface="Trebuchet MS"/>
                <a:cs typeface="Trebuchet MS"/>
              </a:rPr>
              <a:t>)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832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020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22868" y="3256423"/>
            <a:ext cx="2734573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989"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11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22073" y="3827317"/>
            <a:ext cx="2686345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3017" marR="1261104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2114635"/>
            <a:ext cx="156772" cy="1141788"/>
          </a:xfrm>
          <a:custGeom>
            <a:avLst/>
            <a:gdLst/>
            <a:ahLst/>
            <a:cxnLst/>
            <a:rect l="l" t="t" r="r" b="b"/>
            <a:pathLst>
              <a:path w="156772" h="1141788">
                <a:moveTo>
                  <a:pt x="0" y="1141788"/>
                </a:moveTo>
                <a:lnTo>
                  <a:pt x="156772" y="1141788"/>
                </a:lnTo>
                <a:lnTo>
                  <a:pt x="156772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7624" y="2114635"/>
            <a:ext cx="163128" cy="1141788"/>
          </a:xfrm>
          <a:custGeom>
            <a:avLst/>
            <a:gdLst/>
            <a:ahLst/>
            <a:cxnLst/>
            <a:rect l="l" t="t" r="r" b="b"/>
            <a:pathLst>
              <a:path w="163128" h="1141788">
                <a:moveTo>
                  <a:pt x="0" y="1141788"/>
                </a:moveTo>
                <a:lnTo>
                  <a:pt x="163128" y="1141788"/>
                </a:lnTo>
                <a:lnTo>
                  <a:pt x="163128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9213" y="3256423"/>
            <a:ext cx="163128" cy="570894"/>
          </a:xfrm>
          <a:custGeom>
            <a:avLst/>
            <a:gdLst/>
            <a:ahLst/>
            <a:cxnLst/>
            <a:rect l="l" t="t" r="r" b="b"/>
            <a:pathLst>
              <a:path w="163128" h="570894">
                <a:moveTo>
                  <a:pt x="0" y="570894"/>
                </a:moveTo>
                <a:lnTo>
                  <a:pt x="163128" y="570894"/>
                </a:lnTo>
                <a:lnTo>
                  <a:pt x="163128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6096" y="3256423"/>
            <a:ext cx="156772" cy="570894"/>
          </a:xfrm>
          <a:custGeom>
            <a:avLst/>
            <a:gdLst/>
            <a:ahLst/>
            <a:cxnLst/>
            <a:rect l="l" t="t" r="r" b="b"/>
            <a:pathLst>
              <a:path w="156772" h="570894">
                <a:moveTo>
                  <a:pt x="0" y="570894"/>
                </a:moveTo>
                <a:lnTo>
                  <a:pt x="156772" y="570894"/>
                </a:lnTo>
                <a:lnTo>
                  <a:pt x="156772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08419" y="3827317"/>
            <a:ext cx="163127" cy="570892"/>
          </a:xfrm>
          <a:custGeom>
            <a:avLst/>
            <a:gdLst/>
            <a:ahLst/>
            <a:cxnLst/>
            <a:rect l="l" t="t" r="r" b="b"/>
            <a:pathLst>
              <a:path w="163127" h="570892">
                <a:moveTo>
                  <a:pt x="0" y="570892"/>
                </a:moveTo>
                <a:lnTo>
                  <a:pt x="163127" y="570892"/>
                </a:lnTo>
                <a:lnTo>
                  <a:pt x="163127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5301" y="3827317"/>
            <a:ext cx="156772" cy="570892"/>
          </a:xfrm>
          <a:custGeom>
            <a:avLst/>
            <a:gdLst/>
            <a:ahLst/>
            <a:cxnLst/>
            <a:rect l="l" t="t" r="r" b="b"/>
            <a:pathLst>
              <a:path w="156772" h="570892">
                <a:moveTo>
                  <a:pt x="0" y="570892"/>
                </a:moveTo>
                <a:lnTo>
                  <a:pt x="156772" y="570892"/>
                </a:lnTo>
                <a:lnTo>
                  <a:pt x="156772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05945" y="2090650"/>
            <a:ext cx="594360" cy="3753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03031" y="2116222"/>
            <a:ext cx="1558" cy="3344868"/>
          </a:xfrm>
          <a:custGeom>
            <a:avLst/>
            <a:gdLst/>
            <a:ahLst/>
            <a:cxnLst/>
            <a:rect l="l" t="t" r="r" b="b"/>
            <a:pathLst>
              <a:path w="1558" h="3344868">
                <a:moveTo>
                  <a:pt x="1558" y="0"/>
                </a:moveTo>
                <a:lnTo>
                  <a:pt x="0" y="3344868"/>
                </a:lnTo>
              </a:path>
            </a:pathLst>
          </a:custGeom>
          <a:ln w="634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60542" y="5239031"/>
            <a:ext cx="285314" cy="285071"/>
          </a:xfrm>
          <a:custGeom>
            <a:avLst/>
            <a:gdLst/>
            <a:ahLst/>
            <a:cxnLst/>
            <a:rect l="l" t="t" r="r" b="b"/>
            <a:pathLst>
              <a:path w="285314" h="285071">
                <a:moveTo>
                  <a:pt x="142458" y="285071"/>
                </a:moveTo>
                <a:lnTo>
                  <a:pt x="281120" y="47622"/>
                </a:lnTo>
                <a:lnTo>
                  <a:pt x="281834" y="46332"/>
                </a:lnTo>
                <a:lnTo>
                  <a:pt x="285314" y="34654"/>
                </a:lnTo>
                <a:lnTo>
                  <a:pt x="284229" y="22883"/>
                </a:lnTo>
                <a:lnTo>
                  <a:pt x="278916" y="12302"/>
                </a:lnTo>
                <a:lnTo>
                  <a:pt x="269712" y="4193"/>
                </a:lnTo>
                <a:lnTo>
                  <a:pt x="268424" y="3480"/>
                </a:lnTo>
                <a:lnTo>
                  <a:pt x="256746" y="0"/>
                </a:lnTo>
                <a:lnTo>
                  <a:pt x="244974" y="1084"/>
                </a:lnTo>
                <a:lnTo>
                  <a:pt x="234393" y="6396"/>
                </a:lnTo>
                <a:lnTo>
                  <a:pt x="226285" y="15600"/>
                </a:lnTo>
                <a:lnTo>
                  <a:pt x="142518" y="159047"/>
                </a:lnTo>
                <a:lnTo>
                  <a:pt x="58885" y="15523"/>
                </a:lnTo>
                <a:lnTo>
                  <a:pt x="58115" y="14268"/>
                </a:lnTo>
                <a:lnTo>
                  <a:pt x="49662" y="5489"/>
                </a:lnTo>
                <a:lnTo>
                  <a:pt x="38882" y="639"/>
                </a:lnTo>
                <a:lnTo>
                  <a:pt x="27056" y="54"/>
                </a:lnTo>
                <a:lnTo>
                  <a:pt x="15467" y="4075"/>
                </a:lnTo>
                <a:lnTo>
                  <a:pt x="14213" y="4844"/>
                </a:lnTo>
                <a:lnTo>
                  <a:pt x="5434" y="13297"/>
                </a:lnTo>
                <a:lnTo>
                  <a:pt x="584" y="24077"/>
                </a:lnTo>
                <a:lnTo>
                  <a:pt x="0" y="35903"/>
                </a:lnTo>
                <a:lnTo>
                  <a:pt x="4019" y="47492"/>
                </a:lnTo>
                <a:lnTo>
                  <a:pt x="142458" y="285071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1278" y="2114635"/>
            <a:ext cx="2686345" cy="1141788"/>
          </a:xfrm>
          <a:custGeom>
            <a:avLst/>
            <a:gdLst/>
            <a:ahLst/>
            <a:cxnLst/>
            <a:rect l="l" t="t" r="r" b="b"/>
            <a:pathLst>
              <a:path w="2686345" h="1141788">
                <a:moveTo>
                  <a:pt x="0" y="0"/>
                </a:moveTo>
                <a:lnTo>
                  <a:pt x="0" y="1141788"/>
                </a:lnTo>
                <a:lnTo>
                  <a:pt x="2686345" y="1141788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1278" y="2114635"/>
            <a:ext cx="2686345" cy="1141787"/>
          </a:xfrm>
          <a:custGeom>
            <a:avLst/>
            <a:gdLst/>
            <a:ahLst/>
            <a:cxnLst/>
            <a:rect l="l" t="t" r="r" b="b"/>
            <a:pathLst>
              <a:path w="2686345" h="1141787">
                <a:moveTo>
                  <a:pt x="0" y="0"/>
                </a:moveTo>
                <a:lnTo>
                  <a:pt x="2686345" y="0"/>
                </a:lnTo>
                <a:lnTo>
                  <a:pt x="2686345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868" y="3256423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2868" y="3256423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073" y="3827317"/>
            <a:ext cx="2686345" cy="570892"/>
          </a:xfrm>
          <a:custGeom>
            <a:avLst/>
            <a:gdLst/>
            <a:ahLst/>
            <a:cxnLst/>
            <a:rect l="l" t="t" r="r" b="b"/>
            <a:pathLst>
              <a:path w="2686345" h="570892">
                <a:moveTo>
                  <a:pt x="0" y="0"/>
                </a:moveTo>
                <a:lnTo>
                  <a:pt x="0" y="570892"/>
                </a:lnTo>
                <a:lnTo>
                  <a:pt x="2686345" y="570892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073" y="3827317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22868" y="4398210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2868" y="4398210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1278" y="4969104"/>
            <a:ext cx="2686345" cy="570894"/>
          </a:xfrm>
          <a:custGeom>
            <a:avLst/>
            <a:gdLst/>
            <a:ahLst/>
            <a:cxnLst/>
            <a:rect l="l" t="t" r="r" b="b"/>
            <a:pathLst>
              <a:path w="2686345" h="570894">
                <a:moveTo>
                  <a:pt x="0" y="0"/>
                </a:moveTo>
                <a:lnTo>
                  <a:pt x="0" y="570894"/>
                </a:lnTo>
                <a:lnTo>
                  <a:pt x="2686345" y="570894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1278" y="4969104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56517" y="605078"/>
            <a:ext cx="351990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strcpy(buff</a:t>
            </a:r>
            <a:r>
              <a:rPr sz="4400" spc="4" dirty="0" smtClean="0">
                <a:latin typeface="Trebuchet MS"/>
                <a:cs typeface="Trebuchet MS"/>
              </a:rPr>
              <a:t>e</a:t>
            </a:r>
            <a:r>
              <a:rPr sz="4400" spc="-629" dirty="0" smtClean="0">
                <a:latin typeface="Trebuchet MS"/>
                <a:cs typeface="Trebuchet MS"/>
              </a:rPr>
              <a:t>r</a:t>
            </a:r>
            <a:r>
              <a:rPr sz="4400" spc="0" dirty="0" smtClean="0">
                <a:latin typeface="Trebuchet MS"/>
                <a:cs typeface="Trebuchet MS"/>
              </a:rPr>
              <a:t>,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35631" y="605078"/>
            <a:ext cx="54037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4506" y="2114635"/>
            <a:ext cx="15677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20" marR="88243" algn="just">
              <a:lnSpc>
                <a:spcPct val="98793"/>
              </a:lnSpc>
              <a:spcBef>
                <a:spcPts val="285"/>
              </a:spcBef>
            </a:pPr>
            <a:r>
              <a:rPr sz="1800" spc="0" dirty="0" smtClean="0">
                <a:latin typeface="Trebuchet MS"/>
                <a:cs typeface="Trebuchet MS"/>
              </a:rPr>
              <a:t>AAAAAAAAAAAAAAAAAA AAAAAAAAAAAAAAAAAA AAAAAAAAAAAAAAAAAA 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7624" y="2114635"/>
            <a:ext cx="163128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064506" y="32564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21278" y="3256423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51663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add()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7624" y="3256423"/>
            <a:ext cx="163128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64506" y="3827317"/>
            <a:ext cx="15677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654419" y="3827317"/>
            <a:ext cx="3443111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dirty="0"/>
          </a:p>
          <a:p>
            <a:pPr marL="441838" algn="ctr">
              <a:lnSpc>
                <a:spcPct val="96761"/>
              </a:lnSpc>
            </a:pPr>
            <a:r>
              <a:rPr lang="en-US" spc="0" dirty="0" smtClean="0">
                <a:latin typeface="Trebuchet MS"/>
                <a:cs typeface="Trebuchet MS"/>
              </a:rPr>
              <a:t>r</a:t>
            </a:r>
            <a:r>
              <a:rPr spc="0" dirty="0" smtClean="0">
                <a:latin typeface="Trebuchet MS"/>
                <a:cs typeface="Trebuchet MS"/>
              </a:rPr>
              <a:t>eturn</a:t>
            </a:r>
            <a:r>
              <a:rPr lang="en-US" spc="0" dirty="0" smtClean="0">
                <a:latin typeface="Trebuchet MS"/>
                <a:cs typeface="Trebuchet MS"/>
              </a:rPr>
              <a:t> address</a:t>
            </a:r>
            <a:r>
              <a:rPr spc="0" dirty="0" smtClean="0">
                <a:latin typeface="Trebuchet MS"/>
                <a:cs typeface="Trebuchet MS"/>
              </a:rPr>
              <a:t> </a:t>
            </a:r>
            <a:r>
              <a:rPr spc="0" dirty="0" smtClean="0">
                <a:latin typeface="Trebuchet MS"/>
                <a:cs typeface="Trebuchet MS"/>
              </a:rPr>
              <a:t>from add()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7624" y="3827317"/>
            <a:ext cx="163128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064506" y="4398211"/>
            <a:ext cx="156772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21278" y="4398211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86763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7624" y="4398211"/>
            <a:ext cx="163923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21278" y="4969104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86604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369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020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22868" y="3256423"/>
            <a:ext cx="2734573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989"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11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22073" y="3827317"/>
            <a:ext cx="2686345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3017" marR="1261104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2114635"/>
            <a:ext cx="156772" cy="1141788"/>
          </a:xfrm>
          <a:custGeom>
            <a:avLst/>
            <a:gdLst/>
            <a:ahLst/>
            <a:cxnLst/>
            <a:rect l="l" t="t" r="r" b="b"/>
            <a:pathLst>
              <a:path w="156772" h="1141788">
                <a:moveTo>
                  <a:pt x="0" y="1141788"/>
                </a:moveTo>
                <a:lnTo>
                  <a:pt x="156772" y="1141788"/>
                </a:lnTo>
                <a:lnTo>
                  <a:pt x="156772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7624" y="2114635"/>
            <a:ext cx="163128" cy="1141788"/>
          </a:xfrm>
          <a:custGeom>
            <a:avLst/>
            <a:gdLst/>
            <a:ahLst/>
            <a:cxnLst/>
            <a:rect l="l" t="t" r="r" b="b"/>
            <a:pathLst>
              <a:path w="163128" h="1141788">
                <a:moveTo>
                  <a:pt x="0" y="1141788"/>
                </a:moveTo>
                <a:lnTo>
                  <a:pt x="163128" y="1141788"/>
                </a:lnTo>
                <a:lnTo>
                  <a:pt x="163128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9213" y="3256423"/>
            <a:ext cx="163128" cy="570894"/>
          </a:xfrm>
          <a:custGeom>
            <a:avLst/>
            <a:gdLst/>
            <a:ahLst/>
            <a:cxnLst/>
            <a:rect l="l" t="t" r="r" b="b"/>
            <a:pathLst>
              <a:path w="163128" h="570894">
                <a:moveTo>
                  <a:pt x="0" y="570894"/>
                </a:moveTo>
                <a:lnTo>
                  <a:pt x="163128" y="570894"/>
                </a:lnTo>
                <a:lnTo>
                  <a:pt x="163128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6096" y="3256423"/>
            <a:ext cx="156772" cy="570894"/>
          </a:xfrm>
          <a:custGeom>
            <a:avLst/>
            <a:gdLst/>
            <a:ahLst/>
            <a:cxnLst/>
            <a:rect l="l" t="t" r="r" b="b"/>
            <a:pathLst>
              <a:path w="156772" h="570894">
                <a:moveTo>
                  <a:pt x="0" y="570894"/>
                </a:moveTo>
                <a:lnTo>
                  <a:pt x="156772" y="570894"/>
                </a:lnTo>
                <a:lnTo>
                  <a:pt x="156772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08419" y="3827317"/>
            <a:ext cx="163127" cy="570892"/>
          </a:xfrm>
          <a:custGeom>
            <a:avLst/>
            <a:gdLst/>
            <a:ahLst/>
            <a:cxnLst/>
            <a:rect l="l" t="t" r="r" b="b"/>
            <a:pathLst>
              <a:path w="163127" h="570892">
                <a:moveTo>
                  <a:pt x="0" y="570892"/>
                </a:moveTo>
                <a:lnTo>
                  <a:pt x="163127" y="570892"/>
                </a:lnTo>
                <a:lnTo>
                  <a:pt x="163127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5301" y="3827317"/>
            <a:ext cx="156772" cy="570892"/>
          </a:xfrm>
          <a:custGeom>
            <a:avLst/>
            <a:gdLst/>
            <a:ahLst/>
            <a:cxnLst/>
            <a:rect l="l" t="t" r="r" b="b"/>
            <a:pathLst>
              <a:path w="156772" h="570892">
                <a:moveTo>
                  <a:pt x="0" y="570892"/>
                </a:moveTo>
                <a:lnTo>
                  <a:pt x="156772" y="570892"/>
                </a:lnTo>
                <a:lnTo>
                  <a:pt x="156772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05945" y="2090650"/>
            <a:ext cx="594360" cy="3753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03031" y="2116222"/>
            <a:ext cx="1558" cy="3344868"/>
          </a:xfrm>
          <a:custGeom>
            <a:avLst/>
            <a:gdLst/>
            <a:ahLst/>
            <a:cxnLst/>
            <a:rect l="l" t="t" r="r" b="b"/>
            <a:pathLst>
              <a:path w="1558" h="3344868">
                <a:moveTo>
                  <a:pt x="1558" y="0"/>
                </a:moveTo>
                <a:lnTo>
                  <a:pt x="0" y="3344868"/>
                </a:lnTo>
              </a:path>
            </a:pathLst>
          </a:custGeom>
          <a:ln w="634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60542" y="5239031"/>
            <a:ext cx="285314" cy="285071"/>
          </a:xfrm>
          <a:custGeom>
            <a:avLst/>
            <a:gdLst/>
            <a:ahLst/>
            <a:cxnLst/>
            <a:rect l="l" t="t" r="r" b="b"/>
            <a:pathLst>
              <a:path w="285314" h="285071">
                <a:moveTo>
                  <a:pt x="142458" y="285071"/>
                </a:moveTo>
                <a:lnTo>
                  <a:pt x="281120" y="47622"/>
                </a:lnTo>
                <a:lnTo>
                  <a:pt x="281834" y="46332"/>
                </a:lnTo>
                <a:lnTo>
                  <a:pt x="285314" y="34654"/>
                </a:lnTo>
                <a:lnTo>
                  <a:pt x="284229" y="22883"/>
                </a:lnTo>
                <a:lnTo>
                  <a:pt x="278916" y="12302"/>
                </a:lnTo>
                <a:lnTo>
                  <a:pt x="269712" y="4193"/>
                </a:lnTo>
                <a:lnTo>
                  <a:pt x="268424" y="3480"/>
                </a:lnTo>
                <a:lnTo>
                  <a:pt x="256746" y="0"/>
                </a:lnTo>
                <a:lnTo>
                  <a:pt x="244974" y="1084"/>
                </a:lnTo>
                <a:lnTo>
                  <a:pt x="234393" y="6396"/>
                </a:lnTo>
                <a:lnTo>
                  <a:pt x="226285" y="15600"/>
                </a:lnTo>
                <a:lnTo>
                  <a:pt x="142518" y="159047"/>
                </a:lnTo>
                <a:lnTo>
                  <a:pt x="58885" y="15523"/>
                </a:lnTo>
                <a:lnTo>
                  <a:pt x="58115" y="14268"/>
                </a:lnTo>
                <a:lnTo>
                  <a:pt x="49662" y="5489"/>
                </a:lnTo>
                <a:lnTo>
                  <a:pt x="38882" y="639"/>
                </a:lnTo>
                <a:lnTo>
                  <a:pt x="27056" y="54"/>
                </a:lnTo>
                <a:lnTo>
                  <a:pt x="15467" y="4075"/>
                </a:lnTo>
                <a:lnTo>
                  <a:pt x="14213" y="4844"/>
                </a:lnTo>
                <a:lnTo>
                  <a:pt x="5434" y="13297"/>
                </a:lnTo>
                <a:lnTo>
                  <a:pt x="584" y="24077"/>
                </a:lnTo>
                <a:lnTo>
                  <a:pt x="0" y="35903"/>
                </a:lnTo>
                <a:lnTo>
                  <a:pt x="4019" y="47492"/>
                </a:lnTo>
                <a:lnTo>
                  <a:pt x="142458" y="285071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1278" y="2114635"/>
            <a:ext cx="2686345" cy="1141788"/>
          </a:xfrm>
          <a:custGeom>
            <a:avLst/>
            <a:gdLst/>
            <a:ahLst/>
            <a:cxnLst/>
            <a:rect l="l" t="t" r="r" b="b"/>
            <a:pathLst>
              <a:path w="2686345" h="1141788">
                <a:moveTo>
                  <a:pt x="0" y="0"/>
                </a:moveTo>
                <a:lnTo>
                  <a:pt x="0" y="1141788"/>
                </a:lnTo>
                <a:lnTo>
                  <a:pt x="2686345" y="1141788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1278" y="2114635"/>
            <a:ext cx="2686345" cy="1141787"/>
          </a:xfrm>
          <a:custGeom>
            <a:avLst/>
            <a:gdLst/>
            <a:ahLst/>
            <a:cxnLst/>
            <a:rect l="l" t="t" r="r" b="b"/>
            <a:pathLst>
              <a:path w="2686345" h="1141787">
                <a:moveTo>
                  <a:pt x="0" y="0"/>
                </a:moveTo>
                <a:lnTo>
                  <a:pt x="2686345" y="0"/>
                </a:lnTo>
                <a:lnTo>
                  <a:pt x="2686345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868" y="3256423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2868" y="3256423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073" y="3827317"/>
            <a:ext cx="2686345" cy="570892"/>
          </a:xfrm>
          <a:custGeom>
            <a:avLst/>
            <a:gdLst/>
            <a:ahLst/>
            <a:cxnLst/>
            <a:rect l="l" t="t" r="r" b="b"/>
            <a:pathLst>
              <a:path w="2686345" h="570892">
                <a:moveTo>
                  <a:pt x="0" y="0"/>
                </a:moveTo>
                <a:lnTo>
                  <a:pt x="0" y="570892"/>
                </a:lnTo>
                <a:lnTo>
                  <a:pt x="2686345" y="570892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073" y="3827317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22868" y="4398210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2868" y="4398210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1278" y="4969104"/>
            <a:ext cx="2686345" cy="570894"/>
          </a:xfrm>
          <a:custGeom>
            <a:avLst/>
            <a:gdLst/>
            <a:ahLst/>
            <a:cxnLst/>
            <a:rect l="l" t="t" r="r" b="b"/>
            <a:pathLst>
              <a:path w="2686345" h="570894">
                <a:moveTo>
                  <a:pt x="0" y="0"/>
                </a:moveTo>
                <a:lnTo>
                  <a:pt x="0" y="570894"/>
                </a:lnTo>
                <a:lnTo>
                  <a:pt x="2686345" y="570894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1278" y="4969104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36700" y="605078"/>
            <a:ext cx="647700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lang="en-US" sz="4400" spc="0" dirty="0" smtClean="0">
                <a:latin typeface="Trebuchet MS"/>
                <a:cs typeface="Trebuchet MS"/>
              </a:rPr>
              <a:t>Before func1() returns</a:t>
            </a:r>
            <a:endParaRPr sz="44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4506" y="2114635"/>
            <a:ext cx="15677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20" marR="88243" algn="just">
              <a:lnSpc>
                <a:spcPct val="98793"/>
              </a:lnSpc>
              <a:spcBef>
                <a:spcPts val="285"/>
              </a:spcBef>
            </a:pPr>
            <a:r>
              <a:rPr sz="1800" spc="0" dirty="0" smtClean="0">
                <a:latin typeface="Trebuchet MS"/>
                <a:cs typeface="Trebuchet MS"/>
              </a:rPr>
              <a:t>AAAAAAAAAAAAAAAAAA AAAAAAAAAAAAAAAAAA AAAAAAAAAAAAAAAAAA 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7624" y="2114635"/>
            <a:ext cx="163128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064506" y="32564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21278" y="3256423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51663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add()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7624" y="3256423"/>
            <a:ext cx="163128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64506" y="3827317"/>
            <a:ext cx="15677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654419" y="3827317"/>
            <a:ext cx="3443111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dirty="0"/>
          </a:p>
          <a:p>
            <a:pPr marL="441838" algn="ctr">
              <a:lnSpc>
                <a:spcPct val="96761"/>
              </a:lnSpc>
            </a:pPr>
            <a:r>
              <a:rPr lang="en-US" spc="0" dirty="0" smtClean="0">
                <a:latin typeface="Trebuchet MS"/>
                <a:cs typeface="Trebuchet MS"/>
              </a:rPr>
              <a:t>r</a:t>
            </a:r>
            <a:r>
              <a:rPr spc="0" dirty="0" smtClean="0">
                <a:latin typeface="Trebuchet MS"/>
                <a:cs typeface="Trebuchet MS"/>
              </a:rPr>
              <a:t>eturn</a:t>
            </a:r>
            <a:r>
              <a:rPr lang="en-US" spc="0" dirty="0" smtClean="0">
                <a:latin typeface="Trebuchet MS"/>
                <a:cs typeface="Trebuchet MS"/>
              </a:rPr>
              <a:t> address</a:t>
            </a:r>
            <a:r>
              <a:rPr spc="0" dirty="0" smtClean="0">
                <a:latin typeface="Trebuchet MS"/>
                <a:cs typeface="Trebuchet MS"/>
              </a:rPr>
              <a:t> </a:t>
            </a:r>
            <a:r>
              <a:rPr spc="0" dirty="0" smtClean="0">
                <a:latin typeface="Trebuchet MS"/>
                <a:cs typeface="Trebuchet MS"/>
              </a:rPr>
              <a:t>from add()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7624" y="3827317"/>
            <a:ext cx="163128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064506" y="4398211"/>
            <a:ext cx="156772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21278" y="4398211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86763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7624" y="4398211"/>
            <a:ext cx="163923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21278" y="4969104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86604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8" name="object 42"/>
          <p:cNvSpPr/>
          <p:nvPr/>
        </p:nvSpPr>
        <p:spPr>
          <a:xfrm>
            <a:off x="2063344" y="3135362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0" y="279615"/>
                </a:lnTo>
                <a:lnTo>
                  <a:pt x="629213" y="279615"/>
                </a:lnTo>
                <a:lnTo>
                  <a:pt x="629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3"/>
          <p:cNvSpPr/>
          <p:nvPr/>
        </p:nvSpPr>
        <p:spPr>
          <a:xfrm>
            <a:off x="2063344" y="3135361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629213" y="0"/>
                </a:lnTo>
                <a:lnTo>
                  <a:pt x="629213" y="279615"/>
                </a:lnTo>
                <a:lnTo>
                  <a:pt x="0" y="2796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4"/>
          <p:cNvSpPr/>
          <p:nvPr/>
        </p:nvSpPr>
        <p:spPr>
          <a:xfrm>
            <a:off x="2692558" y="3275169"/>
            <a:ext cx="494750" cy="1492"/>
          </a:xfrm>
          <a:custGeom>
            <a:avLst/>
            <a:gdLst/>
            <a:ahLst/>
            <a:cxnLst/>
            <a:rect l="l" t="t" r="r" b="b"/>
            <a:pathLst>
              <a:path w="494750" h="1492">
                <a:moveTo>
                  <a:pt x="0" y="0"/>
                </a:moveTo>
                <a:lnTo>
                  <a:pt x="494750" y="1492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45"/>
          <p:cNvSpPr/>
          <p:nvPr/>
        </p:nvSpPr>
        <p:spPr>
          <a:xfrm>
            <a:off x="3076467" y="3205538"/>
            <a:ext cx="142347" cy="141823"/>
          </a:xfrm>
          <a:custGeom>
            <a:avLst/>
            <a:gdLst/>
            <a:ahLst/>
            <a:cxnLst/>
            <a:rect l="l" t="t" r="r" b="b"/>
            <a:pathLst>
              <a:path w="142347" h="141823">
                <a:moveTo>
                  <a:pt x="142347" y="71218"/>
                </a:moveTo>
                <a:lnTo>
                  <a:pt x="23799" y="1585"/>
                </a:lnTo>
                <a:lnTo>
                  <a:pt x="23154" y="1226"/>
                </a:lnTo>
                <a:lnTo>
                  <a:pt x="11433" y="0"/>
                </a:lnTo>
                <a:lnTo>
                  <a:pt x="2070" y="7233"/>
                </a:lnTo>
                <a:lnTo>
                  <a:pt x="1711" y="7879"/>
                </a:lnTo>
                <a:lnTo>
                  <a:pt x="485" y="19600"/>
                </a:lnTo>
                <a:lnTo>
                  <a:pt x="7718" y="28963"/>
                </a:lnTo>
                <a:lnTo>
                  <a:pt x="79335" y="71029"/>
                </a:lnTo>
                <a:lnTo>
                  <a:pt x="7467" y="112662"/>
                </a:lnTo>
                <a:lnTo>
                  <a:pt x="6841" y="113043"/>
                </a:lnTo>
                <a:lnTo>
                  <a:pt x="0" y="122642"/>
                </a:lnTo>
                <a:lnTo>
                  <a:pt x="1687" y="134356"/>
                </a:lnTo>
                <a:lnTo>
                  <a:pt x="2069" y="134982"/>
                </a:lnTo>
                <a:lnTo>
                  <a:pt x="11668" y="141823"/>
                </a:lnTo>
                <a:lnTo>
                  <a:pt x="23381" y="140135"/>
                </a:lnTo>
                <a:lnTo>
                  <a:pt x="142347" y="71218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15"/>
          <p:cNvSpPr txBox="1"/>
          <p:nvPr/>
        </p:nvSpPr>
        <p:spPr>
          <a:xfrm>
            <a:off x="2063344" y="3135361"/>
            <a:ext cx="629213" cy="27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17">
              <a:lnSpc>
                <a:spcPct val="96761"/>
              </a:lnSpc>
              <a:spcBef>
                <a:spcPts val="235"/>
              </a:spcBef>
            </a:pPr>
            <a:r>
              <a:rPr sz="1600" spc="0" dirty="0" smtClean="0">
                <a:latin typeface="Trebuchet MS"/>
                <a:cs typeface="Trebuchet MS"/>
              </a:rPr>
              <a:t>ESP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3" name="object 11"/>
          <p:cNvSpPr txBox="1"/>
          <p:nvPr/>
        </p:nvSpPr>
        <p:spPr>
          <a:xfrm>
            <a:off x="3216906" y="29897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642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020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22868" y="3256423"/>
            <a:ext cx="2734573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6989"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11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22073" y="3827317"/>
            <a:ext cx="2686345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3017" marR="1261104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2114635"/>
            <a:ext cx="156772" cy="1141788"/>
          </a:xfrm>
          <a:custGeom>
            <a:avLst/>
            <a:gdLst/>
            <a:ahLst/>
            <a:cxnLst/>
            <a:rect l="l" t="t" r="r" b="b"/>
            <a:pathLst>
              <a:path w="156772" h="1141788">
                <a:moveTo>
                  <a:pt x="0" y="1141788"/>
                </a:moveTo>
                <a:lnTo>
                  <a:pt x="156772" y="1141788"/>
                </a:lnTo>
                <a:lnTo>
                  <a:pt x="156772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7624" y="2114635"/>
            <a:ext cx="163128" cy="1141788"/>
          </a:xfrm>
          <a:custGeom>
            <a:avLst/>
            <a:gdLst/>
            <a:ahLst/>
            <a:cxnLst/>
            <a:rect l="l" t="t" r="r" b="b"/>
            <a:pathLst>
              <a:path w="163128" h="1141788">
                <a:moveTo>
                  <a:pt x="0" y="1141788"/>
                </a:moveTo>
                <a:lnTo>
                  <a:pt x="163128" y="1141788"/>
                </a:lnTo>
                <a:lnTo>
                  <a:pt x="163128" y="0"/>
                </a:lnTo>
                <a:lnTo>
                  <a:pt x="0" y="0"/>
                </a:lnTo>
                <a:lnTo>
                  <a:pt x="0" y="1141788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9213" y="3256423"/>
            <a:ext cx="163128" cy="570894"/>
          </a:xfrm>
          <a:custGeom>
            <a:avLst/>
            <a:gdLst/>
            <a:ahLst/>
            <a:cxnLst/>
            <a:rect l="l" t="t" r="r" b="b"/>
            <a:pathLst>
              <a:path w="163128" h="570894">
                <a:moveTo>
                  <a:pt x="0" y="570894"/>
                </a:moveTo>
                <a:lnTo>
                  <a:pt x="163128" y="570894"/>
                </a:lnTo>
                <a:lnTo>
                  <a:pt x="163128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6096" y="3256423"/>
            <a:ext cx="156772" cy="570894"/>
          </a:xfrm>
          <a:custGeom>
            <a:avLst/>
            <a:gdLst/>
            <a:ahLst/>
            <a:cxnLst/>
            <a:rect l="l" t="t" r="r" b="b"/>
            <a:pathLst>
              <a:path w="156772" h="570894">
                <a:moveTo>
                  <a:pt x="0" y="570894"/>
                </a:moveTo>
                <a:lnTo>
                  <a:pt x="156772" y="570894"/>
                </a:lnTo>
                <a:lnTo>
                  <a:pt x="156772" y="0"/>
                </a:lnTo>
                <a:lnTo>
                  <a:pt x="0" y="0"/>
                </a:lnTo>
                <a:lnTo>
                  <a:pt x="0" y="570894"/>
                </a:lnTo>
                <a:close/>
              </a:path>
            </a:pathLst>
          </a:custGeom>
          <a:solidFill>
            <a:srgbClr val="C2E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08419" y="3827317"/>
            <a:ext cx="163127" cy="570892"/>
          </a:xfrm>
          <a:custGeom>
            <a:avLst/>
            <a:gdLst/>
            <a:ahLst/>
            <a:cxnLst/>
            <a:rect l="l" t="t" r="r" b="b"/>
            <a:pathLst>
              <a:path w="163127" h="570892">
                <a:moveTo>
                  <a:pt x="0" y="570892"/>
                </a:moveTo>
                <a:lnTo>
                  <a:pt x="163127" y="570892"/>
                </a:lnTo>
                <a:lnTo>
                  <a:pt x="163127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5301" y="3827317"/>
            <a:ext cx="156772" cy="570892"/>
          </a:xfrm>
          <a:custGeom>
            <a:avLst/>
            <a:gdLst/>
            <a:ahLst/>
            <a:cxnLst/>
            <a:rect l="l" t="t" r="r" b="b"/>
            <a:pathLst>
              <a:path w="156772" h="570892">
                <a:moveTo>
                  <a:pt x="0" y="570892"/>
                </a:moveTo>
                <a:lnTo>
                  <a:pt x="156772" y="570892"/>
                </a:lnTo>
                <a:lnTo>
                  <a:pt x="156772" y="0"/>
                </a:lnTo>
                <a:lnTo>
                  <a:pt x="0" y="0"/>
                </a:lnTo>
                <a:lnTo>
                  <a:pt x="0" y="570892"/>
                </a:lnTo>
                <a:close/>
              </a:path>
            </a:pathLst>
          </a:custGeom>
          <a:solidFill>
            <a:srgbClr val="E1F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05945" y="2090650"/>
            <a:ext cx="594360" cy="3753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03031" y="2116222"/>
            <a:ext cx="1558" cy="3344868"/>
          </a:xfrm>
          <a:custGeom>
            <a:avLst/>
            <a:gdLst/>
            <a:ahLst/>
            <a:cxnLst/>
            <a:rect l="l" t="t" r="r" b="b"/>
            <a:pathLst>
              <a:path w="1558" h="3344868">
                <a:moveTo>
                  <a:pt x="1558" y="0"/>
                </a:moveTo>
                <a:lnTo>
                  <a:pt x="0" y="3344868"/>
                </a:lnTo>
              </a:path>
            </a:pathLst>
          </a:custGeom>
          <a:ln w="634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60542" y="5239031"/>
            <a:ext cx="285314" cy="285071"/>
          </a:xfrm>
          <a:custGeom>
            <a:avLst/>
            <a:gdLst/>
            <a:ahLst/>
            <a:cxnLst/>
            <a:rect l="l" t="t" r="r" b="b"/>
            <a:pathLst>
              <a:path w="285314" h="285071">
                <a:moveTo>
                  <a:pt x="142458" y="285071"/>
                </a:moveTo>
                <a:lnTo>
                  <a:pt x="281120" y="47622"/>
                </a:lnTo>
                <a:lnTo>
                  <a:pt x="281834" y="46332"/>
                </a:lnTo>
                <a:lnTo>
                  <a:pt x="285314" y="34654"/>
                </a:lnTo>
                <a:lnTo>
                  <a:pt x="284229" y="22883"/>
                </a:lnTo>
                <a:lnTo>
                  <a:pt x="278916" y="12302"/>
                </a:lnTo>
                <a:lnTo>
                  <a:pt x="269712" y="4193"/>
                </a:lnTo>
                <a:lnTo>
                  <a:pt x="268424" y="3480"/>
                </a:lnTo>
                <a:lnTo>
                  <a:pt x="256746" y="0"/>
                </a:lnTo>
                <a:lnTo>
                  <a:pt x="244974" y="1084"/>
                </a:lnTo>
                <a:lnTo>
                  <a:pt x="234393" y="6396"/>
                </a:lnTo>
                <a:lnTo>
                  <a:pt x="226285" y="15600"/>
                </a:lnTo>
                <a:lnTo>
                  <a:pt x="142518" y="159047"/>
                </a:lnTo>
                <a:lnTo>
                  <a:pt x="58885" y="15523"/>
                </a:lnTo>
                <a:lnTo>
                  <a:pt x="58115" y="14268"/>
                </a:lnTo>
                <a:lnTo>
                  <a:pt x="49662" y="5489"/>
                </a:lnTo>
                <a:lnTo>
                  <a:pt x="38882" y="639"/>
                </a:lnTo>
                <a:lnTo>
                  <a:pt x="27056" y="54"/>
                </a:lnTo>
                <a:lnTo>
                  <a:pt x="15467" y="4075"/>
                </a:lnTo>
                <a:lnTo>
                  <a:pt x="14213" y="4844"/>
                </a:lnTo>
                <a:lnTo>
                  <a:pt x="5434" y="13297"/>
                </a:lnTo>
                <a:lnTo>
                  <a:pt x="584" y="24077"/>
                </a:lnTo>
                <a:lnTo>
                  <a:pt x="0" y="35903"/>
                </a:lnTo>
                <a:lnTo>
                  <a:pt x="4019" y="47492"/>
                </a:lnTo>
                <a:lnTo>
                  <a:pt x="142458" y="285071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1278" y="2114635"/>
            <a:ext cx="2686345" cy="1141788"/>
          </a:xfrm>
          <a:custGeom>
            <a:avLst/>
            <a:gdLst/>
            <a:ahLst/>
            <a:cxnLst/>
            <a:rect l="l" t="t" r="r" b="b"/>
            <a:pathLst>
              <a:path w="2686345" h="1141788">
                <a:moveTo>
                  <a:pt x="0" y="0"/>
                </a:moveTo>
                <a:lnTo>
                  <a:pt x="0" y="1141788"/>
                </a:lnTo>
                <a:lnTo>
                  <a:pt x="2686345" y="1141788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1278" y="2114635"/>
            <a:ext cx="2686345" cy="1141787"/>
          </a:xfrm>
          <a:custGeom>
            <a:avLst/>
            <a:gdLst/>
            <a:ahLst/>
            <a:cxnLst/>
            <a:rect l="l" t="t" r="r" b="b"/>
            <a:pathLst>
              <a:path w="2686345" h="1141787">
                <a:moveTo>
                  <a:pt x="0" y="0"/>
                </a:moveTo>
                <a:lnTo>
                  <a:pt x="2686345" y="0"/>
                </a:lnTo>
                <a:lnTo>
                  <a:pt x="2686345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868" y="3256423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2868" y="3256423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073" y="3827317"/>
            <a:ext cx="2686345" cy="570892"/>
          </a:xfrm>
          <a:custGeom>
            <a:avLst/>
            <a:gdLst/>
            <a:ahLst/>
            <a:cxnLst/>
            <a:rect l="l" t="t" r="r" b="b"/>
            <a:pathLst>
              <a:path w="2686345" h="570892">
                <a:moveTo>
                  <a:pt x="0" y="0"/>
                </a:moveTo>
                <a:lnTo>
                  <a:pt x="0" y="570892"/>
                </a:lnTo>
                <a:lnTo>
                  <a:pt x="2686345" y="570892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073" y="3827317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22868" y="4398210"/>
            <a:ext cx="2686344" cy="570894"/>
          </a:xfrm>
          <a:custGeom>
            <a:avLst/>
            <a:gdLst/>
            <a:ahLst/>
            <a:cxnLst/>
            <a:rect l="l" t="t" r="r" b="b"/>
            <a:pathLst>
              <a:path w="2686344" h="570894">
                <a:moveTo>
                  <a:pt x="0" y="0"/>
                </a:moveTo>
                <a:lnTo>
                  <a:pt x="0" y="570894"/>
                </a:lnTo>
                <a:lnTo>
                  <a:pt x="2686344" y="570894"/>
                </a:lnTo>
                <a:lnTo>
                  <a:pt x="2686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2868" y="4398210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1278" y="4969104"/>
            <a:ext cx="2686345" cy="570894"/>
          </a:xfrm>
          <a:custGeom>
            <a:avLst/>
            <a:gdLst/>
            <a:ahLst/>
            <a:cxnLst/>
            <a:rect l="l" t="t" r="r" b="b"/>
            <a:pathLst>
              <a:path w="2686345" h="570894">
                <a:moveTo>
                  <a:pt x="0" y="0"/>
                </a:moveTo>
                <a:lnTo>
                  <a:pt x="0" y="570894"/>
                </a:lnTo>
                <a:lnTo>
                  <a:pt x="2686345" y="570894"/>
                </a:lnTo>
                <a:lnTo>
                  <a:pt x="2686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1278" y="4969104"/>
            <a:ext cx="2686345" cy="570893"/>
          </a:xfrm>
          <a:custGeom>
            <a:avLst/>
            <a:gdLst/>
            <a:ahLst/>
            <a:cxnLst/>
            <a:rect l="l" t="t" r="r" b="b"/>
            <a:pathLst>
              <a:path w="2686345" h="570893">
                <a:moveTo>
                  <a:pt x="0" y="0"/>
                </a:moveTo>
                <a:lnTo>
                  <a:pt x="2686345" y="0"/>
                </a:lnTo>
                <a:lnTo>
                  <a:pt x="2686345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36700" y="605078"/>
            <a:ext cx="647700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lang="en-US" sz="4400" spc="0" dirty="0" smtClean="0">
                <a:latin typeface="Trebuchet MS"/>
                <a:cs typeface="Trebuchet MS"/>
              </a:rPr>
              <a:t>Before add() returns</a:t>
            </a:r>
            <a:endParaRPr sz="44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4506" y="2114635"/>
            <a:ext cx="15677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221278" y="2114635"/>
            <a:ext cx="2686345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20" marR="88243" algn="just">
              <a:lnSpc>
                <a:spcPct val="98793"/>
              </a:lnSpc>
              <a:spcBef>
                <a:spcPts val="285"/>
              </a:spcBef>
            </a:pPr>
            <a:r>
              <a:rPr sz="1800" spc="0" dirty="0" smtClean="0">
                <a:latin typeface="Trebuchet MS"/>
                <a:cs typeface="Trebuchet MS"/>
              </a:rPr>
              <a:t>AAAAAAAAAAAAAAAAAA AAAAAAAAAAAAAAAAAA AAAAAAAAAAAAAAAAAA 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7624" y="2114635"/>
            <a:ext cx="163128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064506" y="32564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21278" y="3256423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51663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add()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7624" y="3256423"/>
            <a:ext cx="163128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64506" y="3827317"/>
            <a:ext cx="15677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654419" y="3827317"/>
            <a:ext cx="3443111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dirty="0"/>
          </a:p>
          <a:p>
            <a:pPr marL="441838" algn="ctr">
              <a:lnSpc>
                <a:spcPct val="96761"/>
              </a:lnSpc>
            </a:pPr>
            <a:r>
              <a:rPr lang="en-US" spc="0" dirty="0" smtClean="0">
                <a:latin typeface="Trebuchet MS"/>
                <a:cs typeface="Trebuchet MS"/>
              </a:rPr>
              <a:t>r</a:t>
            </a:r>
            <a:r>
              <a:rPr spc="0" dirty="0" smtClean="0">
                <a:latin typeface="Trebuchet MS"/>
                <a:cs typeface="Trebuchet MS"/>
              </a:rPr>
              <a:t>eturn</a:t>
            </a:r>
            <a:r>
              <a:rPr lang="en-US" spc="0" dirty="0" smtClean="0">
                <a:latin typeface="Trebuchet MS"/>
                <a:cs typeface="Trebuchet MS"/>
              </a:rPr>
              <a:t> address</a:t>
            </a:r>
            <a:r>
              <a:rPr spc="0" dirty="0" smtClean="0">
                <a:latin typeface="Trebuchet MS"/>
                <a:cs typeface="Trebuchet MS"/>
              </a:rPr>
              <a:t> </a:t>
            </a:r>
            <a:r>
              <a:rPr spc="0" dirty="0" smtClean="0">
                <a:latin typeface="Trebuchet MS"/>
                <a:cs typeface="Trebuchet MS"/>
              </a:rPr>
              <a:t>from add()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7624" y="3827317"/>
            <a:ext cx="163128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064506" y="4398211"/>
            <a:ext cx="156772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21278" y="4398211"/>
            <a:ext cx="2686345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86763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7624" y="4398211"/>
            <a:ext cx="163923" cy="1141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21278" y="4969104"/>
            <a:ext cx="2686345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 dirty="0"/>
          </a:p>
          <a:p>
            <a:pPr marL="86604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8" name="object 42"/>
          <p:cNvSpPr/>
          <p:nvPr/>
        </p:nvSpPr>
        <p:spPr>
          <a:xfrm>
            <a:off x="2063344" y="3706862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0" y="279615"/>
                </a:lnTo>
                <a:lnTo>
                  <a:pt x="629213" y="279615"/>
                </a:lnTo>
                <a:lnTo>
                  <a:pt x="629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3"/>
          <p:cNvSpPr/>
          <p:nvPr/>
        </p:nvSpPr>
        <p:spPr>
          <a:xfrm>
            <a:off x="2063344" y="3706861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629213" y="0"/>
                </a:lnTo>
                <a:lnTo>
                  <a:pt x="629213" y="279615"/>
                </a:lnTo>
                <a:lnTo>
                  <a:pt x="0" y="2796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4"/>
          <p:cNvSpPr/>
          <p:nvPr/>
        </p:nvSpPr>
        <p:spPr>
          <a:xfrm>
            <a:off x="2692558" y="3846669"/>
            <a:ext cx="494750" cy="1492"/>
          </a:xfrm>
          <a:custGeom>
            <a:avLst/>
            <a:gdLst/>
            <a:ahLst/>
            <a:cxnLst/>
            <a:rect l="l" t="t" r="r" b="b"/>
            <a:pathLst>
              <a:path w="494750" h="1492">
                <a:moveTo>
                  <a:pt x="0" y="0"/>
                </a:moveTo>
                <a:lnTo>
                  <a:pt x="494750" y="1492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45"/>
          <p:cNvSpPr/>
          <p:nvPr/>
        </p:nvSpPr>
        <p:spPr>
          <a:xfrm>
            <a:off x="3076467" y="3777038"/>
            <a:ext cx="142347" cy="141823"/>
          </a:xfrm>
          <a:custGeom>
            <a:avLst/>
            <a:gdLst/>
            <a:ahLst/>
            <a:cxnLst/>
            <a:rect l="l" t="t" r="r" b="b"/>
            <a:pathLst>
              <a:path w="142347" h="141823">
                <a:moveTo>
                  <a:pt x="142347" y="71218"/>
                </a:moveTo>
                <a:lnTo>
                  <a:pt x="23799" y="1585"/>
                </a:lnTo>
                <a:lnTo>
                  <a:pt x="23154" y="1226"/>
                </a:lnTo>
                <a:lnTo>
                  <a:pt x="11433" y="0"/>
                </a:lnTo>
                <a:lnTo>
                  <a:pt x="2070" y="7233"/>
                </a:lnTo>
                <a:lnTo>
                  <a:pt x="1711" y="7879"/>
                </a:lnTo>
                <a:lnTo>
                  <a:pt x="485" y="19600"/>
                </a:lnTo>
                <a:lnTo>
                  <a:pt x="7718" y="28963"/>
                </a:lnTo>
                <a:lnTo>
                  <a:pt x="79335" y="71029"/>
                </a:lnTo>
                <a:lnTo>
                  <a:pt x="7467" y="112662"/>
                </a:lnTo>
                <a:lnTo>
                  <a:pt x="6841" y="113043"/>
                </a:lnTo>
                <a:lnTo>
                  <a:pt x="0" y="122642"/>
                </a:lnTo>
                <a:lnTo>
                  <a:pt x="1687" y="134356"/>
                </a:lnTo>
                <a:lnTo>
                  <a:pt x="2069" y="134982"/>
                </a:lnTo>
                <a:lnTo>
                  <a:pt x="11668" y="141823"/>
                </a:lnTo>
                <a:lnTo>
                  <a:pt x="23381" y="140135"/>
                </a:lnTo>
                <a:lnTo>
                  <a:pt x="142347" y="71218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15"/>
          <p:cNvSpPr txBox="1"/>
          <p:nvPr/>
        </p:nvSpPr>
        <p:spPr>
          <a:xfrm>
            <a:off x="2063344" y="3706861"/>
            <a:ext cx="629213" cy="27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17">
              <a:lnSpc>
                <a:spcPct val="96761"/>
              </a:lnSpc>
              <a:spcBef>
                <a:spcPts val="235"/>
              </a:spcBef>
            </a:pPr>
            <a:r>
              <a:rPr sz="1600" spc="0" dirty="0" smtClean="0">
                <a:latin typeface="Trebuchet MS"/>
                <a:cs typeface="Trebuchet MS"/>
              </a:rPr>
              <a:t>ESP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3" name="object 11"/>
          <p:cNvSpPr txBox="1"/>
          <p:nvPr/>
        </p:nvSpPr>
        <p:spPr>
          <a:xfrm>
            <a:off x="3216906" y="3561223"/>
            <a:ext cx="15677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6822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641100" y="605078"/>
            <a:ext cx="176599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79" dirty="0" smtClean="0">
                <a:latin typeface="Trebuchet MS"/>
                <a:cs typeface="Trebuchet MS"/>
              </a:rPr>
              <a:t>R</a:t>
            </a:r>
            <a:r>
              <a:rPr sz="4400" spc="0" dirty="0" smtClean="0">
                <a:latin typeface="Trebuchet MS"/>
                <a:cs typeface="Trebuchet MS"/>
              </a:rPr>
              <a:t>eturn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6420" y="605078"/>
            <a:ext cx="212631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to add()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39" y="1710308"/>
            <a:ext cx="7526615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416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By carefully creating a frame...</a:t>
            </a:r>
            <a:endParaRPr sz="3200" dirty="0">
              <a:latin typeface="Trebuchet MS"/>
              <a:cs typeface="Trebuchet MS"/>
            </a:endParaRPr>
          </a:p>
          <a:p>
            <a:pPr marL="12700">
              <a:lnSpc>
                <a:spcPct val="96761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...we can make the program "return to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39" y="2777779"/>
            <a:ext cx="1027428" cy="2095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our</a:t>
            </a:r>
            <a:endParaRPr sz="3200">
              <a:latin typeface="Trebuchet MS"/>
              <a:cs typeface="Trebuchet MS"/>
            </a:endParaRPr>
          </a:p>
          <a:p>
            <a:pPr marL="12700" marR="60959">
              <a:lnSpc>
                <a:spcPct val="96761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144" dirty="0" smtClean="0">
                <a:latin typeface="Trebuchet MS"/>
                <a:cs typeface="Trebuchet MS"/>
              </a:rPr>
              <a:t>We</a:t>
            </a:r>
            <a:endParaRPr sz="3200">
              <a:latin typeface="Trebuchet MS"/>
              <a:cs typeface="Trebuchet MS"/>
            </a:endParaRPr>
          </a:p>
          <a:p>
            <a:pPr marL="355600" marR="2877" indent="-342900">
              <a:lnSpc>
                <a:spcPct val="101562"/>
              </a:lnSpc>
              <a:spcBef>
                <a:spcPts val="1597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144" dirty="0" smtClean="0">
                <a:latin typeface="Trebuchet MS"/>
                <a:cs typeface="Trebuchet MS"/>
              </a:rPr>
              <a:t>We </a:t>
            </a:r>
            <a:r>
              <a:rPr sz="3200" spc="0" dirty="0" smtClean="0">
                <a:latin typeface="Trebuchet MS"/>
                <a:cs typeface="Trebuchet MS"/>
              </a:rPr>
              <a:t>our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0456" y="2815879"/>
            <a:ext cx="6557658" cy="1596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792" marR="60959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function".</a:t>
            </a:r>
            <a:endParaRPr sz="3200" dirty="0">
              <a:latin typeface="Trebuchet MS"/>
              <a:cs typeface="Trebuchet MS"/>
            </a:endParaRPr>
          </a:p>
          <a:p>
            <a:pPr marL="12700" marR="60959">
              <a:lnSpc>
                <a:spcPct val="96761"/>
              </a:lnSpc>
              <a:spcBef>
                <a:spcPts val="682"/>
              </a:spcBef>
            </a:pPr>
            <a:r>
              <a:rPr sz="3200" spc="0" dirty="0" smtClean="0">
                <a:latin typeface="Trebuchet MS"/>
                <a:cs typeface="Trebuchet MS"/>
              </a:rPr>
              <a:t>control the parameters.</a:t>
            </a:r>
            <a:endParaRPr sz="3200" dirty="0">
              <a:latin typeface="Trebuchet MS"/>
              <a:cs typeface="Trebuchet MS"/>
            </a:endParaRPr>
          </a:p>
          <a:p>
            <a:pPr marL="12700">
              <a:lnSpc>
                <a:spcPct val="96761"/>
              </a:lnSpc>
              <a:spcBef>
                <a:spcPts val="884"/>
              </a:spcBef>
            </a:pPr>
            <a:r>
              <a:rPr sz="3200" spc="0" dirty="0" smtClean="0">
                <a:latin typeface="Trebuchet MS"/>
                <a:cs typeface="Trebuchet MS"/>
              </a:rPr>
              <a:t>also control where to jump to after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5194" y="4511848"/>
            <a:ext cx="1599309" cy="431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function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5472" y="4497550"/>
            <a:ext cx="1542805" cy="431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returns.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6671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932168" y="2260272"/>
            <a:ext cx="7754629" cy="745655"/>
          </a:xfrm>
          <a:custGeom>
            <a:avLst/>
            <a:gdLst/>
            <a:ahLst/>
            <a:cxnLst/>
            <a:rect l="l" t="t" r="r" b="b"/>
            <a:pathLst>
              <a:path w="7754629" h="745655">
                <a:moveTo>
                  <a:pt x="0" y="0"/>
                </a:moveTo>
                <a:lnTo>
                  <a:pt x="0" y="745655"/>
                </a:lnTo>
                <a:lnTo>
                  <a:pt x="7754629" y="745655"/>
                </a:lnTo>
                <a:lnTo>
                  <a:pt x="7754629" y="0"/>
                </a:lnTo>
                <a:lnTo>
                  <a:pt x="0" y="0"/>
                </a:lnTo>
                <a:close/>
              </a:path>
            </a:pathLst>
          </a:custGeom>
          <a:solidFill>
            <a:srgbClr val="E3DF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85210" y="3260676"/>
            <a:ext cx="1588" cy="2004739"/>
          </a:xfrm>
          <a:custGeom>
            <a:avLst/>
            <a:gdLst/>
            <a:ahLst/>
            <a:cxnLst/>
            <a:rect l="l" t="t" r="r" b="b"/>
            <a:pathLst>
              <a:path w="1588" h="2004739">
                <a:moveTo>
                  <a:pt x="1588" y="0"/>
                </a:moveTo>
                <a:lnTo>
                  <a:pt x="0" y="200473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05694" y="3827317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05694" y="3827317"/>
            <a:ext cx="2481102" cy="287034"/>
          </a:xfrm>
          <a:custGeom>
            <a:avLst/>
            <a:gdLst/>
            <a:ahLst/>
            <a:cxnLst/>
            <a:rect l="l" t="t" r="r" b="b"/>
            <a:pathLst>
              <a:path w="2481102" h="287034">
                <a:moveTo>
                  <a:pt x="0" y="0"/>
                </a:moveTo>
                <a:lnTo>
                  <a:pt x="2481102" y="0"/>
                </a:lnTo>
                <a:lnTo>
                  <a:pt x="2481102" y="287034"/>
                </a:lnTo>
                <a:lnTo>
                  <a:pt x="0" y="28703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05694" y="4123234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05694" y="4123234"/>
            <a:ext cx="2481102" cy="287035"/>
          </a:xfrm>
          <a:custGeom>
            <a:avLst/>
            <a:gdLst/>
            <a:ahLst/>
            <a:cxnLst/>
            <a:rect l="l" t="t" r="r" b="b"/>
            <a:pathLst>
              <a:path w="2481102" h="287035">
                <a:moveTo>
                  <a:pt x="0" y="0"/>
                </a:moveTo>
                <a:lnTo>
                  <a:pt x="2481102" y="0"/>
                </a:lnTo>
                <a:lnTo>
                  <a:pt x="2481102" y="287035"/>
                </a:lnTo>
                <a:lnTo>
                  <a:pt x="0" y="28703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05694" y="4419151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05694" y="4419151"/>
            <a:ext cx="2481102" cy="287035"/>
          </a:xfrm>
          <a:custGeom>
            <a:avLst/>
            <a:gdLst/>
            <a:ahLst/>
            <a:cxnLst/>
            <a:rect l="l" t="t" r="r" b="b"/>
            <a:pathLst>
              <a:path w="2481102" h="287035">
                <a:moveTo>
                  <a:pt x="0" y="0"/>
                </a:moveTo>
                <a:lnTo>
                  <a:pt x="2481102" y="0"/>
                </a:lnTo>
                <a:lnTo>
                  <a:pt x="2481102" y="287035"/>
                </a:lnTo>
                <a:lnTo>
                  <a:pt x="0" y="28703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04106" y="3260676"/>
            <a:ext cx="1587" cy="2004739"/>
          </a:xfrm>
          <a:custGeom>
            <a:avLst/>
            <a:gdLst/>
            <a:ahLst/>
            <a:cxnLst/>
            <a:rect l="l" t="t" r="r" b="b"/>
            <a:pathLst>
              <a:path w="1587" h="2004739">
                <a:moveTo>
                  <a:pt x="1587" y="0"/>
                </a:moveTo>
                <a:lnTo>
                  <a:pt x="0" y="200473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81845" y="3356429"/>
            <a:ext cx="1839274" cy="651544"/>
          </a:xfrm>
          <a:custGeom>
            <a:avLst/>
            <a:gdLst/>
            <a:ahLst/>
            <a:cxnLst/>
            <a:rect l="l" t="t" r="r" b="b"/>
            <a:pathLst>
              <a:path w="1839274" h="651544">
                <a:moveTo>
                  <a:pt x="0" y="0"/>
                </a:moveTo>
                <a:lnTo>
                  <a:pt x="0" y="651544"/>
                </a:lnTo>
                <a:lnTo>
                  <a:pt x="1839274" y="651544"/>
                </a:lnTo>
                <a:lnTo>
                  <a:pt x="1839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81845" y="3356429"/>
            <a:ext cx="1839274" cy="651544"/>
          </a:xfrm>
          <a:custGeom>
            <a:avLst/>
            <a:gdLst/>
            <a:ahLst/>
            <a:cxnLst/>
            <a:rect l="l" t="t" r="r" b="b"/>
            <a:pathLst>
              <a:path w="1839274" h="651544">
                <a:moveTo>
                  <a:pt x="0" y="0"/>
                </a:moveTo>
                <a:lnTo>
                  <a:pt x="1839274" y="0"/>
                </a:lnTo>
                <a:lnTo>
                  <a:pt x="1839274" y="651544"/>
                </a:lnTo>
                <a:lnTo>
                  <a:pt x="0" y="65154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1120" y="3682202"/>
            <a:ext cx="1153665" cy="281457"/>
          </a:xfrm>
          <a:custGeom>
            <a:avLst/>
            <a:gdLst/>
            <a:ahLst/>
            <a:cxnLst/>
            <a:rect l="l" t="t" r="r" b="b"/>
            <a:pathLst>
              <a:path w="1153665" h="281457">
                <a:moveTo>
                  <a:pt x="0" y="0"/>
                </a:moveTo>
                <a:lnTo>
                  <a:pt x="1153665" y="281457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51367" y="3871236"/>
            <a:ext cx="154028" cy="141542"/>
          </a:xfrm>
          <a:custGeom>
            <a:avLst/>
            <a:gdLst/>
            <a:ahLst/>
            <a:cxnLst/>
            <a:rect l="l" t="t" r="r" b="b"/>
            <a:pathLst>
              <a:path w="154028" h="141542">
                <a:moveTo>
                  <a:pt x="154028" y="99891"/>
                </a:moveTo>
                <a:lnTo>
                  <a:pt x="55074" y="4443"/>
                </a:lnTo>
                <a:lnTo>
                  <a:pt x="54829" y="4211"/>
                </a:lnTo>
                <a:lnTo>
                  <a:pt x="43610" y="0"/>
                </a:lnTo>
                <a:lnTo>
                  <a:pt x="32627" y="4847"/>
                </a:lnTo>
                <a:lnTo>
                  <a:pt x="32395" y="5092"/>
                </a:lnTo>
                <a:lnTo>
                  <a:pt x="28184" y="16311"/>
                </a:lnTo>
                <a:lnTo>
                  <a:pt x="33031" y="27294"/>
                </a:lnTo>
                <a:lnTo>
                  <a:pt x="92811" y="84956"/>
                </a:lnTo>
                <a:lnTo>
                  <a:pt x="13194" y="108609"/>
                </a:lnTo>
                <a:lnTo>
                  <a:pt x="4789" y="111106"/>
                </a:lnTo>
                <a:lnTo>
                  <a:pt x="0" y="119943"/>
                </a:lnTo>
                <a:lnTo>
                  <a:pt x="2496" y="128348"/>
                </a:lnTo>
                <a:lnTo>
                  <a:pt x="4993" y="136753"/>
                </a:lnTo>
                <a:lnTo>
                  <a:pt x="13831" y="141542"/>
                </a:lnTo>
                <a:lnTo>
                  <a:pt x="22236" y="139045"/>
                </a:lnTo>
                <a:lnTo>
                  <a:pt x="154028" y="99891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1845" y="4067567"/>
            <a:ext cx="1839274" cy="398369"/>
          </a:xfrm>
          <a:custGeom>
            <a:avLst/>
            <a:gdLst/>
            <a:ahLst/>
            <a:cxnLst/>
            <a:rect l="l" t="t" r="r" b="b"/>
            <a:pathLst>
              <a:path w="1839274" h="398369">
                <a:moveTo>
                  <a:pt x="0" y="0"/>
                </a:moveTo>
                <a:lnTo>
                  <a:pt x="0" y="398369"/>
                </a:lnTo>
                <a:lnTo>
                  <a:pt x="1839274" y="398369"/>
                </a:lnTo>
                <a:lnTo>
                  <a:pt x="1839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81845" y="4067567"/>
            <a:ext cx="1839274" cy="398369"/>
          </a:xfrm>
          <a:custGeom>
            <a:avLst/>
            <a:gdLst/>
            <a:ahLst/>
            <a:cxnLst/>
            <a:rect l="l" t="t" r="r" b="b"/>
            <a:pathLst>
              <a:path w="1839274" h="398369">
                <a:moveTo>
                  <a:pt x="0" y="0"/>
                </a:moveTo>
                <a:lnTo>
                  <a:pt x="1839274" y="0"/>
                </a:lnTo>
                <a:lnTo>
                  <a:pt x="1839274" y="398369"/>
                </a:lnTo>
                <a:lnTo>
                  <a:pt x="0" y="39836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21120" y="4266751"/>
            <a:ext cx="1152768" cy="0"/>
          </a:xfrm>
          <a:custGeom>
            <a:avLst/>
            <a:gdLst/>
            <a:ahLst/>
            <a:cxnLst/>
            <a:rect l="l" t="t" r="r" b="b"/>
            <a:pathLst>
              <a:path w="1152768">
                <a:moveTo>
                  <a:pt x="0" y="0"/>
                </a:moveTo>
                <a:lnTo>
                  <a:pt x="1152768" y="0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63203" y="4195928"/>
            <a:ext cx="142192" cy="141822"/>
          </a:xfrm>
          <a:custGeom>
            <a:avLst/>
            <a:gdLst/>
            <a:ahLst/>
            <a:cxnLst/>
            <a:rect l="l" t="t" r="r" b="b"/>
            <a:pathLst>
              <a:path w="142192" h="141822">
                <a:moveTo>
                  <a:pt x="142192" y="70823"/>
                </a:moveTo>
                <a:lnTo>
                  <a:pt x="23435" y="1548"/>
                </a:lnTo>
                <a:lnTo>
                  <a:pt x="22791" y="1192"/>
                </a:lnTo>
                <a:lnTo>
                  <a:pt x="11066" y="0"/>
                </a:lnTo>
                <a:lnTo>
                  <a:pt x="1723" y="7262"/>
                </a:lnTo>
                <a:lnTo>
                  <a:pt x="1367" y="7906"/>
                </a:lnTo>
                <a:lnTo>
                  <a:pt x="174" y="19631"/>
                </a:lnTo>
                <a:lnTo>
                  <a:pt x="7437" y="28972"/>
                </a:lnTo>
                <a:lnTo>
                  <a:pt x="79179" y="70823"/>
                </a:lnTo>
                <a:lnTo>
                  <a:pt x="7437" y="112673"/>
                </a:lnTo>
                <a:lnTo>
                  <a:pt x="6809" y="113059"/>
                </a:lnTo>
                <a:lnTo>
                  <a:pt x="0" y="122678"/>
                </a:lnTo>
                <a:lnTo>
                  <a:pt x="1723" y="134385"/>
                </a:lnTo>
                <a:lnTo>
                  <a:pt x="2109" y="135013"/>
                </a:lnTo>
                <a:lnTo>
                  <a:pt x="11729" y="141822"/>
                </a:lnTo>
                <a:lnTo>
                  <a:pt x="23435" y="140097"/>
                </a:lnTo>
                <a:lnTo>
                  <a:pt x="142192" y="70823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81845" y="4520520"/>
            <a:ext cx="1839274" cy="398369"/>
          </a:xfrm>
          <a:custGeom>
            <a:avLst/>
            <a:gdLst/>
            <a:ahLst/>
            <a:cxnLst/>
            <a:rect l="l" t="t" r="r" b="b"/>
            <a:pathLst>
              <a:path w="1839274" h="398369">
                <a:moveTo>
                  <a:pt x="0" y="0"/>
                </a:moveTo>
                <a:lnTo>
                  <a:pt x="0" y="398369"/>
                </a:lnTo>
                <a:lnTo>
                  <a:pt x="1839274" y="398369"/>
                </a:lnTo>
                <a:lnTo>
                  <a:pt x="1839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81845" y="4520520"/>
            <a:ext cx="1839274" cy="398369"/>
          </a:xfrm>
          <a:custGeom>
            <a:avLst/>
            <a:gdLst/>
            <a:ahLst/>
            <a:cxnLst/>
            <a:rect l="l" t="t" r="r" b="b"/>
            <a:pathLst>
              <a:path w="1839274" h="398369">
                <a:moveTo>
                  <a:pt x="0" y="0"/>
                </a:moveTo>
                <a:lnTo>
                  <a:pt x="1839274" y="0"/>
                </a:lnTo>
                <a:lnTo>
                  <a:pt x="1839274" y="398369"/>
                </a:lnTo>
                <a:lnTo>
                  <a:pt x="0" y="39836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21120" y="4566687"/>
            <a:ext cx="1153042" cy="153017"/>
          </a:xfrm>
          <a:custGeom>
            <a:avLst/>
            <a:gdLst/>
            <a:ahLst/>
            <a:cxnLst/>
            <a:rect l="l" t="t" r="r" b="b"/>
            <a:pathLst>
              <a:path w="1153042" h="153017">
                <a:moveTo>
                  <a:pt x="0" y="153017"/>
                </a:moveTo>
                <a:lnTo>
                  <a:pt x="1153042" y="0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57675" y="4509382"/>
            <a:ext cx="147719" cy="140623"/>
          </a:xfrm>
          <a:custGeom>
            <a:avLst/>
            <a:gdLst/>
            <a:ahLst/>
            <a:cxnLst/>
            <a:rect l="l" t="t" r="r" b="b"/>
            <a:pathLst>
              <a:path w="147719" h="140623">
                <a:moveTo>
                  <a:pt x="147719" y="53160"/>
                </a:moveTo>
                <a:lnTo>
                  <a:pt x="20882" y="110"/>
                </a:lnTo>
                <a:lnTo>
                  <a:pt x="8902" y="0"/>
                </a:lnTo>
                <a:lnTo>
                  <a:pt x="267" y="8266"/>
                </a:lnTo>
                <a:lnTo>
                  <a:pt x="109" y="8631"/>
                </a:lnTo>
                <a:lnTo>
                  <a:pt x="0" y="20611"/>
                </a:lnTo>
                <a:lnTo>
                  <a:pt x="8267" y="29245"/>
                </a:lnTo>
                <a:lnTo>
                  <a:pt x="8630" y="29402"/>
                </a:lnTo>
                <a:lnTo>
                  <a:pt x="85255" y="61450"/>
                </a:lnTo>
                <a:lnTo>
                  <a:pt x="19641" y="112373"/>
                </a:lnTo>
                <a:lnTo>
                  <a:pt x="13667" y="122616"/>
                </a:lnTo>
                <a:lnTo>
                  <a:pt x="16429" y="134103"/>
                </a:lnTo>
                <a:lnTo>
                  <a:pt x="16834" y="134648"/>
                </a:lnTo>
                <a:lnTo>
                  <a:pt x="27076" y="140623"/>
                </a:lnTo>
                <a:lnTo>
                  <a:pt x="38563" y="137861"/>
                </a:lnTo>
                <a:lnTo>
                  <a:pt x="39107" y="137456"/>
                </a:lnTo>
                <a:lnTo>
                  <a:pt x="147719" y="5316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29776" y="605078"/>
            <a:ext cx="145167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Stack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40603" y="605078"/>
            <a:ext cx="15951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frame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94931" y="605078"/>
            <a:ext cx="175366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before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7734" y="605078"/>
            <a:ext cx="172883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add(3,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95726" y="605078"/>
            <a:ext cx="60743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4)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39" y="1710308"/>
            <a:ext cx="3411471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Dump the stack: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81845" y="4520520"/>
            <a:ext cx="1839274" cy="398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 marL="582026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param2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1845" y="4067567"/>
            <a:ext cx="1839274" cy="398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 marL="582026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param1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1119" y="4067567"/>
            <a:ext cx="1152769" cy="199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021119" y="4266751"/>
            <a:ext cx="1152769" cy="1991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205694" y="3827317"/>
            <a:ext cx="2481102" cy="291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9050">
              <a:lnSpc>
                <a:spcPct val="96761"/>
              </a:lnSpc>
              <a:spcBef>
                <a:spcPts val="375"/>
              </a:spcBef>
            </a:pPr>
            <a:r>
              <a:rPr sz="1400" spc="0" dirty="0" smtClean="0">
                <a:latin typeface="Trebuchet MS"/>
                <a:cs typeface="Trebuchet MS"/>
              </a:rPr>
              <a:t>0x08048471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5694" y="4118793"/>
            <a:ext cx="2481102" cy="295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0515" marR="1165275" algn="ctr">
              <a:lnSpc>
                <a:spcPct val="96761"/>
              </a:lnSpc>
              <a:spcBef>
                <a:spcPts val="409"/>
              </a:spcBef>
            </a:pPr>
            <a:r>
              <a:rPr sz="1400" spc="0" dirty="0" smtClean="0">
                <a:latin typeface="Trebuchet MS"/>
                <a:cs typeface="Trebuchet MS"/>
              </a:rPr>
              <a:t>3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5694" y="4414710"/>
            <a:ext cx="2481102" cy="291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0515" marR="1165275" algn="ctr">
              <a:lnSpc>
                <a:spcPct val="96761"/>
              </a:lnSpc>
              <a:spcBef>
                <a:spcPts val="409"/>
              </a:spcBef>
            </a:pPr>
            <a:r>
              <a:rPr sz="1400" spc="0" dirty="0" smtClean="0">
                <a:latin typeface="Trebuchet MS"/>
                <a:cs typeface="Trebuchet MS"/>
              </a:rPr>
              <a:t>4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1845" y="3356429"/>
            <a:ext cx="1839274" cy="651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2"/>
              </a:spcBef>
            </a:pPr>
            <a:endParaRPr sz="700" dirty="0"/>
          </a:p>
          <a:p>
            <a:pPr marL="434786" marR="221174" indent="-172342">
              <a:lnSpc>
                <a:spcPct val="98986"/>
              </a:lnSpc>
            </a:pPr>
            <a:r>
              <a:rPr sz="1600" spc="0" dirty="0" smtClean="0">
                <a:latin typeface="Trebuchet MS"/>
                <a:cs typeface="Trebuchet MS"/>
              </a:rPr>
              <a:t>return address from add()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2168" y="2260272"/>
            <a:ext cx="7754629" cy="745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 marL="91440">
              <a:lnSpc>
                <a:spcPct val="83333"/>
              </a:lnSpc>
            </a:pPr>
            <a:r>
              <a:rPr sz="1400" spc="0" dirty="0" smtClean="0">
                <a:latin typeface="Lucida Console"/>
                <a:cs typeface="Lucida Console"/>
              </a:rPr>
              <a:t>(gdb) x/10x $esp</a:t>
            </a:r>
            <a:endParaRPr sz="1400">
              <a:latin typeface="Lucida Console"/>
              <a:cs typeface="Lucida Console"/>
            </a:endParaRPr>
          </a:p>
          <a:p>
            <a:pPr marL="91440">
              <a:lnSpc>
                <a:spcPct val="83333"/>
              </a:lnSpc>
              <a:spcBef>
                <a:spcPts val="200"/>
              </a:spcBef>
            </a:pPr>
            <a:r>
              <a:rPr sz="1400" spc="0" dirty="0" smtClean="0">
                <a:latin typeface="Lucida Console"/>
                <a:cs typeface="Lucida Console"/>
              </a:rPr>
              <a:t>0xbffff41c: 0x08048471 0x00000003 0x00000004 0x0804851b</a:t>
            </a:r>
            <a:endParaRPr sz="1400">
              <a:latin typeface="Lucida Console"/>
              <a:cs typeface="Lucida Console"/>
            </a:endParaRPr>
          </a:p>
          <a:p>
            <a:pPr marL="91440">
              <a:lnSpc>
                <a:spcPct val="83333"/>
              </a:lnSpc>
              <a:spcBef>
                <a:spcPts val="300"/>
              </a:spcBef>
            </a:pPr>
            <a:r>
              <a:rPr sz="1400" spc="0" dirty="0" smtClean="0">
                <a:latin typeface="Lucida Console"/>
                <a:cs typeface="Lucida Console"/>
              </a:rPr>
              <a:t>0xbffff42c: 0x00292ff4 0x08048510 0x00000000 0xbffff4b8</a:t>
            </a:r>
            <a:endParaRPr sz="140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179379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682034" y="2879915"/>
            <a:ext cx="1588" cy="1614025"/>
          </a:xfrm>
          <a:custGeom>
            <a:avLst/>
            <a:gdLst/>
            <a:ahLst/>
            <a:cxnLst/>
            <a:rect l="l" t="t" r="r" b="b"/>
            <a:pathLst>
              <a:path w="1588" h="1614025">
                <a:moveTo>
                  <a:pt x="1588" y="0"/>
                </a:moveTo>
                <a:lnTo>
                  <a:pt x="0" y="1614025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00929" y="3115687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00929" y="3115687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2481103" y="0"/>
                </a:lnTo>
                <a:lnTo>
                  <a:pt x="2481103" y="287034"/>
                </a:lnTo>
                <a:lnTo>
                  <a:pt x="0" y="28703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00929" y="3698638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00929" y="3698638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2481103" y="0"/>
                </a:lnTo>
                <a:lnTo>
                  <a:pt x="2481103" y="287035"/>
                </a:lnTo>
                <a:lnTo>
                  <a:pt x="0" y="28703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00929" y="3994556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00929" y="3994556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2481103" y="0"/>
                </a:lnTo>
                <a:lnTo>
                  <a:pt x="2481103" y="287034"/>
                </a:lnTo>
                <a:lnTo>
                  <a:pt x="0" y="28703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01724" y="2880709"/>
            <a:ext cx="1587" cy="1614024"/>
          </a:xfrm>
          <a:custGeom>
            <a:avLst/>
            <a:gdLst/>
            <a:ahLst/>
            <a:cxnLst/>
            <a:rect l="l" t="t" r="r" b="b"/>
            <a:pathLst>
              <a:path w="1587" h="1614024">
                <a:moveTo>
                  <a:pt x="1587" y="0"/>
                </a:moveTo>
                <a:lnTo>
                  <a:pt x="0" y="1614024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00929" y="3402722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00929" y="3402722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2481103" y="0"/>
                </a:lnTo>
                <a:lnTo>
                  <a:pt x="2481103" y="287034"/>
                </a:lnTo>
                <a:lnTo>
                  <a:pt x="0" y="28703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80445" y="4821241"/>
            <a:ext cx="1588" cy="1614025"/>
          </a:xfrm>
          <a:custGeom>
            <a:avLst/>
            <a:gdLst/>
            <a:ahLst/>
            <a:cxnLst/>
            <a:rect l="l" t="t" r="r" b="b"/>
            <a:pathLst>
              <a:path w="1588" h="1614025">
                <a:moveTo>
                  <a:pt x="1588" y="0"/>
                </a:moveTo>
                <a:lnTo>
                  <a:pt x="0" y="1614025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99341" y="5057013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0" y="287035"/>
                </a:lnTo>
                <a:lnTo>
                  <a:pt x="2481103" y="287035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99340" y="5057013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2481103" y="0"/>
                </a:lnTo>
                <a:lnTo>
                  <a:pt x="2481103" y="287035"/>
                </a:lnTo>
                <a:lnTo>
                  <a:pt x="0" y="28703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99341" y="5639964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0" y="287034"/>
                </a:lnTo>
                <a:lnTo>
                  <a:pt x="2481103" y="287034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99340" y="5639964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2481103" y="0"/>
                </a:lnTo>
                <a:lnTo>
                  <a:pt x="2481103" y="287034"/>
                </a:lnTo>
                <a:lnTo>
                  <a:pt x="0" y="28703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99341" y="5935881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0" y="287034"/>
                </a:lnTo>
                <a:lnTo>
                  <a:pt x="2481103" y="287034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99340" y="5935881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2481103" y="0"/>
                </a:lnTo>
                <a:lnTo>
                  <a:pt x="2481103" y="287034"/>
                </a:lnTo>
                <a:lnTo>
                  <a:pt x="0" y="28703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00135" y="4822035"/>
            <a:ext cx="1587" cy="1614024"/>
          </a:xfrm>
          <a:custGeom>
            <a:avLst/>
            <a:gdLst/>
            <a:ahLst/>
            <a:cxnLst/>
            <a:rect l="l" t="t" r="r" b="b"/>
            <a:pathLst>
              <a:path w="1587" h="1614024">
                <a:moveTo>
                  <a:pt x="1587" y="0"/>
                </a:moveTo>
                <a:lnTo>
                  <a:pt x="0" y="1614024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99341" y="5344048"/>
            <a:ext cx="2481103" cy="287034"/>
          </a:xfrm>
          <a:custGeom>
            <a:avLst/>
            <a:gdLst/>
            <a:ahLst/>
            <a:cxnLst/>
            <a:rect l="l" t="t" r="r" b="b"/>
            <a:pathLst>
              <a:path w="2481103" h="287034">
                <a:moveTo>
                  <a:pt x="0" y="0"/>
                </a:moveTo>
                <a:lnTo>
                  <a:pt x="0" y="287034"/>
                </a:lnTo>
                <a:lnTo>
                  <a:pt x="2481103" y="287034"/>
                </a:lnTo>
                <a:lnTo>
                  <a:pt x="2481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99340" y="5344048"/>
            <a:ext cx="2481103" cy="287035"/>
          </a:xfrm>
          <a:custGeom>
            <a:avLst/>
            <a:gdLst/>
            <a:ahLst/>
            <a:cxnLst/>
            <a:rect l="l" t="t" r="r" b="b"/>
            <a:pathLst>
              <a:path w="2481103" h="287035">
                <a:moveTo>
                  <a:pt x="0" y="0"/>
                </a:moveTo>
                <a:lnTo>
                  <a:pt x="2481103" y="0"/>
                </a:lnTo>
                <a:lnTo>
                  <a:pt x="2481103" y="287035"/>
                </a:lnTo>
                <a:lnTo>
                  <a:pt x="0" y="28703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5939" y="605078"/>
            <a:ext cx="4654431" cy="1553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604">
              <a:lnSpc>
                <a:spcPts val="4635"/>
              </a:lnSpc>
              <a:spcBef>
                <a:spcPts val="231"/>
              </a:spcBef>
            </a:pPr>
            <a:r>
              <a:rPr sz="4400" spc="0" dirty="0" smtClean="0">
                <a:latin typeface="Trebuchet MS"/>
                <a:cs typeface="Trebuchet MS"/>
              </a:rPr>
              <a:t>Overflowing</a:t>
            </a:r>
            <a:endParaRPr sz="4400">
              <a:latin typeface="Trebuchet MS"/>
              <a:cs typeface="Trebuchet MS"/>
            </a:endParaRPr>
          </a:p>
          <a:p>
            <a:pPr marL="12700" marR="83820">
              <a:lnSpc>
                <a:spcPct val="96761"/>
              </a:lnSpc>
              <a:spcBef>
                <a:spcPts val="3523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Ov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rflow f</a:t>
            </a:r>
            <a:r>
              <a:rPr sz="3200" spc="4" dirty="0" smtClean="0">
                <a:latin typeface="Trebuchet MS"/>
                <a:cs typeface="Trebuchet MS"/>
              </a:rPr>
              <a:t>u</a:t>
            </a:r>
            <a:r>
              <a:rPr sz="3200" spc="0" dirty="0" smtClean="0">
                <a:latin typeface="Trebuchet MS"/>
                <a:cs typeface="Trebuchet MS"/>
              </a:rPr>
              <a:t>nc1 and...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9543" y="605078"/>
            <a:ext cx="1906481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func1()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39" y="2291115"/>
            <a:ext cx="5313593" cy="1615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...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etu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n to add(01010101,</a:t>
            </a:r>
            <a:endParaRPr sz="3200">
              <a:latin typeface="Trebuchet MS"/>
              <a:cs typeface="Trebuchet MS"/>
            </a:endParaRPr>
          </a:p>
          <a:p>
            <a:pPr marL="12700" marR="60960">
              <a:lnSpc>
                <a:spcPct val="96761"/>
              </a:lnSpc>
              <a:spcBef>
                <a:spcPts val="714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Create a fake frame.</a:t>
            </a:r>
            <a:endParaRPr sz="3200">
              <a:latin typeface="Trebuchet MS"/>
              <a:cs typeface="Trebuchet MS"/>
            </a:endParaRPr>
          </a:p>
          <a:p>
            <a:pPr marL="12700" marR="60960">
              <a:lnSpc>
                <a:spcPct val="96761"/>
              </a:lnSpc>
              <a:spcBef>
                <a:spcPts val="884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Ov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rwrite stack memor</a:t>
            </a:r>
            <a:r>
              <a:rPr sz="3200" spc="-389" dirty="0" smtClean="0">
                <a:latin typeface="Trebuchet MS"/>
                <a:cs typeface="Trebuchet MS"/>
              </a:rPr>
              <a:t>y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83818" y="2291115"/>
            <a:ext cx="1941291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02020202)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9340" y="5057013"/>
            <a:ext cx="2481103" cy="287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3234">
              <a:lnSpc>
                <a:spcPct val="96761"/>
              </a:lnSpc>
              <a:spcBef>
                <a:spcPts val="375"/>
              </a:spcBef>
            </a:pPr>
            <a:r>
              <a:rPr sz="1400" spc="0" dirty="0" smtClean="0">
                <a:latin typeface="Trebuchet MS"/>
                <a:cs typeface="Trebuchet MS"/>
              </a:rPr>
              <a:t>0x080484bd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9340" y="5344048"/>
            <a:ext cx="2481103" cy="291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9050">
              <a:lnSpc>
                <a:spcPct val="96761"/>
              </a:lnSpc>
              <a:spcBef>
                <a:spcPts val="375"/>
              </a:spcBef>
            </a:pPr>
            <a:r>
              <a:rPr sz="1400" spc="0" dirty="0" smtClean="0">
                <a:latin typeface="Trebuchet MS"/>
                <a:cs typeface="Trebuchet MS"/>
              </a:rPr>
              <a:t>0x42424242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9340" y="5635524"/>
            <a:ext cx="2481103" cy="295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9050">
              <a:lnSpc>
                <a:spcPct val="96761"/>
              </a:lnSpc>
              <a:spcBef>
                <a:spcPts val="409"/>
              </a:spcBef>
            </a:pPr>
            <a:r>
              <a:rPr sz="1400" spc="0" dirty="0" smtClean="0">
                <a:latin typeface="Trebuchet MS"/>
                <a:cs typeface="Trebuchet MS"/>
              </a:rPr>
              <a:t>0x01010101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9340" y="5931440"/>
            <a:ext cx="2481103" cy="291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9050">
              <a:lnSpc>
                <a:spcPct val="96761"/>
              </a:lnSpc>
              <a:spcBef>
                <a:spcPts val="409"/>
              </a:spcBef>
            </a:pPr>
            <a:r>
              <a:rPr sz="1400" spc="0" dirty="0" smtClean="0">
                <a:latin typeface="Trebuchet MS"/>
                <a:cs typeface="Trebuchet MS"/>
              </a:rPr>
              <a:t>0x02020202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0929" y="3115687"/>
            <a:ext cx="2481103" cy="287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0061">
              <a:lnSpc>
                <a:spcPct val="96761"/>
              </a:lnSpc>
              <a:spcBef>
                <a:spcPts val="375"/>
              </a:spcBef>
            </a:pPr>
            <a:r>
              <a:rPr sz="1400" spc="0" dirty="0" smtClean="0">
                <a:latin typeface="Trebuchet MS"/>
                <a:cs typeface="Trebuchet MS"/>
              </a:rPr>
              <a:t>return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0929" y="3402722"/>
            <a:ext cx="2481103" cy="291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4940">
              <a:lnSpc>
                <a:spcPct val="96761"/>
              </a:lnSpc>
              <a:spcBef>
                <a:spcPts val="375"/>
              </a:spcBef>
            </a:pPr>
            <a:r>
              <a:rPr sz="1400" spc="0" dirty="0" smtClean="0">
                <a:latin typeface="Trebuchet MS"/>
                <a:cs typeface="Trebuchet MS"/>
              </a:rPr>
              <a:t>return from add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00929" y="3694198"/>
            <a:ext cx="2481103" cy="295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225" marR="913880" algn="ctr">
              <a:lnSpc>
                <a:spcPct val="96761"/>
              </a:lnSpc>
              <a:spcBef>
                <a:spcPts val="409"/>
              </a:spcBef>
            </a:pPr>
            <a:r>
              <a:rPr sz="1400" spc="0" dirty="0" smtClean="0">
                <a:latin typeface="Trebuchet MS"/>
                <a:cs typeface="Trebuchet MS"/>
              </a:rPr>
              <a:t>param1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00929" y="3990115"/>
            <a:ext cx="2481103" cy="291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225" marR="913880" algn="ctr">
              <a:lnSpc>
                <a:spcPct val="96761"/>
              </a:lnSpc>
              <a:spcBef>
                <a:spcPts val="409"/>
              </a:spcBef>
            </a:pPr>
            <a:r>
              <a:rPr sz="1400" spc="0" dirty="0" smtClean="0">
                <a:latin typeface="Trebuchet MS"/>
                <a:cs typeface="Trebuchet MS"/>
              </a:rPr>
              <a:t>param2</a:t>
            </a:r>
            <a:endParaRPr sz="14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7729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149422" y="605078"/>
            <a:ext cx="25031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</a:t>
            </a:r>
            <a:r>
              <a:rPr sz="4400" spc="4" dirty="0" smtClean="0">
                <a:latin typeface="Trebuchet MS"/>
                <a:cs typeface="Trebuchet MS"/>
              </a:rPr>
              <a:t>u</a:t>
            </a:r>
            <a:r>
              <a:rPr sz="4400" spc="0" dirty="0" smtClean="0">
                <a:latin typeface="Trebuchet MS"/>
                <a:cs typeface="Trebuchet MS"/>
              </a:rPr>
              <a:t>nctio</a:t>
            </a:r>
            <a:r>
              <a:rPr sz="4400" spc="4" dirty="0" smtClean="0">
                <a:latin typeface="Trebuchet MS"/>
                <a:cs typeface="Trebuchet MS"/>
              </a:rPr>
              <a:t>n</a:t>
            </a:r>
            <a:r>
              <a:rPr sz="4400" spc="0" dirty="0" smtClean="0">
                <a:latin typeface="Trebuchet MS"/>
                <a:cs typeface="Trebuchet MS"/>
              </a:rPr>
              <a:t>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1520" y="605078"/>
            <a:ext cx="2373661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75" dirty="0" smtClean="0">
                <a:latin typeface="Trebuchet MS"/>
                <a:cs typeface="Trebuchet MS"/>
              </a:rPr>
              <a:t>R</a:t>
            </a:r>
            <a:r>
              <a:rPr sz="4400" spc="0" dirty="0" smtClean="0">
                <a:latin typeface="Trebuchet MS"/>
                <a:cs typeface="Trebuchet MS"/>
              </a:rPr>
              <a:t>evisi</a:t>
            </a:r>
            <a:r>
              <a:rPr sz="4400" spc="4" dirty="0" smtClean="0">
                <a:latin typeface="Trebuchet MS"/>
                <a:cs typeface="Trebuchet MS"/>
              </a:rPr>
              <a:t>t</a:t>
            </a:r>
            <a:r>
              <a:rPr sz="4400" spc="0" dirty="0" smtClean="0">
                <a:latin typeface="Trebuchet MS"/>
                <a:cs typeface="Trebuchet MS"/>
              </a:rPr>
              <a:t>ed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1710308"/>
            <a:ext cx="7141246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416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How is a functi</a:t>
            </a:r>
            <a:r>
              <a:rPr sz="3200" spc="-4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n called?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96761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What does the stack frame look like?</a:t>
            </a:r>
            <a:endParaRPr sz="3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07473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3612156" y="2705249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0" y="484842"/>
                </a:lnTo>
                <a:lnTo>
                  <a:pt x="1165211" y="484842"/>
                </a:lnTo>
                <a:lnTo>
                  <a:pt x="1165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12156" y="2705249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8865" y="2705249"/>
            <a:ext cx="2703291" cy="484842"/>
          </a:xfrm>
          <a:custGeom>
            <a:avLst/>
            <a:gdLst/>
            <a:ahLst/>
            <a:cxnLst/>
            <a:rect l="l" t="t" r="r" b="b"/>
            <a:pathLst>
              <a:path w="2703291" h="484842">
                <a:moveTo>
                  <a:pt x="0" y="0"/>
                </a:moveTo>
                <a:lnTo>
                  <a:pt x="0" y="484842"/>
                </a:lnTo>
                <a:lnTo>
                  <a:pt x="2703291" y="484842"/>
                </a:lnTo>
                <a:lnTo>
                  <a:pt x="27032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8865" y="2705249"/>
            <a:ext cx="2703290" cy="484842"/>
          </a:xfrm>
          <a:custGeom>
            <a:avLst/>
            <a:gdLst/>
            <a:ahLst/>
            <a:cxnLst/>
            <a:rect l="l" t="t" r="r" b="b"/>
            <a:pathLst>
              <a:path w="2703290" h="484842">
                <a:moveTo>
                  <a:pt x="0" y="0"/>
                </a:moveTo>
                <a:lnTo>
                  <a:pt x="2703290" y="0"/>
                </a:lnTo>
                <a:lnTo>
                  <a:pt x="2703290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77367" y="2705249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0" y="484842"/>
                </a:lnTo>
                <a:lnTo>
                  <a:pt x="1165212" y="484842"/>
                </a:lnTo>
                <a:lnTo>
                  <a:pt x="116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77367" y="2705249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1165212" y="0"/>
                </a:lnTo>
                <a:lnTo>
                  <a:pt x="1165212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42580" y="2705249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0" y="484842"/>
                </a:lnTo>
                <a:lnTo>
                  <a:pt x="1165211" y="484842"/>
                </a:lnTo>
                <a:lnTo>
                  <a:pt x="1165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42579" y="2705249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07791" y="2705249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0" y="484842"/>
                </a:lnTo>
                <a:lnTo>
                  <a:pt x="1165212" y="484842"/>
                </a:lnTo>
                <a:lnTo>
                  <a:pt x="116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07791" y="2705249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2168" y="4643977"/>
            <a:ext cx="7754629" cy="988123"/>
          </a:xfrm>
          <a:custGeom>
            <a:avLst/>
            <a:gdLst/>
            <a:ahLst/>
            <a:cxnLst/>
            <a:rect l="l" t="t" r="r" b="b"/>
            <a:pathLst>
              <a:path w="7754629" h="988123">
                <a:moveTo>
                  <a:pt x="0" y="0"/>
                </a:moveTo>
                <a:lnTo>
                  <a:pt x="0" y="988123"/>
                </a:lnTo>
                <a:lnTo>
                  <a:pt x="7754629" y="988123"/>
                </a:lnTo>
                <a:lnTo>
                  <a:pt x="7754629" y="0"/>
                </a:lnTo>
                <a:lnTo>
                  <a:pt x="0" y="0"/>
                </a:lnTo>
                <a:close/>
              </a:path>
            </a:pathLst>
          </a:custGeom>
          <a:solidFill>
            <a:srgbClr val="E3DF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26680" y="3236031"/>
            <a:ext cx="850604" cy="643712"/>
          </a:xfrm>
          <a:custGeom>
            <a:avLst/>
            <a:gdLst/>
            <a:ahLst/>
            <a:cxnLst/>
            <a:rect l="l" t="t" r="r" b="b"/>
            <a:pathLst>
              <a:path w="850604" h="643712">
                <a:moveTo>
                  <a:pt x="141767" y="643712"/>
                </a:moveTo>
                <a:lnTo>
                  <a:pt x="850604" y="643712"/>
                </a:lnTo>
                <a:lnTo>
                  <a:pt x="850604" y="294186"/>
                </a:lnTo>
                <a:lnTo>
                  <a:pt x="354417" y="294186"/>
                </a:lnTo>
                <a:lnTo>
                  <a:pt x="236442" y="0"/>
                </a:lnTo>
                <a:lnTo>
                  <a:pt x="141767" y="294186"/>
                </a:lnTo>
                <a:lnTo>
                  <a:pt x="0" y="294186"/>
                </a:lnTo>
                <a:lnTo>
                  <a:pt x="0" y="643712"/>
                </a:lnTo>
                <a:lnTo>
                  <a:pt x="141767" y="643712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5939" y="605078"/>
            <a:ext cx="4728765" cy="2020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0353" algn="r">
              <a:lnSpc>
                <a:spcPts val="4635"/>
              </a:lnSpc>
              <a:spcBef>
                <a:spcPts val="231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  <a:p>
            <a:pPr marL="355600" indent="-342900">
              <a:lnSpc>
                <a:spcPct val="98986"/>
              </a:lnSpc>
              <a:spcBef>
                <a:spcPts val="3523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Where will ESP</a:t>
            </a:r>
            <a:r>
              <a:rPr sz="3200" spc="-5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be after add?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03682" y="1710979"/>
            <a:ext cx="2757211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returning from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62036" y="3598860"/>
            <a:ext cx="41954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39" y="3941443"/>
            <a:ext cx="1490658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204" dirty="0" smtClean="0">
                <a:latin typeface="Trebuchet MS"/>
                <a:cs typeface="Trebuchet MS"/>
              </a:rPr>
              <a:t>V</a:t>
            </a:r>
            <a:r>
              <a:rPr sz="3200" spc="0" dirty="0" smtClean="0">
                <a:latin typeface="Trebuchet MS"/>
                <a:cs typeface="Trebuchet MS"/>
              </a:rPr>
              <a:t>erify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168" y="4643977"/>
            <a:ext cx="7754629" cy="988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 marL="91440">
              <a:lnSpc>
                <a:spcPct val="83333"/>
              </a:lnSpc>
            </a:pPr>
            <a:r>
              <a:rPr sz="1400" spc="0" dirty="0" smtClean="0">
                <a:latin typeface="Lucida Console"/>
                <a:cs typeface="Lucida Console"/>
              </a:rPr>
              <a:t>(gdb) x/64x $esp</a:t>
            </a:r>
            <a:endParaRPr sz="1400">
              <a:latin typeface="Lucida Console"/>
              <a:cs typeface="Lucida Console"/>
            </a:endParaRPr>
          </a:p>
          <a:p>
            <a:pPr marL="91440">
              <a:lnSpc>
                <a:spcPct val="83333"/>
              </a:lnSpc>
              <a:spcBef>
                <a:spcPts val="200"/>
              </a:spcBef>
            </a:pPr>
            <a:r>
              <a:rPr sz="1400" spc="0" dirty="0" smtClean="0">
                <a:latin typeface="Lucida Console"/>
                <a:cs typeface="Lucida Console"/>
              </a:rPr>
              <a:t>0xbffff2e4: 0x01010101 0x02020202 0x00292f00 0x08048510</a:t>
            </a:r>
            <a:endParaRPr sz="1400">
              <a:latin typeface="Lucida Console"/>
              <a:cs typeface="Lucida Console"/>
            </a:endParaRPr>
          </a:p>
          <a:p>
            <a:pPr marL="91440">
              <a:lnSpc>
                <a:spcPct val="83333"/>
              </a:lnSpc>
              <a:spcBef>
                <a:spcPts val="300"/>
              </a:spcBef>
            </a:pPr>
            <a:r>
              <a:rPr sz="1400" spc="0" dirty="0" smtClean="0">
                <a:latin typeface="Lucida Console"/>
                <a:cs typeface="Lucida Console"/>
              </a:rPr>
              <a:t>0xbffff2f4: 0x00000000 0xbffff378 0x00153bd6 0x00000002</a:t>
            </a:r>
            <a:endParaRPr sz="1400">
              <a:latin typeface="Lucida Console"/>
              <a:cs typeface="Lucida Conso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8865" y="2705249"/>
            <a:ext cx="2703290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136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AAAAAA...140...AAAAAA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2156" y="2705249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9814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080484bd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7368" y="2705249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2579" y="2705249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07790" y="2705249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4008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53106" y="605078"/>
            <a:ext cx="225224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Chaining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4527" y="605078"/>
            <a:ext cx="241537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functions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1710308"/>
            <a:ext cx="8116201" cy="2095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416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Af</a:t>
            </a: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er add(01010101, 02020202), we want</a:t>
            </a:r>
            <a:endParaRPr sz="3200">
              <a:latin typeface="Trebuchet MS"/>
              <a:cs typeface="Trebuchet MS"/>
            </a:endParaRPr>
          </a:p>
          <a:p>
            <a:pPr marL="355600" marR="63416">
              <a:lnSpc>
                <a:spcPct val="96761"/>
              </a:lnSpc>
            </a:pPr>
            <a:r>
              <a:rPr sz="3200" spc="0" dirty="0" smtClean="0">
                <a:latin typeface="Trebuchet MS"/>
                <a:cs typeface="Trebuchet MS"/>
              </a:rPr>
              <a:t>to run add(03030303,</a:t>
            </a:r>
            <a:r>
              <a:rPr sz="3200" spc="-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04040404).</a:t>
            </a:r>
            <a:endParaRPr sz="3200">
              <a:latin typeface="Trebuchet MS"/>
              <a:cs typeface="Trebuchet MS"/>
            </a:endParaRPr>
          </a:p>
          <a:p>
            <a:pPr marL="12700" marR="63416">
              <a:lnSpc>
                <a:spcPct val="96761"/>
              </a:lnSpc>
              <a:spcBef>
                <a:spcPts val="85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How should we set up the frame</a:t>
            </a:r>
            <a:r>
              <a:rPr sz="3200" spc="-4" dirty="0" smtClean="0">
                <a:latin typeface="Trebuchet MS"/>
                <a:cs typeface="Trebuchet MS"/>
              </a:rPr>
              <a:t>s</a:t>
            </a:r>
            <a:r>
              <a:rPr sz="3200" spc="0" dirty="0" smtClean="0">
                <a:latin typeface="Trebuchet MS"/>
                <a:cs typeface="Trebuchet MS"/>
              </a:rPr>
              <a:t>?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96761"/>
              </a:lnSpc>
              <a:spcBef>
                <a:spcPts val="884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Firs</a:t>
            </a: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, study the fr</a:t>
            </a:r>
            <a:r>
              <a:rPr sz="3200" spc="4" dirty="0" smtClean="0">
                <a:latin typeface="Trebuchet MS"/>
                <a:cs typeface="Trebuchet MS"/>
              </a:rPr>
              <a:t>a</a:t>
            </a:r>
            <a:r>
              <a:rPr sz="3200" spc="0" dirty="0" smtClean="0">
                <a:latin typeface="Trebuchet MS"/>
                <a:cs typeface="Trebuchet MS"/>
              </a:rPr>
              <a:t>me af</a:t>
            </a: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er add() r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tur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s.</a:t>
            </a:r>
            <a:endParaRPr sz="3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98187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3240083" y="3961301"/>
            <a:ext cx="300386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0802">
              <a:lnSpc>
                <a:spcPct val="96761"/>
              </a:lnSpc>
              <a:spcBef>
                <a:spcPts val="90"/>
              </a:spcBef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40878" y="4532195"/>
            <a:ext cx="3003862" cy="570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0803">
              <a:lnSpc>
                <a:spcPct val="96761"/>
              </a:lnSpc>
              <a:spcBef>
                <a:spcPts val="90"/>
              </a:spcBef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39288" y="5103089"/>
            <a:ext cx="300386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0802">
              <a:lnSpc>
                <a:spcPct val="96761"/>
              </a:lnSpc>
              <a:spcBef>
                <a:spcPts val="90"/>
              </a:spcBef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5299" y="2097946"/>
            <a:ext cx="3003862" cy="1141788"/>
          </a:xfrm>
          <a:custGeom>
            <a:avLst/>
            <a:gdLst/>
            <a:ahLst/>
            <a:cxnLst/>
            <a:rect l="l" t="t" r="r" b="b"/>
            <a:pathLst>
              <a:path w="3003862" h="1141788">
                <a:moveTo>
                  <a:pt x="0" y="0"/>
                </a:moveTo>
                <a:lnTo>
                  <a:pt x="0" y="1141788"/>
                </a:lnTo>
                <a:lnTo>
                  <a:pt x="3003862" y="1141788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5299" y="2097946"/>
            <a:ext cx="3003862" cy="1141787"/>
          </a:xfrm>
          <a:custGeom>
            <a:avLst/>
            <a:gdLst/>
            <a:ahLst/>
            <a:cxnLst/>
            <a:rect l="l" t="t" r="r" b="b"/>
            <a:pathLst>
              <a:path w="3003862" h="1141787">
                <a:moveTo>
                  <a:pt x="0" y="0"/>
                </a:moveTo>
                <a:lnTo>
                  <a:pt x="3003862" y="0"/>
                </a:lnTo>
                <a:lnTo>
                  <a:pt x="3003862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6891" y="3239734"/>
            <a:ext cx="3003862" cy="570894"/>
          </a:xfrm>
          <a:custGeom>
            <a:avLst/>
            <a:gdLst/>
            <a:ahLst/>
            <a:cxnLst/>
            <a:rect l="l" t="t" r="r" b="b"/>
            <a:pathLst>
              <a:path w="3003862" h="570894">
                <a:moveTo>
                  <a:pt x="0" y="0"/>
                </a:moveTo>
                <a:lnTo>
                  <a:pt x="0" y="570894"/>
                </a:lnTo>
                <a:lnTo>
                  <a:pt x="3003862" y="57089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C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6891" y="3239734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6096" y="3810628"/>
            <a:ext cx="3003862" cy="570892"/>
          </a:xfrm>
          <a:custGeom>
            <a:avLst/>
            <a:gdLst/>
            <a:ahLst/>
            <a:cxnLst/>
            <a:rect l="l" t="t" r="r" b="b"/>
            <a:pathLst>
              <a:path w="3003862" h="570892">
                <a:moveTo>
                  <a:pt x="0" y="0"/>
                </a:moveTo>
                <a:lnTo>
                  <a:pt x="0" y="570892"/>
                </a:lnTo>
                <a:lnTo>
                  <a:pt x="3003862" y="57089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6096" y="3810628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6891" y="4381522"/>
            <a:ext cx="3003862" cy="570892"/>
          </a:xfrm>
          <a:custGeom>
            <a:avLst/>
            <a:gdLst/>
            <a:ahLst/>
            <a:cxnLst/>
            <a:rect l="l" t="t" r="r" b="b"/>
            <a:pathLst>
              <a:path w="3003862" h="570892">
                <a:moveTo>
                  <a:pt x="0" y="0"/>
                </a:moveTo>
                <a:lnTo>
                  <a:pt x="0" y="570892"/>
                </a:lnTo>
                <a:lnTo>
                  <a:pt x="3003862" y="57089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6891" y="4381523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5299" y="4952415"/>
            <a:ext cx="3003862" cy="570894"/>
          </a:xfrm>
          <a:custGeom>
            <a:avLst/>
            <a:gdLst/>
            <a:ahLst/>
            <a:cxnLst/>
            <a:rect l="l" t="t" r="r" b="b"/>
            <a:pathLst>
              <a:path w="3003862" h="570894">
                <a:moveTo>
                  <a:pt x="0" y="0"/>
                </a:moveTo>
                <a:lnTo>
                  <a:pt x="0" y="570894"/>
                </a:lnTo>
                <a:lnTo>
                  <a:pt x="3003862" y="57089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5299" y="4952415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40083" y="3961301"/>
            <a:ext cx="3003862" cy="570894"/>
          </a:xfrm>
          <a:custGeom>
            <a:avLst/>
            <a:gdLst/>
            <a:ahLst/>
            <a:cxnLst/>
            <a:rect l="l" t="t" r="r" b="b"/>
            <a:pathLst>
              <a:path w="3003862" h="570894">
                <a:moveTo>
                  <a:pt x="0" y="0"/>
                </a:moveTo>
                <a:lnTo>
                  <a:pt x="0" y="570894"/>
                </a:lnTo>
                <a:lnTo>
                  <a:pt x="3003862" y="57089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40083" y="3961301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40878" y="4532195"/>
            <a:ext cx="3003862" cy="570892"/>
          </a:xfrm>
          <a:custGeom>
            <a:avLst/>
            <a:gdLst/>
            <a:ahLst/>
            <a:cxnLst/>
            <a:rect l="l" t="t" r="r" b="b"/>
            <a:pathLst>
              <a:path w="3003862" h="570892">
                <a:moveTo>
                  <a:pt x="0" y="0"/>
                </a:moveTo>
                <a:lnTo>
                  <a:pt x="0" y="570892"/>
                </a:lnTo>
                <a:lnTo>
                  <a:pt x="3003862" y="57089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40878" y="4532195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39288" y="5103089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0" y="570893"/>
                </a:lnTo>
                <a:lnTo>
                  <a:pt x="3003862" y="570893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39288" y="5103089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40878" y="5673982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0" y="570893"/>
                </a:lnTo>
                <a:lnTo>
                  <a:pt x="3003862" y="570893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40878" y="5673982"/>
            <a:ext cx="3003862" cy="570893"/>
          </a:xfrm>
          <a:custGeom>
            <a:avLst/>
            <a:gdLst/>
            <a:ahLst/>
            <a:cxnLst/>
            <a:rect l="l" t="t" r="r" b="b"/>
            <a:pathLst>
              <a:path w="3003862" h="570893">
                <a:moveTo>
                  <a:pt x="0" y="0"/>
                </a:moveTo>
                <a:lnTo>
                  <a:pt x="3003862" y="0"/>
                </a:lnTo>
                <a:lnTo>
                  <a:pt x="3003862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01263" y="605078"/>
            <a:ext cx="171745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Where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7855" y="605078"/>
            <a:ext cx="125134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does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88353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8382" y="605078"/>
            <a:ext cx="113514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new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82649" y="605078"/>
            <a:ext cx="15951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frame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36976" y="605078"/>
            <a:ext cx="89477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go?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5299" y="2097946"/>
            <a:ext cx="3003862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5"/>
              </a:spcBef>
            </a:pPr>
            <a:endParaRPr sz="1300"/>
          </a:p>
          <a:p>
            <a:pPr marL="155932" marR="112263" algn="just">
              <a:lnSpc>
                <a:spcPct val="99567"/>
              </a:lnSpc>
            </a:pPr>
            <a:r>
              <a:rPr sz="1800" spc="0" dirty="0" smtClean="0">
                <a:latin typeface="Trebuchet MS"/>
                <a:cs typeface="Trebuchet MS"/>
              </a:rPr>
              <a:t>AAAAAAAAAAAAAAAAAAAA AAAAAAAAAAAAAAAAAAAA AAAAAAAAAAAAAAAAAAAA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69162" y="2097946"/>
            <a:ext cx="174783" cy="1863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065299" y="3239734"/>
            <a:ext cx="3003862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75932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5299" y="3810628"/>
            <a:ext cx="3003862" cy="150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065299" y="3961301"/>
            <a:ext cx="175181" cy="420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240481" y="3961301"/>
            <a:ext cx="2828681" cy="420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757339">
              <a:lnSpc>
                <a:spcPts val="2030"/>
              </a:lnSpc>
              <a:spcBef>
                <a:spcPts val="101"/>
              </a:spcBef>
            </a:pPr>
            <a:r>
              <a:rPr sz="2700" spc="0" baseline="-1594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9162" y="3961301"/>
            <a:ext cx="175181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065299" y="4381522"/>
            <a:ext cx="175181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240481" y="4381522"/>
            <a:ext cx="2828681" cy="150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40481" y="4532195"/>
            <a:ext cx="2828681" cy="420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390928" marR="1210093" algn="ctr">
              <a:lnSpc>
                <a:spcPts val="2030"/>
              </a:lnSpc>
              <a:spcBef>
                <a:spcPts val="101"/>
              </a:spcBef>
            </a:pPr>
            <a:r>
              <a:rPr sz="2700" spc="0" baseline="-1594" dirty="0" smtClean="0">
                <a:latin typeface="Trebuchet MS"/>
                <a:cs typeface="Trebuchet MS"/>
              </a:rPr>
              <a:t>??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9162" y="4532195"/>
            <a:ext cx="175181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65299" y="4952416"/>
            <a:ext cx="175181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240481" y="4952416"/>
            <a:ext cx="2828681" cy="1506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240481" y="5103089"/>
            <a:ext cx="2828681" cy="420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023598">
              <a:lnSpc>
                <a:spcPts val="2030"/>
              </a:lnSpc>
              <a:spcBef>
                <a:spcPts val="101"/>
              </a:spcBef>
            </a:pPr>
            <a:r>
              <a:rPr sz="2700" spc="0" baseline="-1594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9162" y="5103089"/>
            <a:ext cx="175181" cy="420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065299" y="5523309"/>
            <a:ext cx="175181" cy="721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240481" y="5523309"/>
            <a:ext cx="3003862" cy="1506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40481" y="5673983"/>
            <a:ext cx="3003862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995343" marR="989049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38544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01263" y="605078"/>
            <a:ext cx="171745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Where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7855" y="605078"/>
            <a:ext cx="125134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does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8353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88382" y="605078"/>
            <a:ext cx="278945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new frame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6976" y="605078"/>
            <a:ext cx="89477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go?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1710308"/>
            <a:ext cx="8009079" cy="4241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082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144" dirty="0" smtClean="0">
                <a:latin typeface="Trebuchet MS"/>
                <a:cs typeface="Trebuchet MS"/>
              </a:rPr>
              <a:t>W</a:t>
            </a:r>
            <a:r>
              <a:rPr sz="3200" spc="0" dirty="0" smtClean="0">
                <a:latin typeface="Trebuchet MS"/>
                <a:cs typeface="Trebuchet MS"/>
              </a:rPr>
              <a:t>e get only ONE chance at strcp</a:t>
            </a:r>
            <a:r>
              <a:rPr sz="3200" spc="-389" dirty="0" smtClean="0">
                <a:latin typeface="Trebuchet MS"/>
                <a:cs typeface="Trebuchet MS"/>
              </a:rPr>
              <a:t>y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  <a:p>
            <a:pPr marL="355600" marR="468740" indent="-342900">
              <a:lnSpc>
                <a:spcPct val="99760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How do we </a:t>
            </a:r>
            <a:r>
              <a:rPr sz="3200" spc="0" dirty="0" smtClean="0">
                <a:latin typeface="Trebuchet MS"/>
                <a:cs typeface="Trebuchet MS"/>
              </a:rPr>
              <a:t>pre</a:t>
            </a:r>
            <a:r>
              <a:rPr sz="3200" spc="-4" dirty="0" smtClean="0">
                <a:latin typeface="Trebuchet MS"/>
                <a:cs typeface="Trebuchet MS"/>
              </a:rPr>
              <a:t>s</a:t>
            </a:r>
            <a:r>
              <a:rPr sz="3200" spc="0" dirty="0" smtClean="0">
                <a:latin typeface="Trebuchet MS"/>
                <a:cs typeface="Trebuchet MS"/>
              </a:rPr>
              <a:t>e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ve </a:t>
            </a:r>
            <a:r>
              <a:rPr sz="3200" spc="0" dirty="0" smtClean="0">
                <a:latin typeface="Trebuchet MS"/>
                <a:cs typeface="Trebuchet MS"/>
              </a:rPr>
              <a:t>pa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ams 01010101 and 02020202?</a:t>
            </a:r>
            <a:endParaRPr sz="3200" dirty="0">
              <a:latin typeface="Trebuchet MS"/>
              <a:cs typeface="Trebuchet MS"/>
            </a:endParaRPr>
          </a:p>
          <a:p>
            <a:pPr marL="355600" marR="566521" indent="-342900">
              <a:lnSpc>
                <a:spcPct val="99760"/>
              </a:lnSpc>
              <a:spcBef>
                <a:spcPts val="737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144" dirty="0" smtClean="0">
                <a:latin typeface="Trebuchet MS"/>
                <a:cs typeface="Trebuchet MS"/>
              </a:rPr>
              <a:t>W</a:t>
            </a:r>
            <a:r>
              <a:rPr sz="3200" spc="0" dirty="0" smtClean="0">
                <a:latin typeface="Trebuchet MS"/>
                <a:cs typeface="Trebuchet MS"/>
              </a:rPr>
              <a:t>e can only</a:t>
            </a:r>
            <a:r>
              <a:rPr sz="3200" spc="-17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APPEND the second frame bel</a:t>
            </a:r>
            <a:r>
              <a:rPr sz="3200" spc="-4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w our first frame.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99760"/>
              </a:lnSpc>
              <a:spcBef>
                <a:spcPts val="837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144" dirty="0" smtClean="0">
                <a:latin typeface="Trebuchet MS"/>
                <a:cs typeface="Trebuchet MS"/>
              </a:rPr>
              <a:t>W</a:t>
            </a:r>
            <a:r>
              <a:rPr sz="3200" spc="0" dirty="0" smtClean="0">
                <a:latin typeface="Trebuchet MS"/>
                <a:cs typeface="Trebuchet MS"/>
              </a:rPr>
              <a:t>e have to unwind the first frame before returning to the second frame.</a:t>
            </a:r>
            <a:endParaRPr sz="3200" dirty="0">
              <a:latin typeface="Trebuchet MS"/>
              <a:cs typeface="Trebuchet MS"/>
            </a:endParaRPr>
          </a:p>
          <a:p>
            <a:pPr marL="12700" marR="58082">
              <a:lnSpc>
                <a:spcPct val="96761"/>
              </a:lnSpc>
              <a:spcBef>
                <a:spcPts val="737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Answer: </a:t>
            </a:r>
            <a:r>
              <a:rPr sz="3200" spc="-129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eturn to </a:t>
            </a:r>
            <a:r>
              <a:rPr lang="en-US" sz="3200" dirty="0" smtClean="0">
                <a:latin typeface="Trebuchet MS"/>
                <a:cs typeface="Trebuchet MS"/>
              </a:rPr>
              <a:t>”pop pop ret”</a:t>
            </a:r>
            <a:r>
              <a:rPr sz="3200" spc="0" dirty="0" smtClean="0">
                <a:latin typeface="Trebuchet MS"/>
                <a:cs typeface="Trebuchet MS"/>
              </a:rPr>
              <a:t>!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41639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73035" y="2239345"/>
            <a:ext cx="4800671" cy="1587"/>
          </a:xfrm>
          <a:custGeom>
            <a:avLst/>
            <a:gdLst/>
            <a:ahLst/>
            <a:cxnLst/>
            <a:rect l="l" t="t" r="r" b="b"/>
            <a:pathLst>
              <a:path w="4800671" h="1587">
                <a:moveTo>
                  <a:pt x="0" y="0"/>
                </a:moveTo>
                <a:lnTo>
                  <a:pt x="4800671" y="1587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73035" y="3910741"/>
            <a:ext cx="4800671" cy="1588"/>
          </a:xfrm>
          <a:custGeom>
            <a:avLst/>
            <a:gdLst/>
            <a:ahLst/>
            <a:cxnLst/>
            <a:rect l="l" t="t" r="r" b="b"/>
            <a:pathLst>
              <a:path w="4800671" h="1588">
                <a:moveTo>
                  <a:pt x="0" y="0"/>
                </a:moveTo>
                <a:lnTo>
                  <a:pt x="4800671" y="1588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73035" y="5586902"/>
            <a:ext cx="4800671" cy="1587"/>
          </a:xfrm>
          <a:custGeom>
            <a:avLst/>
            <a:gdLst/>
            <a:ahLst/>
            <a:cxnLst/>
            <a:rect l="l" t="t" r="r" b="b"/>
            <a:pathLst>
              <a:path w="4800671" h="1587">
                <a:moveTo>
                  <a:pt x="0" y="0"/>
                </a:moveTo>
                <a:lnTo>
                  <a:pt x="4800671" y="1587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50104" y="605078"/>
            <a:ext cx="225224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Chaining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61525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1553" y="605078"/>
            <a:ext cx="182137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frames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39" y="2304798"/>
            <a:ext cx="208569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latin typeface="Trebuchet MS"/>
                <a:cs typeface="Trebuchet MS"/>
              </a:rPr>
              <a:t>add(01010101,</a:t>
            </a:r>
            <a:r>
              <a:rPr sz="1400" spc="-4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02020202)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39" y="3979370"/>
            <a:ext cx="208569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latin typeface="Trebuchet MS"/>
                <a:cs typeface="Trebuchet MS"/>
              </a:rPr>
              <a:t>add(03030303,</a:t>
            </a:r>
            <a:r>
              <a:rPr sz="1400" spc="-4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04040404)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8069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44342" y="2047259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0" y="418642"/>
                </a:lnTo>
                <a:lnTo>
                  <a:pt x="660863" y="418642"/>
                </a:lnTo>
                <a:lnTo>
                  <a:pt x="660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44342" y="2047259"/>
            <a:ext cx="660863" cy="418643"/>
          </a:xfrm>
          <a:custGeom>
            <a:avLst/>
            <a:gdLst/>
            <a:ahLst/>
            <a:cxnLst/>
            <a:rect l="l" t="t" r="r" b="b"/>
            <a:pathLst>
              <a:path w="660863" h="418643">
                <a:moveTo>
                  <a:pt x="0" y="0"/>
                </a:moveTo>
                <a:lnTo>
                  <a:pt x="660863" y="0"/>
                </a:lnTo>
                <a:lnTo>
                  <a:pt x="660863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05205" y="2256580"/>
            <a:ext cx="524167" cy="1480"/>
          </a:xfrm>
          <a:custGeom>
            <a:avLst/>
            <a:gdLst/>
            <a:ahLst/>
            <a:cxnLst/>
            <a:rect l="l" t="t" r="r" b="b"/>
            <a:pathLst>
              <a:path w="524167" h="1480">
                <a:moveTo>
                  <a:pt x="0" y="0"/>
                </a:moveTo>
                <a:lnTo>
                  <a:pt x="524167" y="1480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95958" y="2172487"/>
            <a:ext cx="171221" cy="170852"/>
          </a:xfrm>
          <a:custGeom>
            <a:avLst/>
            <a:gdLst/>
            <a:ahLst/>
            <a:cxnLst/>
            <a:rect l="l" t="t" r="r" b="b"/>
            <a:pathLst>
              <a:path w="171221" h="170852">
                <a:moveTo>
                  <a:pt x="171221" y="85680"/>
                </a:moveTo>
                <a:lnTo>
                  <a:pt x="28948" y="2147"/>
                </a:lnTo>
                <a:lnTo>
                  <a:pt x="23551" y="0"/>
                </a:lnTo>
                <a:lnTo>
                  <a:pt x="11873" y="1033"/>
                </a:lnTo>
                <a:lnTo>
                  <a:pt x="2875" y="8930"/>
                </a:lnTo>
                <a:lnTo>
                  <a:pt x="728" y="14328"/>
                </a:lnTo>
                <a:lnTo>
                  <a:pt x="1761" y="26005"/>
                </a:lnTo>
                <a:lnTo>
                  <a:pt x="9658" y="35003"/>
                </a:lnTo>
                <a:lnTo>
                  <a:pt x="95607" y="85467"/>
                </a:lnTo>
                <a:lnTo>
                  <a:pt x="9374" y="135443"/>
                </a:lnTo>
                <a:lnTo>
                  <a:pt x="4851" y="139080"/>
                </a:lnTo>
                <a:lnTo>
                  <a:pt x="0" y="149755"/>
                </a:lnTo>
                <a:lnTo>
                  <a:pt x="2445" y="161478"/>
                </a:lnTo>
                <a:lnTo>
                  <a:pt x="6081" y="166000"/>
                </a:lnTo>
                <a:lnTo>
                  <a:pt x="16756" y="170852"/>
                </a:lnTo>
                <a:lnTo>
                  <a:pt x="28478" y="168407"/>
                </a:lnTo>
                <a:lnTo>
                  <a:pt x="171221" y="8568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97385" y="1687483"/>
            <a:ext cx="2639291" cy="50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49221" y="1713075"/>
            <a:ext cx="2537576" cy="40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49221" y="1713075"/>
            <a:ext cx="2537576" cy="407386"/>
          </a:xfrm>
          <a:custGeom>
            <a:avLst/>
            <a:gdLst/>
            <a:ahLst/>
            <a:cxnLst/>
            <a:rect l="l" t="t" r="r" b="b"/>
            <a:pathLst>
              <a:path w="2537576" h="407386">
                <a:moveTo>
                  <a:pt x="271093" y="67898"/>
                </a:moveTo>
                <a:lnTo>
                  <a:pt x="272635" y="53446"/>
                </a:lnTo>
                <a:lnTo>
                  <a:pt x="277043" y="40062"/>
                </a:lnTo>
                <a:lnTo>
                  <a:pt x="283995" y="28070"/>
                </a:lnTo>
                <a:lnTo>
                  <a:pt x="293168" y="17794"/>
                </a:lnTo>
                <a:lnTo>
                  <a:pt x="304237" y="9556"/>
                </a:lnTo>
                <a:lnTo>
                  <a:pt x="316880" y="3681"/>
                </a:lnTo>
                <a:lnTo>
                  <a:pt x="330773" y="492"/>
                </a:lnTo>
                <a:lnTo>
                  <a:pt x="338992" y="0"/>
                </a:lnTo>
                <a:lnTo>
                  <a:pt x="648840" y="0"/>
                </a:lnTo>
                <a:lnTo>
                  <a:pt x="1215461" y="0"/>
                </a:lnTo>
                <a:lnTo>
                  <a:pt x="2469676" y="0"/>
                </a:lnTo>
                <a:lnTo>
                  <a:pt x="2484129" y="1541"/>
                </a:lnTo>
                <a:lnTo>
                  <a:pt x="2497513" y="5949"/>
                </a:lnTo>
                <a:lnTo>
                  <a:pt x="2509505" y="12901"/>
                </a:lnTo>
                <a:lnTo>
                  <a:pt x="2519781" y="22074"/>
                </a:lnTo>
                <a:lnTo>
                  <a:pt x="2528019" y="33143"/>
                </a:lnTo>
                <a:lnTo>
                  <a:pt x="2533894" y="45786"/>
                </a:lnTo>
                <a:lnTo>
                  <a:pt x="2537084" y="59679"/>
                </a:lnTo>
                <a:lnTo>
                  <a:pt x="2537576" y="67898"/>
                </a:lnTo>
                <a:lnTo>
                  <a:pt x="2537576" y="237642"/>
                </a:lnTo>
                <a:lnTo>
                  <a:pt x="2537576" y="339488"/>
                </a:lnTo>
                <a:lnTo>
                  <a:pt x="2536035" y="353940"/>
                </a:lnTo>
                <a:lnTo>
                  <a:pt x="2515501" y="389592"/>
                </a:lnTo>
                <a:lnTo>
                  <a:pt x="2477896" y="406894"/>
                </a:lnTo>
                <a:lnTo>
                  <a:pt x="2469676" y="407386"/>
                </a:lnTo>
                <a:lnTo>
                  <a:pt x="1215461" y="407386"/>
                </a:lnTo>
                <a:lnTo>
                  <a:pt x="648840" y="407386"/>
                </a:lnTo>
                <a:lnTo>
                  <a:pt x="338992" y="407386"/>
                </a:lnTo>
                <a:lnTo>
                  <a:pt x="324540" y="405845"/>
                </a:lnTo>
                <a:lnTo>
                  <a:pt x="311156" y="401436"/>
                </a:lnTo>
                <a:lnTo>
                  <a:pt x="299164" y="394484"/>
                </a:lnTo>
                <a:lnTo>
                  <a:pt x="288888" y="385312"/>
                </a:lnTo>
                <a:lnTo>
                  <a:pt x="280650" y="374242"/>
                </a:lnTo>
                <a:lnTo>
                  <a:pt x="274775" y="361599"/>
                </a:lnTo>
                <a:lnTo>
                  <a:pt x="271586" y="347706"/>
                </a:lnTo>
                <a:lnTo>
                  <a:pt x="271093" y="339487"/>
                </a:lnTo>
                <a:lnTo>
                  <a:pt x="0" y="300220"/>
                </a:lnTo>
                <a:lnTo>
                  <a:pt x="271093" y="237642"/>
                </a:lnTo>
                <a:lnTo>
                  <a:pt x="27109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64429" y="605078"/>
            <a:ext cx="207946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39" dirty="0" smtClean="0">
                <a:latin typeface="Trebuchet MS"/>
                <a:cs typeface="Trebuchet MS"/>
              </a:rPr>
              <a:t>K</a:t>
            </a:r>
            <a:r>
              <a:rPr sz="4400" spc="0" dirty="0" smtClean="0">
                <a:latin typeface="Trebuchet MS"/>
                <a:cs typeface="Trebuchet MS"/>
              </a:rPr>
              <a:t>eeping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03068" y="605078"/>
            <a:ext cx="9888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41039" y="605078"/>
            <a:ext cx="5739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74104" y="605078"/>
            <a:ext cx="1894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control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16977" y="1831407"/>
            <a:ext cx="15056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4342" y="2047259"/>
            <a:ext cx="660863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536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25191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835113" y="2256579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2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7"/>
                </a:lnTo>
                <a:lnTo>
                  <a:pt x="10552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19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4354" y="2607130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1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C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44342" y="2465901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0" y="418642"/>
                </a:lnTo>
                <a:lnTo>
                  <a:pt x="660863" y="418642"/>
                </a:lnTo>
                <a:lnTo>
                  <a:pt x="660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4342" y="2465902"/>
            <a:ext cx="660863" cy="418643"/>
          </a:xfrm>
          <a:custGeom>
            <a:avLst/>
            <a:gdLst/>
            <a:ahLst/>
            <a:cxnLst/>
            <a:rect l="l" t="t" r="r" b="b"/>
            <a:pathLst>
              <a:path w="660863" h="418643">
                <a:moveTo>
                  <a:pt x="0" y="0"/>
                </a:moveTo>
                <a:lnTo>
                  <a:pt x="660863" y="0"/>
                </a:lnTo>
                <a:lnTo>
                  <a:pt x="660863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05205" y="2675223"/>
            <a:ext cx="520992" cy="1480"/>
          </a:xfrm>
          <a:custGeom>
            <a:avLst/>
            <a:gdLst/>
            <a:ahLst/>
            <a:cxnLst/>
            <a:rect l="l" t="t" r="r" b="b"/>
            <a:pathLst>
              <a:path w="520992" h="1480">
                <a:moveTo>
                  <a:pt x="0" y="0"/>
                </a:moveTo>
                <a:lnTo>
                  <a:pt x="520992" y="1480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92782" y="2591128"/>
            <a:ext cx="171223" cy="170851"/>
          </a:xfrm>
          <a:custGeom>
            <a:avLst/>
            <a:gdLst/>
            <a:ahLst/>
            <a:cxnLst/>
            <a:rect l="l" t="t" r="r" b="b"/>
            <a:pathLst>
              <a:path w="171223" h="170851">
                <a:moveTo>
                  <a:pt x="171223" y="85682"/>
                </a:moveTo>
                <a:lnTo>
                  <a:pt x="28951" y="2148"/>
                </a:lnTo>
                <a:lnTo>
                  <a:pt x="23553" y="0"/>
                </a:lnTo>
                <a:lnTo>
                  <a:pt x="11875" y="1032"/>
                </a:lnTo>
                <a:lnTo>
                  <a:pt x="2878" y="8930"/>
                </a:lnTo>
                <a:lnTo>
                  <a:pt x="729" y="14328"/>
                </a:lnTo>
                <a:lnTo>
                  <a:pt x="1762" y="26005"/>
                </a:lnTo>
                <a:lnTo>
                  <a:pt x="9660" y="35003"/>
                </a:lnTo>
                <a:lnTo>
                  <a:pt x="95608" y="85467"/>
                </a:lnTo>
                <a:lnTo>
                  <a:pt x="9375" y="135442"/>
                </a:lnTo>
                <a:lnTo>
                  <a:pt x="4851" y="139080"/>
                </a:lnTo>
                <a:lnTo>
                  <a:pt x="0" y="149754"/>
                </a:lnTo>
                <a:lnTo>
                  <a:pt x="2445" y="161477"/>
                </a:lnTo>
                <a:lnTo>
                  <a:pt x="6081" y="165999"/>
                </a:lnTo>
                <a:lnTo>
                  <a:pt x="16755" y="170851"/>
                </a:lnTo>
                <a:lnTo>
                  <a:pt x="28478" y="168407"/>
                </a:lnTo>
                <a:lnTo>
                  <a:pt x="171223" y="85682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97385" y="1687483"/>
            <a:ext cx="2639291" cy="50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49221" y="1713075"/>
            <a:ext cx="2537576" cy="40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49221" y="1713075"/>
            <a:ext cx="2537576" cy="407386"/>
          </a:xfrm>
          <a:custGeom>
            <a:avLst/>
            <a:gdLst/>
            <a:ahLst/>
            <a:cxnLst/>
            <a:rect l="l" t="t" r="r" b="b"/>
            <a:pathLst>
              <a:path w="2537576" h="407386">
                <a:moveTo>
                  <a:pt x="271093" y="67898"/>
                </a:moveTo>
                <a:lnTo>
                  <a:pt x="272635" y="53446"/>
                </a:lnTo>
                <a:lnTo>
                  <a:pt x="277043" y="40062"/>
                </a:lnTo>
                <a:lnTo>
                  <a:pt x="283995" y="28070"/>
                </a:lnTo>
                <a:lnTo>
                  <a:pt x="293168" y="17794"/>
                </a:lnTo>
                <a:lnTo>
                  <a:pt x="304237" y="9556"/>
                </a:lnTo>
                <a:lnTo>
                  <a:pt x="316880" y="3681"/>
                </a:lnTo>
                <a:lnTo>
                  <a:pt x="330773" y="492"/>
                </a:lnTo>
                <a:lnTo>
                  <a:pt x="338992" y="0"/>
                </a:lnTo>
                <a:lnTo>
                  <a:pt x="648840" y="0"/>
                </a:lnTo>
                <a:lnTo>
                  <a:pt x="1215461" y="0"/>
                </a:lnTo>
                <a:lnTo>
                  <a:pt x="2469676" y="0"/>
                </a:lnTo>
                <a:lnTo>
                  <a:pt x="2484129" y="1541"/>
                </a:lnTo>
                <a:lnTo>
                  <a:pt x="2497513" y="5949"/>
                </a:lnTo>
                <a:lnTo>
                  <a:pt x="2509505" y="12901"/>
                </a:lnTo>
                <a:lnTo>
                  <a:pt x="2519781" y="22074"/>
                </a:lnTo>
                <a:lnTo>
                  <a:pt x="2528019" y="33143"/>
                </a:lnTo>
                <a:lnTo>
                  <a:pt x="2533894" y="45786"/>
                </a:lnTo>
                <a:lnTo>
                  <a:pt x="2537084" y="59679"/>
                </a:lnTo>
                <a:lnTo>
                  <a:pt x="2537576" y="67898"/>
                </a:lnTo>
                <a:lnTo>
                  <a:pt x="2537576" y="237642"/>
                </a:lnTo>
                <a:lnTo>
                  <a:pt x="2537576" y="339488"/>
                </a:lnTo>
                <a:lnTo>
                  <a:pt x="2536035" y="353940"/>
                </a:lnTo>
                <a:lnTo>
                  <a:pt x="2515501" y="389592"/>
                </a:lnTo>
                <a:lnTo>
                  <a:pt x="2477896" y="406894"/>
                </a:lnTo>
                <a:lnTo>
                  <a:pt x="2469676" y="407386"/>
                </a:lnTo>
                <a:lnTo>
                  <a:pt x="1215461" y="407386"/>
                </a:lnTo>
                <a:lnTo>
                  <a:pt x="648840" y="407386"/>
                </a:lnTo>
                <a:lnTo>
                  <a:pt x="338992" y="407386"/>
                </a:lnTo>
                <a:lnTo>
                  <a:pt x="324540" y="405845"/>
                </a:lnTo>
                <a:lnTo>
                  <a:pt x="311156" y="401436"/>
                </a:lnTo>
                <a:lnTo>
                  <a:pt x="299164" y="394484"/>
                </a:lnTo>
                <a:lnTo>
                  <a:pt x="288888" y="385312"/>
                </a:lnTo>
                <a:lnTo>
                  <a:pt x="280650" y="374242"/>
                </a:lnTo>
                <a:lnTo>
                  <a:pt x="274775" y="361599"/>
                </a:lnTo>
                <a:lnTo>
                  <a:pt x="271586" y="347706"/>
                </a:lnTo>
                <a:lnTo>
                  <a:pt x="271093" y="339487"/>
                </a:lnTo>
                <a:lnTo>
                  <a:pt x="0" y="300220"/>
                </a:lnTo>
                <a:lnTo>
                  <a:pt x="271093" y="237642"/>
                </a:lnTo>
                <a:lnTo>
                  <a:pt x="27109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89072" y="2219498"/>
            <a:ext cx="2647603" cy="511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66312" y="2298469"/>
            <a:ext cx="1363287" cy="369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37572" y="2249015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37571" y="2249015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764429" y="605078"/>
            <a:ext cx="207946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39" dirty="0" smtClean="0">
                <a:latin typeface="Trebuchet MS"/>
                <a:cs typeface="Trebuchet MS"/>
              </a:rPr>
              <a:t>K</a:t>
            </a:r>
            <a:r>
              <a:rPr sz="4400" spc="0" dirty="0" smtClean="0">
                <a:latin typeface="Trebuchet MS"/>
                <a:cs typeface="Trebuchet MS"/>
              </a:rPr>
              <a:t>eeping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03068" y="605078"/>
            <a:ext cx="9888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41039" y="605078"/>
            <a:ext cx="5739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74104" y="605078"/>
            <a:ext cx="1894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control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16977" y="1831407"/>
            <a:ext cx="15056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32529" y="2367347"/>
            <a:ext cx="12746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4342" y="2465902"/>
            <a:ext cx="660863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536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79295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2831933" y="2685824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3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6"/>
                </a:lnTo>
                <a:lnTo>
                  <a:pt x="10553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20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41175" y="3036375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0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C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9108" y="2871844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0" y="418642"/>
                </a:lnTo>
                <a:lnTo>
                  <a:pt x="660863" y="418642"/>
                </a:lnTo>
                <a:lnTo>
                  <a:pt x="660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49108" y="2871844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660863" y="0"/>
                </a:lnTo>
                <a:lnTo>
                  <a:pt x="660863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09973" y="3081166"/>
            <a:ext cx="516230" cy="1478"/>
          </a:xfrm>
          <a:custGeom>
            <a:avLst/>
            <a:gdLst/>
            <a:ahLst/>
            <a:cxnLst/>
            <a:rect l="l" t="t" r="r" b="b"/>
            <a:pathLst>
              <a:path w="516230" h="1478">
                <a:moveTo>
                  <a:pt x="0" y="0"/>
                </a:moveTo>
                <a:lnTo>
                  <a:pt x="516230" y="1478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92785" y="2997067"/>
            <a:ext cx="171225" cy="170851"/>
          </a:xfrm>
          <a:custGeom>
            <a:avLst/>
            <a:gdLst/>
            <a:ahLst/>
            <a:cxnLst/>
            <a:rect l="l" t="t" r="r" b="b"/>
            <a:pathLst>
              <a:path w="171225" h="170851">
                <a:moveTo>
                  <a:pt x="171225" y="85686"/>
                </a:moveTo>
                <a:lnTo>
                  <a:pt x="28955" y="2148"/>
                </a:lnTo>
                <a:lnTo>
                  <a:pt x="23556" y="0"/>
                </a:lnTo>
                <a:lnTo>
                  <a:pt x="11880" y="1032"/>
                </a:lnTo>
                <a:lnTo>
                  <a:pt x="2882" y="8930"/>
                </a:lnTo>
                <a:lnTo>
                  <a:pt x="733" y="14328"/>
                </a:lnTo>
                <a:lnTo>
                  <a:pt x="1766" y="26005"/>
                </a:lnTo>
                <a:lnTo>
                  <a:pt x="9663" y="35003"/>
                </a:lnTo>
                <a:lnTo>
                  <a:pt x="95611" y="85469"/>
                </a:lnTo>
                <a:lnTo>
                  <a:pt x="9375" y="135442"/>
                </a:lnTo>
                <a:lnTo>
                  <a:pt x="4851" y="139080"/>
                </a:lnTo>
                <a:lnTo>
                  <a:pt x="0" y="149754"/>
                </a:lnTo>
                <a:lnTo>
                  <a:pt x="2445" y="161477"/>
                </a:lnTo>
                <a:lnTo>
                  <a:pt x="6080" y="165999"/>
                </a:lnTo>
                <a:lnTo>
                  <a:pt x="16755" y="170851"/>
                </a:lnTo>
                <a:lnTo>
                  <a:pt x="28478" y="168407"/>
                </a:lnTo>
                <a:lnTo>
                  <a:pt x="171225" y="85686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7385" y="1687483"/>
            <a:ext cx="2639291" cy="50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49221" y="1713075"/>
            <a:ext cx="2537576" cy="40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49221" y="1713075"/>
            <a:ext cx="2537576" cy="407386"/>
          </a:xfrm>
          <a:custGeom>
            <a:avLst/>
            <a:gdLst/>
            <a:ahLst/>
            <a:cxnLst/>
            <a:rect l="l" t="t" r="r" b="b"/>
            <a:pathLst>
              <a:path w="2537576" h="407386">
                <a:moveTo>
                  <a:pt x="271093" y="67898"/>
                </a:moveTo>
                <a:lnTo>
                  <a:pt x="272635" y="53446"/>
                </a:lnTo>
                <a:lnTo>
                  <a:pt x="277043" y="40062"/>
                </a:lnTo>
                <a:lnTo>
                  <a:pt x="283995" y="28070"/>
                </a:lnTo>
                <a:lnTo>
                  <a:pt x="293168" y="17794"/>
                </a:lnTo>
                <a:lnTo>
                  <a:pt x="304237" y="9556"/>
                </a:lnTo>
                <a:lnTo>
                  <a:pt x="316880" y="3681"/>
                </a:lnTo>
                <a:lnTo>
                  <a:pt x="330773" y="492"/>
                </a:lnTo>
                <a:lnTo>
                  <a:pt x="338992" y="0"/>
                </a:lnTo>
                <a:lnTo>
                  <a:pt x="648840" y="0"/>
                </a:lnTo>
                <a:lnTo>
                  <a:pt x="1215461" y="0"/>
                </a:lnTo>
                <a:lnTo>
                  <a:pt x="2469676" y="0"/>
                </a:lnTo>
                <a:lnTo>
                  <a:pt x="2484129" y="1541"/>
                </a:lnTo>
                <a:lnTo>
                  <a:pt x="2497513" y="5949"/>
                </a:lnTo>
                <a:lnTo>
                  <a:pt x="2509505" y="12901"/>
                </a:lnTo>
                <a:lnTo>
                  <a:pt x="2519781" y="22074"/>
                </a:lnTo>
                <a:lnTo>
                  <a:pt x="2528019" y="33143"/>
                </a:lnTo>
                <a:lnTo>
                  <a:pt x="2533894" y="45786"/>
                </a:lnTo>
                <a:lnTo>
                  <a:pt x="2537084" y="59679"/>
                </a:lnTo>
                <a:lnTo>
                  <a:pt x="2537576" y="67898"/>
                </a:lnTo>
                <a:lnTo>
                  <a:pt x="2537576" y="237642"/>
                </a:lnTo>
                <a:lnTo>
                  <a:pt x="2537576" y="339488"/>
                </a:lnTo>
                <a:lnTo>
                  <a:pt x="2536035" y="353940"/>
                </a:lnTo>
                <a:lnTo>
                  <a:pt x="2515501" y="389592"/>
                </a:lnTo>
                <a:lnTo>
                  <a:pt x="2477896" y="406894"/>
                </a:lnTo>
                <a:lnTo>
                  <a:pt x="2469676" y="407386"/>
                </a:lnTo>
                <a:lnTo>
                  <a:pt x="1215461" y="407386"/>
                </a:lnTo>
                <a:lnTo>
                  <a:pt x="648840" y="407386"/>
                </a:lnTo>
                <a:lnTo>
                  <a:pt x="338992" y="407386"/>
                </a:lnTo>
                <a:lnTo>
                  <a:pt x="324540" y="405845"/>
                </a:lnTo>
                <a:lnTo>
                  <a:pt x="311156" y="401436"/>
                </a:lnTo>
                <a:lnTo>
                  <a:pt x="299164" y="394484"/>
                </a:lnTo>
                <a:lnTo>
                  <a:pt x="288888" y="385312"/>
                </a:lnTo>
                <a:lnTo>
                  <a:pt x="280650" y="374242"/>
                </a:lnTo>
                <a:lnTo>
                  <a:pt x="274775" y="361599"/>
                </a:lnTo>
                <a:lnTo>
                  <a:pt x="271586" y="347706"/>
                </a:lnTo>
                <a:lnTo>
                  <a:pt x="271093" y="339487"/>
                </a:lnTo>
                <a:lnTo>
                  <a:pt x="0" y="300220"/>
                </a:lnTo>
                <a:lnTo>
                  <a:pt x="271093" y="237642"/>
                </a:lnTo>
                <a:lnTo>
                  <a:pt x="27109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89072" y="2219498"/>
            <a:ext cx="2647603" cy="511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66312" y="2298469"/>
            <a:ext cx="1363287" cy="369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37572" y="2249015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37571" y="2249015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89072" y="2664229"/>
            <a:ext cx="2647603" cy="5070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37572" y="2690959"/>
            <a:ext cx="2549226" cy="4073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37571" y="2690959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1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8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35113" y="2243879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2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7"/>
                </a:lnTo>
                <a:lnTo>
                  <a:pt x="10552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19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44354" y="2594430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1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64429" y="605078"/>
            <a:ext cx="207946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39" dirty="0" smtClean="0">
                <a:latin typeface="Trebuchet MS"/>
                <a:cs typeface="Trebuchet MS"/>
              </a:rPr>
              <a:t>K</a:t>
            </a:r>
            <a:r>
              <a:rPr sz="4400" spc="0" dirty="0" smtClean="0">
                <a:latin typeface="Trebuchet MS"/>
                <a:cs typeface="Trebuchet MS"/>
              </a:rPr>
              <a:t>eeping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03068" y="605078"/>
            <a:ext cx="9888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41039" y="605078"/>
            <a:ext cx="5739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74104" y="605078"/>
            <a:ext cx="1894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control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16977" y="1831407"/>
            <a:ext cx="15056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32529" y="2367347"/>
            <a:ext cx="12746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81270" y="2809292"/>
            <a:ext cx="1976855" cy="203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POP/POP/RET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9108" y="2871844"/>
            <a:ext cx="660863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536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46799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2831933" y="2673124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3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6"/>
                </a:lnTo>
                <a:lnTo>
                  <a:pt x="10553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20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41175" y="3023675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0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35113" y="2231179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2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7"/>
                </a:lnTo>
                <a:lnTo>
                  <a:pt x="10552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19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44354" y="2581730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1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C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49108" y="3696430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0" y="418642"/>
                </a:lnTo>
                <a:lnTo>
                  <a:pt x="660863" y="418642"/>
                </a:lnTo>
                <a:lnTo>
                  <a:pt x="660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49108" y="3696430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660863" y="0"/>
                </a:lnTo>
                <a:lnTo>
                  <a:pt x="660863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09973" y="3905753"/>
            <a:ext cx="520992" cy="1480"/>
          </a:xfrm>
          <a:custGeom>
            <a:avLst/>
            <a:gdLst/>
            <a:ahLst/>
            <a:cxnLst/>
            <a:rect l="l" t="t" r="r" b="b"/>
            <a:pathLst>
              <a:path w="520992" h="1480">
                <a:moveTo>
                  <a:pt x="0" y="0"/>
                </a:moveTo>
                <a:lnTo>
                  <a:pt x="520992" y="1480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97549" y="3821657"/>
            <a:ext cx="171224" cy="170852"/>
          </a:xfrm>
          <a:custGeom>
            <a:avLst/>
            <a:gdLst/>
            <a:ahLst/>
            <a:cxnLst/>
            <a:rect l="l" t="t" r="r" b="b"/>
            <a:pathLst>
              <a:path w="171224" h="170852">
                <a:moveTo>
                  <a:pt x="171224" y="85683"/>
                </a:moveTo>
                <a:lnTo>
                  <a:pt x="28952" y="2147"/>
                </a:lnTo>
                <a:lnTo>
                  <a:pt x="23553" y="0"/>
                </a:lnTo>
                <a:lnTo>
                  <a:pt x="11876" y="1033"/>
                </a:lnTo>
                <a:lnTo>
                  <a:pt x="2878" y="8930"/>
                </a:lnTo>
                <a:lnTo>
                  <a:pt x="730" y="14328"/>
                </a:lnTo>
                <a:lnTo>
                  <a:pt x="1763" y="26005"/>
                </a:lnTo>
                <a:lnTo>
                  <a:pt x="9661" y="35003"/>
                </a:lnTo>
                <a:lnTo>
                  <a:pt x="95609" y="85467"/>
                </a:lnTo>
                <a:lnTo>
                  <a:pt x="9375" y="135443"/>
                </a:lnTo>
                <a:lnTo>
                  <a:pt x="4852" y="139080"/>
                </a:lnTo>
                <a:lnTo>
                  <a:pt x="0" y="149754"/>
                </a:lnTo>
                <a:lnTo>
                  <a:pt x="2445" y="161476"/>
                </a:lnTo>
                <a:lnTo>
                  <a:pt x="6082" y="166000"/>
                </a:lnTo>
                <a:lnTo>
                  <a:pt x="16757" y="170852"/>
                </a:lnTo>
                <a:lnTo>
                  <a:pt x="28480" y="168407"/>
                </a:lnTo>
                <a:lnTo>
                  <a:pt x="171224" y="85683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97385" y="1687483"/>
            <a:ext cx="2639291" cy="50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49221" y="1713075"/>
            <a:ext cx="2537576" cy="40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49221" y="1713075"/>
            <a:ext cx="2537576" cy="407386"/>
          </a:xfrm>
          <a:custGeom>
            <a:avLst/>
            <a:gdLst/>
            <a:ahLst/>
            <a:cxnLst/>
            <a:rect l="l" t="t" r="r" b="b"/>
            <a:pathLst>
              <a:path w="2537576" h="407386">
                <a:moveTo>
                  <a:pt x="271093" y="67898"/>
                </a:moveTo>
                <a:lnTo>
                  <a:pt x="272635" y="53446"/>
                </a:lnTo>
                <a:lnTo>
                  <a:pt x="277043" y="40062"/>
                </a:lnTo>
                <a:lnTo>
                  <a:pt x="283995" y="28070"/>
                </a:lnTo>
                <a:lnTo>
                  <a:pt x="293168" y="17794"/>
                </a:lnTo>
                <a:lnTo>
                  <a:pt x="304237" y="9556"/>
                </a:lnTo>
                <a:lnTo>
                  <a:pt x="316880" y="3681"/>
                </a:lnTo>
                <a:lnTo>
                  <a:pt x="330773" y="492"/>
                </a:lnTo>
                <a:lnTo>
                  <a:pt x="338992" y="0"/>
                </a:lnTo>
                <a:lnTo>
                  <a:pt x="648840" y="0"/>
                </a:lnTo>
                <a:lnTo>
                  <a:pt x="1215461" y="0"/>
                </a:lnTo>
                <a:lnTo>
                  <a:pt x="2469676" y="0"/>
                </a:lnTo>
                <a:lnTo>
                  <a:pt x="2484129" y="1541"/>
                </a:lnTo>
                <a:lnTo>
                  <a:pt x="2497513" y="5949"/>
                </a:lnTo>
                <a:lnTo>
                  <a:pt x="2509505" y="12901"/>
                </a:lnTo>
                <a:lnTo>
                  <a:pt x="2519781" y="22074"/>
                </a:lnTo>
                <a:lnTo>
                  <a:pt x="2528019" y="33143"/>
                </a:lnTo>
                <a:lnTo>
                  <a:pt x="2533894" y="45786"/>
                </a:lnTo>
                <a:lnTo>
                  <a:pt x="2537084" y="59679"/>
                </a:lnTo>
                <a:lnTo>
                  <a:pt x="2537576" y="67898"/>
                </a:lnTo>
                <a:lnTo>
                  <a:pt x="2537576" y="237642"/>
                </a:lnTo>
                <a:lnTo>
                  <a:pt x="2537576" y="339488"/>
                </a:lnTo>
                <a:lnTo>
                  <a:pt x="2536035" y="353940"/>
                </a:lnTo>
                <a:lnTo>
                  <a:pt x="2515501" y="389592"/>
                </a:lnTo>
                <a:lnTo>
                  <a:pt x="2477896" y="406894"/>
                </a:lnTo>
                <a:lnTo>
                  <a:pt x="2469676" y="407386"/>
                </a:lnTo>
                <a:lnTo>
                  <a:pt x="1215461" y="407386"/>
                </a:lnTo>
                <a:lnTo>
                  <a:pt x="648840" y="407386"/>
                </a:lnTo>
                <a:lnTo>
                  <a:pt x="338992" y="407386"/>
                </a:lnTo>
                <a:lnTo>
                  <a:pt x="324540" y="405845"/>
                </a:lnTo>
                <a:lnTo>
                  <a:pt x="311156" y="401436"/>
                </a:lnTo>
                <a:lnTo>
                  <a:pt x="299164" y="394484"/>
                </a:lnTo>
                <a:lnTo>
                  <a:pt x="288888" y="385312"/>
                </a:lnTo>
                <a:lnTo>
                  <a:pt x="280650" y="374242"/>
                </a:lnTo>
                <a:lnTo>
                  <a:pt x="274775" y="361599"/>
                </a:lnTo>
                <a:lnTo>
                  <a:pt x="271586" y="347706"/>
                </a:lnTo>
                <a:lnTo>
                  <a:pt x="271093" y="339487"/>
                </a:lnTo>
                <a:lnTo>
                  <a:pt x="0" y="300220"/>
                </a:lnTo>
                <a:lnTo>
                  <a:pt x="271093" y="237642"/>
                </a:lnTo>
                <a:lnTo>
                  <a:pt x="27109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89072" y="2219498"/>
            <a:ext cx="2647603" cy="511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66312" y="2298469"/>
            <a:ext cx="1363287" cy="369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37572" y="2249015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37571" y="2249015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89072" y="2664229"/>
            <a:ext cx="2647603" cy="5070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37572" y="2690959"/>
            <a:ext cx="2549226" cy="4073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37571" y="2690959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1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8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35112" y="3068466"/>
            <a:ext cx="228599" cy="414098"/>
          </a:xfrm>
          <a:custGeom>
            <a:avLst/>
            <a:gdLst/>
            <a:ahLst/>
            <a:cxnLst/>
            <a:rect l="l" t="t" r="r" b="b"/>
            <a:pathLst>
              <a:path w="228599" h="414098">
                <a:moveTo>
                  <a:pt x="228599" y="0"/>
                </a:moveTo>
                <a:lnTo>
                  <a:pt x="185737" y="4762"/>
                </a:lnTo>
                <a:lnTo>
                  <a:pt x="144462" y="18256"/>
                </a:lnTo>
                <a:lnTo>
                  <a:pt x="106362" y="38893"/>
                </a:lnTo>
                <a:lnTo>
                  <a:pt x="71437" y="65881"/>
                </a:lnTo>
                <a:lnTo>
                  <a:pt x="42068" y="96837"/>
                </a:lnTo>
                <a:lnTo>
                  <a:pt x="19843" y="132556"/>
                </a:lnTo>
                <a:lnTo>
                  <a:pt x="4762" y="170656"/>
                </a:lnTo>
                <a:lnTo>
                  <a:pt x="0" y="209550"/>
                </a:lnTo>
                <a:lnTo>
                  <a:pt x="5556" y="248443"/>
                </a:lnTo>
                <a:lnTo>
                  <a:pt x="19843" y="286543"/>
                </a:lnTo>
                <a:lnTo>
                  <a:pt x="42862" y="321468"/>
                </a:lnTo>
                <a:lnTo>
                  <a:pt x="72231" y="353218"/>
                </a:lnTo>
                <a:lnTo>
                  <a:pt x="107156" y="380206"/>
                </a:lnTo>
                <a:lnTo>
                  <a:pt x="146843" y="400049"/>
                </a:lnTo>
                <a:lnTo>
                  <a:pt x="188912" y="413543"/>
                </a:lnTo>
                <a:lnTo>
                  <a:pt x="193908" y="414098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46975" y="3417349"/>
            <a:ext cx="119912" cy="113600"/>
          </a:xfrm>
          <a:custGeom>
            <a:avLst/>
            <a:gdLst/>
            <a:ahLst/>
            <a:cxnLst/>
            <a:rect l="l" t="t" r="r" b="b"/>
            <a:pathLst>
              <a:path w="119912" h="113600">
                <a:moveTo>
                  <a:pt x="12622" y="0"/>
                </a:moveTo>
                <a:lnTo>
                  <a:pt x="0" y="113600"/>
                </a:lnTo>
                <a:lnTo>
                  <a:pt x="119912" y="69423"/>
                </a:lnTo>
                <a:lnTo>
                  <a:pt x="12622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38290" y="3487108"/>
            <a:ext cx="228599" cy="414098"/>
          </a:xfrm>
          <a:custGeom>
            <a:avLst/>
            <a:gdLst/>
            <a:ahLst/>
            <a:cxnLst/>
            <a:rect l="l" t="t" r="r" b="b"/>
            <a:pathLst>
              <a:path w="228599" h="414098">
                <a:moveTo>
                  <a:pt x="228599" y="0"/>
                </a:moveTo>
                <a:lnTo>
                  <a:pt x="185737" y="4762"/>
                </a:lnTo>
                <a:lnTo>
                  <a:pt x="144462" y="18256"/>
                </a:lnTo>
                <a:lnTo>
                  <a:pt x="106362" y="38893"/>
                </a:lnTo>
                <a:lnTo>
                  <a:pt x="71437" y="65881"/>
                </a:lnTo>
                <a:lnTo>
                  <a:pt x="42068" y="96837"/>
                </a:lnTo>
                <a:lnTo>
                  <a:pt x="19843" y="132556"/>
                </a:lnTo>
                <a:lnTo>
                  <a:pt x="4762" y="170656"/>
                </a:lnTo>
                <a:lnTo>
                  <a:pt x="0" y="209550"/>
                </a:lnTo>
                <a:lnTo>
                  <a:pt x="5556" y="248443"/>
                </a:lnTo>
                <a:lnTo>
                  <a:pt x="19843" y="286543"/>
                </a:lnTo>
                <a:lnTo>
                  <a:pt x="42862" y="321468"/>
                </a:lnTo>
                <a:lnTo>
                  <a:pt x="72231" y="353218"/>
                </a:lnTo>
                <a:lnTo>
                  <a:pt x="107156" y="380206"/>
                </a:lnTo>
                <a:lnTo>
                  <a:pt x="146049" y="400049"/>
                </a:lnTo>
                <a:lnTo>
                  <a:pt x="187324" y="413543"/>
                </a:lnTo>
                <a:lnTo>
                  <a:pt x="192320" y="414098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48565" y="3835991"/>
            <a:ext cx="119912" cy="113600"/>
          </a:xfrm>
          <a:custGeom>
            <a:avLst/>
            <a:gdLst/>
            <a:ahLst/>
            <a:cxnLst/>
            <a:rect l="l" t="t" r="r" b="b"/>
            <a:pathLst>
              <a:path w="119912" h="113600">
                <a:moveTo>
                  <a:pt x="12622" y="0"/>
                </a:moveTo>
                <a:lnTo>
                  <a:pt x="0" y="113600"/>
                </a:lnTo>
                <a:lnTo>
                  <a:pt x="119912" y="69423"/>
                </a:lnTo>
                <a:lnTo>
                  <a:pt x="12622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89072" y="3071552"/>
            <a:ext cx="2647603" cy="5070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137572" y="3098346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37571" y="3098346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89072" y="3478875"/>
            <a:ext cx="2647603" cy="5070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37572" y="3505733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37571" y="3505733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7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7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764429" y="605078"/>
            <a:ext cx="207946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39" dirty="0" smtClean="0">
                <a:latin typeface="Trebuchet MS"/>
                <a:cs typeface="Trebuchet MS"/>
              </a:rPr>
              <a:t>K</a:t>
            </a:r>
            <a:r>
              <a:rPr sz="4400" spc="0" dirty="0" smtClean="0">
                <a:latin typeface="Trebuchet MS"/>
                <a:cs typeface="Trebuchet MS"/>
              </a:rPr>
              <a:t>eeping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03068" y="605078"/>
            <a:ext cx="9888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41039" y="605078"/>
            <a:ext cx="5739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74104" y="605078"/>
            <a:ext cx="1894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control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16977" y="1831407"/>
            <a:ext cx="15056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32529" y="2367347"/>
            <a:ext cx="12746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81270" y="2809292"/>
            <a:ext cx="1976855" cy="203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POP/POP/RET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84626" y="3216679"/>
            <a:ext cx="369951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84626" y="3624065"/>
            <a:ext cx="369951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9108" y="3696430"/>
            <a:ext cx="660863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536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93210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2822396" y="3920834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1"/>
                </a:lnTo>
                <a:lnTo>
                  <a:pt x="203322" y="2055"/>
                </a:lnTo>
                <a:lnTo>
                  <a:pt x="189214" y="4558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6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2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2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7"/>
                </a:lnTo>
                <a:lnTo>
                  <a:pt x="10552" y="153510"/>
                </a:lnTo>
                <a:lnTo>
                  <a:pt x="6202" y="166662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1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1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19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9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1637" y="4271384"/>
            <a:ext cx="119358" cy="113748"/>
          </a:xfrm>
          <a:custGeom>
            <a:avLst/>
            <a:gdLst/>
            <a:ahLst/>
            <a:cxnLst/>
            <a:rect l="l" t="t" r="r" b="b"/>
            <a:pathLst>
              <a:path w="119358" h="113748">
                <a:moveTo>
                  <a:pt x="0" y="113748"/>
                </a:moveTo>
                <a:lnTo>
                  <a:pt x="119358" y="68096"/>
                </a:lnTo>
                <a:lnTo>
                  <a:pt x="11221" y="0"/>
                </a:lnTo>
                <a:lnTo>
                  <a:pt x="0" y="113748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C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97385" y="1687483"/>
            <a:ext cx="2639291" cy="50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49221" y="1713075"/>
            <a:ext cx="2537576" cy="40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49221" y="1713075"/>
            <a:ext cx="2537576" cy="407386"/>
          </a:xfrm>
          <a:custGeom>
            <a:avLst/>
            <a:gdLst/>
            <a:ahLst/>
            <a:cxnLst/>
            <a:rect l="l" t="t" r="r" b="b"/>
            <a:pathLst>
              <a:path w="2537576" h="407386">
                <a:moveTo>
                  <a:pt x="271093" y="67898"/>
                </a:moveTo>
                <a:lnTo>
                  <a:pt x="272635" y="53446"/>
                </a:lnTo>
                <a:lnTo>
                  <a:pt x="277043" y="40062"/>
                </a:lnTo>
                <a:lnTo>
                  <a:pt x="283995" y="28070"/>
                </a:lnTo>
                <a:lnTo>
                  <a:pt x="293168" y="17794"/>
                </a:lnTo>
                <a:lnTo>
                  <a:pt x="304237" y="9556"/>
                </a:lnTo>
                <a:lnTo>
                  <a:pt x="316880" y="3681"/>
                </a:lnTo>
                <a:lnTo>
                  <a:pt x="330773" y="492"/>
                </a:lnTo>
                <a:lnTo>
                  <a:pt x="338992" y="0"/>
                </a:lnTo>
                <a:lnTo>
                  <a:pt x="648840" y="0"/>
                </a:lnTo>
                <a:lnTo>
                  <a:pt x="1215461" y="0"/>
                </a:lnTo>
                <a:lnTo>
                  <a:pt x="2469676" y="0"/>
                </a:lnTo>
                <a:lnTo>
                  <a:pt x="2484129" y="1541"/>
                </a:lnTo>
                <a:lnTo>
                  <a:pt x="2497513" y="5949"/>
                </a:lnTo>
                <a:lnTo>
                  <a:pt x="2509505" y="12901"/>
                </a:lnTo>
                <a:lnTo>
                  <a:pt x="2519781" y="22074"/>
                </a:lnTo>
                <a:lnTo>
                  <a:pt x="2528019" y="33143"/>
                </a:lnTo>
                <a:lnTo>
                  <a:pt x="2533894" y="45786"/>
                </a:lnTo>
                <a:lnTo>
                  <a:pt x="2537084" y="59679"/>
                </a:lnTo>
                <a:lnTo>
                  <a:pt x="2537576" y="67898"/>
                </a:lnTo>
                <a:lnTo>
                  <a:pt x="2537576" y="237642"/>
                </a:lnTo>
                <a:lnTo>
                  <a:pt x="2537576" y="339488"/>
                </a:lnTo>
                <a:lnTo>
                  <a:pt x="2536035" y="353940"/>
                </a:lnTo>
                <a:lnTo>
                  <a:pt x="2515501" y="389592"/>
                </a:lnTo>
                <a:lnTo>
                  <a:pt x="2477896" y="406894"/>
                </a:lnTo>
                <a:lnTo>
                  <a:pt x="2469676" y="407386"/>
                </a:lnTo>
                <a:lnTo>
                  <a:pt x="1215461" y="407386"/>
                </a:lnTo>
                <a:lnTo>
                  <a:pt x="648840" y="407386"/>
                </a:lnTo>
                <a:lnTo>
                  <a:pt x="338992" y="407386"/>
                </a:lnTo>
                <a:lnTo>
                  <a:pt x="324540" y="405845"/>
                </a:lnTo>
                <a:lnTo>
                  <a:pt x="311156" y="401436"/>
                </a:lnTo>
                <a:lnTo>
                  <a:pt x="299164" y="394484"/>
                </a:lnTo>
                <a:lnTo>
                  <a:pt x="288888" y="385312"/>
                </a:lnTo>
                <a:lnTo>
                  <a:pt x="280650" y="374242"/>
                </a:lnTo>
                <a:lnTo>
                  <a:pt x="274775" y="361599"/>
                </a:lnTo>
                <a:lnTo>
                  <a:pt x="271586" y="347706"/>
                </a:lnTo>
                <a:lnTo>
                  <a:pt x="271093" y="339487"/>
                </a:lnTo>
                <a:lnTo>
                  <a:pt x="0" y="300220"/>
                </a:lnTo>
                <a:lnTo>
                  <a:pt x="271093" y="237642"/>
                </a:lnTo>
                <a:lnTo>
                  <a:pt x="27109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89072" y="2219498"/>
            <a:ext cx="2647603" cy="511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66312" y="2298469"/>
            <a:ext cx="1363287" cy="369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37572" y="2249015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37571" y="2249015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89072" y="2664229"/>
            <a:ext cx="2647603" cy="5070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37572" y="2690959"/>
            <a:ext cx="2549226" cy="4073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37571" y="2690959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1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8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89072" y="3071552"/>
            <a:ext cx="2647603" cy="5070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37572" y="3098346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37571" y="3098346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89072" y="3478875"/>
            <a:ext cx="2647603" cy="5070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37572" y="3505733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137571" y="3505733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7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7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49108" y="4140473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0" y="418642"/>
                </a:lnTo>
                <a:lnTo>
                  <a:pt x="660863" y="418642"/>
                </a:lnTo>
                <a:lnTo>
                  <a:pt x="660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49108" y="4140473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660863" y="0"/>
                </a:lnTo>
                <a:lnTo>
                  <a:pt x="660863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09973" y="4349795"/>
            <a:ext cx="517817" cy="1479"/>
          </a:xfrm>
          <a:custGeom>
            <a:avLst/>
            <a:gdLst/>
            <a:ahLst/>
            <a:cxnLst/>
            <a:rect l="l" t="t" r="r" b="b"/>
            <a:pathLst>
              <a:path w="517817" h="1479">
                <a:moveTo>
                  <a:pt x="0" y="0"/>
                </a:moveTo>
                <a:lnTo>
                  <a:pt x="517817" y="1479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94373" y="4265698"/>
            <a:ext cx="171225" cy="170851"/>
          </a:xfrm>
          <a:custGeom>
            <a:avLst/>
            <a:gdLst/>
            <a:ahLst/>
            <a:cxnLst/>
            <a:rect l="l" t="t" r="r" b="b"/>
            <a:pathLst>
              <a:path w="171225" h="170851">
                <a:moveTo>
                  <a:pt x="171225" y="85685"/>
                </a:moveTo>
                <a:lnTo>
                  <a:pt x="28954" y="2148"/>
                </a:lnTo>
                <a:lnTo>
                  <a:pt x="23555" y="0"/>
                </a:lnTo>
                <a:lnTo>
                  <a:pt x="11878" y="1032"/>
                </a:lnTo>
                <a:lnTo>
                  <a:pt x="2880" y="8930"/>
                </a:lnTo>
                <a:lnTo>
                  <a:pt x="732" y="14326"/>
                </a:lnTo>
                <a:lnTo>
                  <a:pt x="1765" y="26004"/>
                </a:lnTo>
                <a:lnTo>
                  <a:pt x="9662" y="35003"/>
                </a:lnTo>
                <a:lnTo>
                  <a:pt x="95610" y="85469"/>
                </a:lnTo>
                <a:lnTo>
                  <a:pt x="9375" y="135442"/>
                </a:lnTo>
                <a:lnTo>
                  <a:pt x="4852" y="139079"/>
                </a:lnTo>
                <a:lnTo>
                  <a:pt x="0" y="149754"/>
                </a:lnTo>
                <a:lnTo>
                  <a:pt x="2444" y="161476"/>
                </a:lnTo>
                <a:lnTo>
                  <a:pt x="6081" y="165999"/>
                </a:lnTo>
                <a:lnTo>
                  <a:pt x="16756" y="170851"/>
                </a:lnTo>
                <a:lnTo>
                  <a:pt x="28478" y="168406"/>
                </a:lnTo>
                <a:lnTo>
                  <a:pt x="171225" y="85685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89072" y="3886200"/>
            <a:ext cx="2647603" cy="5070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37712" y="3961014"/>
            <a:ext cx="1832956" cy="3699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37572" y="3913120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37571" y="3913120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7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7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7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7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31933" y="2698524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3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6"/>
                </a:lnTo>
                <a:lnTo>
                  <a:pt x="10553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20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41175" y="3049075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0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35113" y="2256579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2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7"/>
                </a:lnTo>
                <a:lnTo>
                  <a:pt x="10552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2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19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8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44354" y="2607130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1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39879" y="3502191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1"/>
                </a:lnTo>
                <a:lnTo>
                  <a:pt x="203322" y="2055"/>
                </a:lnTo>
                <a:lnTo>
                  <a:pt x="189214" y="4558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6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3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2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6"/>
                </a:lnTo>
                <a:lnTo>
                  <a:pt x="10553" y="153510"/>
                </a:lnTo>
                <a:lnTo>
                  <a:pt x="6202" y="166662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1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1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20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9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49120" y="3852741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1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28754" y="3117169"/>
            <a:ext cx="231777" cy="414905"/>
          </a:xfrm>
          <a:custGeom>
            <a:avLst/>
            <a:gdLst/>
            <a:ahLst/>
            <a:cxnLst/>
            <a:rect l="l" t="t" r="r" b="b"/>
            <a:pathLst>
              <a:path w="231777" h="414905">
                <a:moveTo>
                  <a:pt x="231777" y="0"/>
                </a:moveTo>
                <a:lnTo>
                  <a:pt x="217526" y="520"/>
                </a:lnTo>
                <a:lnTo>
                  <a:pt x="203322" y="2054"/>
                </a:lnTo>
                <a:lnTo>
                  <a:pt x="189214" y="4559"/>
                </a:lnTo>
                <a:lnTo>
                  <a:pt x="175250" y="7989"/>
                </a:lnTo>
                <a:lnTo>
                  <a:pt x="161478" y="12302"/>
                </a:lnTo>
                <a:lnTo>
                  <a:pt x="147946" y="17455"/>
                </a:lnTo>
                <a:lnTo>
                  <a:pt x="134702" y="23405"/>
                </a:lnTo>
                <a:lnTo>
                  <a:pt x="122400" y="29772"/>
                </a:lnTo>
                <a:lnTo>
                  <a:pt x="110444" y="36784"/>
                </a:lnTo>
                <a:lnTo>
                  <a:pt x="98875" y="44405"/>
                </a:lnTo>
                <a:lnTo>
                  <a:pt x="87191" y="53021"/>
                </a:lnTo>
                <a:lnTo>
                  <a:pt x="76027" y="62223"/>
                </a:lnTo>
                <a:lnTo>
                  <a:pt x="65432" y="71967"/>
                </a:lnTo>
                <a:lnTo>
                  <a:pt x="55455" y="82211"/>
                </a:lnTo>
                <a:lnTo>
                  <a:pt x="46142" y="92910"/>
                </a:lnTo>
                <a:lnTo>
                  <a:pt x="37542" y="104023"/>
                </a:lnTo>
                <a:lnTo>
                  <a:pt x="29702" y="115504"/>
                </a:lnTo>
                <a:lnTo>
                  <a:pt x="22358" y="127881"/>
                </a:lnTo>
                <a:lnTo>
                  <a:pt x="15956" y="140566"/>
                </a:lnTo>
                <a:lnTo>
                  <a:pt x="10552" y="153510"/>
                </a:lnTo>
                <a:lnTo>
                  <a:pt x="6202" y="166661"/>
                </a:lnTo>
                <a:lnTo>
                  <a:pt x="2839" y="180580"/>
                </a:lnTo>
                <a:lnTo>
                  <a:pt x="751" y="194614"/>
                </a:lnTo>
                <a:lnTo>
                  <a:pt x="1" y="208708"/>
                </a:lnTo>
                <a:lnTo>
                  <a:pt x="0" y="209322"/>
                </a:lnTo>
                <a:lnTo>
                  <a:pt x="1" y="209935"/>
                </a:lnTo>
                <a:lnTo>
                  <a:pt x="741" y="224028"/>
                </a:lnTo>
                <a:lnTo>
                  <a:pt x="2800" y="238063"/>
                </a:lnTo>
                <a:lnTo>
                  <a:pt x="6117" y="251981"/>
                </a:lnTo>
                <a:lnTo>
                  <a:pt x="10408" y="265133"/>
                </a:lnTo>
                <a:lnTo>
                  <a:pt x="15737" y="278076"/>
                </a:lnTo>
                <a:lnTo>
                  <a:pt x="22051" y="290761"/>
                </a:lnTo>
                <a:lnTo>
                  <a:pt x="29295" y="303138"/>
                </a:lnTo>
                <a:lnTo>
                  <a:pt x="37027" y="314620"/>
                </a:lnTo>
                <a:lnTo>
                  <a:pt x="45509" y="325732"/>
                </a:lnTo>
                <a:lnTo>
                  <a:pt x="54694" y="336431"/>
                </a:lnTo>
                <a:lnTo>
                  <a:pt x="64535" y="346675"/>
                </a:lnTo>
                <a:lnTo>
                  <a:pt x="74985" y="356419"/>
                </a:lnTo>
                <a:lnTo>
                  <a:pt x="85995" y="365621"/>
                </a:lnTo>
                <a:lnTo>
                  <a:pt x="97519" y="374237"/>
                </a:lnTo>
                <a:lnTo>
                  <a:pt x="109510" y="382223"/>
                </a:lnTo>
                <a:lnTo>
                  <a:pt x="121920" y="389537"/>
                </a:lnTo>
                <a:lnTo>
                  <a:pt x="134702" y="396134"/>
                </a:lnTo>
                <a:lnTo>
                  <a:pt x="147808" y="401973"/>
                </a:lnTo>
                <a:lnTo>
                  <a:pt x="161191" y="407009"/>
                </a:lnTo>
                <a:lnTo>
                  <a:pt x="174804" y="411198"/>
                </a:lnTo>
                <a:lnTo>
                  <a:pt x="188600" y="414499"/>
                </a:lnTo>
                <a:lnTo>
                  <a:pt x="190583" y="414895"/>
                </a:lnTo>
              </a:path>
            </a:pathLst>
          </a:custGeom>
          <a:ln w="38099">
            <a:solidFill>
              <a:srgbClr val="9191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37996" y="3467719"/>
            <a:ext cx="119358" cy="113747"/>
          </a:xfrm>
          <a:custGeom>
            <a:avLst/>
            <a:gdLst/>
            <a:ahLst/>
            <a:cxnLst/>
            <a:rect l="l" t="t" r="r" b="b"/>
            <a:pathLst>
              <a:path w="119358" h="113747">
                <a:moveTo>
                  <a:pt x="0" y="113747"/>
                </a:moveTo>
                <a:lnTo>
                  <a:pt x="119358" y="68094"/>
                </a:lnTo>
                <a:lnTo>
                  <a:pt x="11220" y="0"/>
                </a:lnTo>
                <a:lnTo>
                  <a:pt x="0" y="113747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764429" y="605078"/>
            <a:ext cx="207946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39" dirty="0" smtClean="0">
                <a:latin typeface="Trebuchet MS"/>
                <a:cs typeface="Trebuchet MS"/>
              </a:rPr>
              <a:t>K</a:t>
            </a:r>
            <a:r>
              <a:rPr sz="4400" spc="0" dirty="0" smtClean="0">
                <a:latin typeface="Trebuchet MS"/>
                <a:cs typeface="Trebuchet MS"/>
              </a:rPr>
              <a:t>eeping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03068" y="605078"/>
            <a:ext cx="9888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1039" y="605078"/>
            <a:ext cx="5739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74104" y="605078"/>
            <a:ext cx="1894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control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16977" y="1831407"/>
            <a:ext cx="15056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32529" y="2367347"/>
            <a:ext cx="12746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81270" y="2809292"/>
            <a:ext cx="1976855" cy="203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POP/POP/RET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84626" y="3216679"/>
            <a:ext cx="369951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84626" y="3624065"/>
            <a:ext cx="369951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96953" y="4031453"/>
            <a:ext cx="174552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RET</a:t>
            </a:r>
            <a:r>
              <a:rPr sz="1400" spc="-25" dirty="0" smtClean="0">
                <a:solidFill>
                  <a:srgbClr val="FEFFFE"/>
                </a:solidFill>
                <a:latin typeface="Trebuchet MS"/>
                <a:cs typeface="Trebuchet MS"/>
              </a:rPr>
              <a:t> 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- </a:t>
            </a: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9108" y="4140473"/>
            <a:ext cx="660863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536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4699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4648200" y="1600200"/>
            <a:ext cx="4038598" cy="4525962"/>
          </a:xfrm>
          <a:custGeom>
            <a:avLst/>
            <a:gdLst/>
            <a:ahLst/>
            <a:cxnLst/>
            <a:rect l="l" t="t" r="r" b="b"/>
            <a:pathLst>
              <a:path w="4038598" h="4525962">
                <a:moveTo>
                  <a:pt x="0" y="0"/>
                </a:moveTo>
                <a:lnTo>
                  <a:pt x="0" y="4525962"/>
                </a:lnTo>
                <a:lnTo>
                  <a:pt x="4038598" y="4525962"/>
                </a:lnTo>
                <a:lnTo>
                  <a:pt x="4038598" y="0"/>
                </a:lnTo>
                <a:lnTo>
                  <a:pt x="0" y="0"/>
                </a:lnTo>
                <a:close/>
              </a:path>
            </a:pathLst>
          </a:custGeom>
          <a:solidFill>
            <a:srgbClr val="E3DF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39" y="605078"/>
            <a:ext cx="3631287" cy="1995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2185">
              <a:lnSpc>
                <a:spcPts val="4635"/>
              </a:lnSpc>
              <a:spcBef>
                <a:spcPts val="231"/>
              </a:spcBef>
            </a:pPr>
            <a:r>
              <a:rPr sz="4400" spc="0" dirty="0" smtClean="0">
                <a:latin typeface="Trebuchet MS"/>
                <a:cs typeface="Trebuchet MS"/>
              </a:rPr>
              <a:t>Calling</a:t>
            </a:r>
            <a:endParaRPr sz="4400" dirty="0">
              <a:latin typeface="Trebuchet MS"/>
              <a:cs typeface="Trebuchet MS"/>
            </a:endParaRPr>
          </a:p>
          <a:p>
            <a:pPr marL="12700" marR="83820">
              <a:lnSpc>
                <a:spcPct val="96761"/>
              </a:lnSpc>
              <a:spcBef>
                <a:spcPts val="3499"/>
              </a:spcBef>
            </a:pPr>
            <a:r>
              <a:rPr sz="2800" dirty="0" smtClean="0">
                <a:latin typeface="Arial"/>
                <a:cs typeface="Arial"/>
              </a:rPr>
              <a:t>•  </a:t>
            </a:r>
            <a:r>
              <a:rPr sz="2800" spc="-2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Add two ints x, </a:t>
            </a:r>
            <a:r>
              <a:rPr sz="2800" spc="-339" dirty="0" smtClean="0">
                <a:latin typeface="Trebuchet MS"/>
                <a:cs typeface="Trebuchet MS"/>
              </a:rPr>
              <a:t>y</a:t>
            </a:r>
            <a:endParaRPr sz="2800" dirty="0">
              <a:latin typeface="Trebuchet MS"/>
              <a:cs typeface="Trebuchet MS"/>
            </a:endParaRPr>
          </a:p>
          <a:p>
            <a:pPr marL="12700" marR="83820">
              <a:lnSpc>
                <a:spcPct val="96761"/>
              </a:lnSpc>
              <a:spcBef>
                <a:spcPts val="720"/>
              </a:spcBef>
            </a:pPr>
            <a:r>
              <a:rPr sz="2800" dirty="0" smtClean="0">
                <a:latin typeface="Arial"/>
                <a:cs typeface="Arial"/>
              </a:rPr>
              <a:t>•  </a:t>
            </a:r>
            <a:r>
              <a:rPr sz="2800" spc="-2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add(3,4)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26399" y="605078"/>
            <a:ext cx="40280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8359" y="605078"/>
            <a:ext cx="218917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function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39" y="2713116"/>
            <a:ext cx="3873235" cy="39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0"/>
              </a:lnSpc>
              <a:spcBef>
                <a:spcPts val="149"/>
              </a:spcBef>
            </a:pPr>
            <a:r>
              <a:rPr sz="2800" dirty="0" smtClean="0">
                <a:latin typeface="Arial"/>
                <a:cs typeface="Arial"/>
              </a:rPr>
              <a:t>•  </a:t>
            </a:r>
            <a:r>
              <a:rPr sz="2800" spc="-2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What does the calling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149059"/>
            <a:ext cx="102456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85"/>
              </a:lnSpc>
              <a:spcBef>
                <a:spcPts val="149"/>
              </a:spcBef>
            </a:pPr>
            <a:r>
              <a:rPr sz="4200" spc="0" baseline="1025" dirty="0" smtClean="0">
                <a:latin typeface="Trebuchet MS"/>
                <a:cs typeface="Trebuchet MS"/>
              </a:rPr>
              <a:t>fr</a:t>
            </a:r>
            <a:r>
              <a:rPr sz="4200" spc="4" baseline="1025" dirty="0" smtClean="0">
                <a:latin typeface="Trebuchet MS"/>
                <a:cs typeface="Trebuchet MS"/>
              </a:rPr>
              <a:t>a</a:t>
            </a:r>
            <a:r>
              <a:rPr sz="4200" spc="0" baseline="1025" dirty="0" smtClean="0">
                <a:latin typeface="Trebuchet MS"/>
                <a:cs typeface="Trebuchet MS"/>
              </a:rPr>
              <a:t>me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1984" y="3149059"/>
            <a:ext cx="744052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85"/>
              </a:lnSpc>
              <a:spcBef>
                <a:spcPts val="149"/>
              </a:spcBef>
            </a:pPr>
            <a:r>
              <a:rPr sz="4200" spc="0" baseline="1025" dirty="0" smtClean="0">
                <a:latin typeface="Trebuchet MS"/>
                <a:cs typeface="Trebuchet MS"/>
              </a:rPr>
              <a:t>look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5059" y="3149059"/>
            <a:ext cx="789082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85"/>
              </a:lnSpc>
              <a:spcBef>
                <a:spcPts val="149"/>
              </a:spcBef>
            </a:pPr>
            <a:r>
              <a:rPr sz="4200" spc="0" baseline="1025" dirty="0" smtClean="0">
                <a:latin typeface="Trebuchet MS"/>
                <a:cs typeface="Trebuchet MS"/>
              </a:rPr>
              <a:t>like?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48200" y="1600200"/>
            <a:ext cx="4038598" cy="4525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 dirty="0"/>
          </a:p>
          <a:p>
            <a:pPr marL="91439">
              <a:lnSpc>
                <a:spcPct val="83333"/>
              </a:lnSpc>
            </a:pPr>
            <a:r>
              <a:rPr sz="1600" spc="0" dirty="0" smtClean="0">
                <a:latin typeface="Lucida Console"/>
                <a:cs typeface="Lucida Console"/>
              </a:rPr>
              <a:t>void add(int x, int y)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683"/>
              </a:spcBef>
            </a:pPr>
            <a:r>
              <a:rPr sz="1600" spc="0" dirty="0" smtClean="0">
                <a:latin typeface="Lucida Console"/>
                <a:cs typeface="Lucida Console"/>
              </a:rPr>
              <a:t>{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int sum;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sum = x + y;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printf("%d\n",</a:t>
            </a:r>
            <a:r>
              <a:rPr sz="1600" spc="9" dirty="0" smtClean="0">
                <a:latin typeface="Lucida Console"/>
                <a:cs typeface="Lucida Console"/>
              </a:rPr>
              <a:t> </a:t>
            </a:r>
            <a:r>
              <a:rPr sz="1600" spc="0" dirty="0" smtClean="0">
                <a:latin typeface="Lucida Console"/>
                <a:cs typeface="Lucida Console"/>
              </a:rPr>
              <a:t>sum);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}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3000"/>
              </a:spcBef>
            </a:pPr>
            <a:r>
              <a:rPr sz="1600" spc="0" dirty="0" smtClean="0">
                <a:latin typeface="Lucida Console"/>
                <a:cs typeface="Lucida Console"/>
              </a:rPr>
              <a:t>int main()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{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add(3, 4);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}</a:t>
            </a:r>
            <a:endParaRPr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561418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3063712" y="1417638"/>
            <a:ext cx="0" cy="4524310"/>
          </a:xfrm>
          <a:custGeom>
            <a:avLst/>
            <a:gdLst/>
            <a:ahLst/>
            <a:cxnLst/>
            <a:rect l="l" t="t" r="r" b="b"/>
            <a:pathLst>
              <a:path h="4524310">
                <a:moveTo>
                  <a:pt x="0" y="0"/>
                </a:moveTo>
                <a:lnTo>
                  <a:pt x="0" y="4524310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70753" y="1417640"/>
            <a:ext cx="1590" cy="4524309"/>
          </a:xfrm>
          <a:custGeom>
            <a:avLst/>
            <a:gdLst/>
            <a:ahLst/>
            <a:cxnLst/>
            <a:rect l="l" t="t" r="r" b="b"/>
            <a:pathLst>
              <a:path w="1590" h="4524309">
                <a:moveTo>
                  <a:pt x="1590" y="0"/>
                </a:moveTo>
                <a:lnTo>
                  <a:pt x="0" y="452430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0" y="641586"/>
                </a:lnTo>
                <a:lnTo>
                  <a:pt x="3003862" y="641586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6891" y="1596171"/>
            <a:ext cx="3003862" cy="641586"/>
          </a:xfrm>
          <a:custGeom>
            <a:avLst/>
            <a:gdLst/>
            <a:ahLst/>
            <a:cxnLst/>
            <a:rect l="l" t="t" r="r" b="b"/>
            <a:pathLst>
              <a:path w="3003862" h="641586">
                <a:moveTo>
                  <a:pt x="0" y="0"/>
                </a:moveTo>
                <a:lnTo>
                  <a:pt x="3003862" y="0"/>
                </a:lnTo>
                <a:lnTo>
                  <a:pt x="3003862" y="641586"/>
                </a:lnTo>
                <a:lnTo>
                  <a:pt x="0" y="64158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6891" y="2237759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C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6891" y="2237759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3712" y="2656401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3712" y="2656402"/>
            <a:ext cx="3003862" cy="418643"/>
          </a:xfrm>
          <a:custGeom>
            <a:avLst/>
            <a:gdLst/>
            <a:ahLst/>
            <a:cxnLst/>
            <a:rect l="l" t="t" r="r" b="b"/>
            <a:pathLst>
              <a:path w="3003862" h="418643">
                <a:moveTo>
                  <a:pt x="0" y="0"/>
                </a:moveTo>
                <a:lnTo>
                  <a:pt x="3003862" y="0"/>
                </a:lnTo>
                <a:lnTo>
                  <a:pt x="3003862" y="418643"/>
                </a:lnTo>
                <a:lnTo>
                  <a:pt x="0" y="4186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63712" y="3075044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66891" y="3493687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8480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8479" y="3912330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65301" y="4330973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0" y="418642"/>
                </a:lnTo>
                <a:lnTo>
                  <a:pt x="3003862" y="418642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5301" y="4749615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8480" y="5168258"/>
            <a:ext cx="3003862" cy="418644"/>
          </a:xfrm>
          <a:custGeom>
            <a:avLst/>
            <a:gdLst/>
            <a:ahLst/>
            <a:cxnLst/>
            <a:rect l="l" t="t" r="r" b="b"/>
            <a:pathLst>
              <a:path w="3003862" h="418644">
                <a:moveTo>
                  <a:pt x="0" y="0"/>
                </a:moveTo>
                <a:lnTo>
                  <a:pt x="0" y="418644"/>
                </a:lnTo>
                <a:lnTo>
                  <a:pt x="3003862" y="418644"/>
                </a:lnTo>
                <a:lnTo>
                  <a:pt x="3003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68479" y="5168258"/>
            <a:ext cx="3003862" cy="418642"/>
          </a:xfrm>
          <a:custGeom>
            <a:avLst/>
            <a:gdLst/>
            <a:ahLst/>
            <a:cxnLst/>
            <a:rect l="l" t="t" r="r" b="b"/>
            <a:pathLst>
              <a:path w="3003862" h="418642">
                <a:moveTo>
                  <a:pt x="0" y="0"/>
                </a:moveTo>
                <a:lnTo>
                  <a:pt x="3003862" y="0"/>
                </a:lnTo>
                <a:lnTo>
                  <a:pt x="3003862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7385" y="1687483"/>
            <a:ext cx="2639291" cy="50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49221" y="1713075"/>
            <a:ext cx="2537576" cy="40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49221" y="1713075"/>
            <a:ext cx="2537576" cy="407386"/>
          </a:xfrm>
          <a:custGeom>
            <a:avLst/>
            <a:gdLst/>
            <a:ahLst/>
            <a:cxnLst/>
            <a:rect l="l" t="t" r="r" b="b"/>
            <a:pathLst>
              <a:path w="2537576" h="407386">
                <a:moveTo>
                  <a:pt x="271093" y="67898"/>
                </a:moveTo>
                <a:lnTo>
                  <a:pt x="272635" y="53446"/>
                </a:lnTo>
                <a:lnTo>
                  <a:pt x="277043" y="40062"/>
                </a:lnTo>
                <a:lnTo>
                  <a:pt x="283995" y="28070"/>
                </a:lnTo>
                <a:lnTo>
                  <a:pt x="293168" y="17794"/>
                </a:lnTo>
                <a:lnTo>
                  <a:pt x="304237" y="9556"/>
                </a:lnTo>
                <a:lnTo>
                  <a:pt x="316880" y="3681"/>
                </a:lnTo>
                <a:lnTo>
                  <a:pt x="330773" y="492"/>
                </a:lnTo>
                <a:lnTo>
                  <a:pt x="338992" y="0"/>
                </a:lnTo>
                <a:lnTo>
                  <a:pt x="648840" y="0"/>
                </a:lnTo>
                <a:lnTo>
                  <a:pt x="1215461" y="0"/>
                </a:lnTo>
                <a:lnTo>
                  <a:pt x="2469676" y="0"/>
                </a:lnTo>
                <a:lnTo>
                  <a:pt x="2484129" y="1541"/>
                </a:lnTo>
                <a:lnTo>
                  <a:pt x="2497513" y="5949"/>
                </a:lnTo>
                <a:lnTo>
                  <a:pt x="2509505" y="12901"/>
                </a:lnTo>
                <a:lnTo>
                  <a:pt x="2519781" y="22074"/>
                </a:lnTo>
                <a:lnTo>
                  <a:pt x="2528019" y="33143"/>
                </a:lnTo>
                <a:lnTo>
                  <a:pt x="2533894" y="45786"/>
                </a:lnTo>
                <a:lnTo>
                  <a:pt x="2537084" y="59679"/>
                </a:lnTo>
                <a:lnTo>
                  <a:pt x="2537576" y="67898"/>
                </a:lnTo>
                <a:lnTo>
                  <a:pt x="2537576" y="237642"/>
                </a:lnTo>
                <a:lnTo>
                  <a:pt x="2537576" y="339488"/>
                </a:lnTo>
                <a:lnTo>
                  <a:pt x="2536035" y="353940"/>
                </a:lnTo>
                <a:lnTo>
                  <a:pt x="2515501" y="389592"/>
                </a:lnTo>
                <a:lnTo>
                  <a:pt x="2477896" y="406894"/>
                </a:lnTo>
                <a:lnTo>
                  <a:pt x="2469676" y="407386"/>
                </a:lnTo>
                <a:lnTo>
                  <a:pt x="1215461" y="407386"/>
                </a:lnTo>
                <a:lnTo>
                  <a:pt x="648840" y="407386"/>
                </a:lnTo>
                <a:lnTo>
                  <a:pt x="338992" y="407386"/>
                </a:lnTo>
                <a:lnTo>
                  <a:pt x="324540" y="405845"/>
                </a:lnTo>
                <a:lnTo>
                  <a:pt x="311156" y="401436"/>
                </a:lnTo>
                <a:lnTo>
                  <a:pt x="299164" y="394484"/>
                </a:lnTo>
                <a:lnTo>
                  <a:pt x="288888" y="385312"/>
                </a:lnTo>
                <a:lnTo>
                  <a:pt x="280650" y="374242"/>
                </a:lnTo>
                <a:lnTo>
                  <a:pt x="274775" y="361599"/>
                </a:lnTo>
                <a:lnTo>
                  <a:pt x="271586" y="347706"/>
                </a:lnTo>
                <a:lnTo>
                  <a:pt x="271093" y="339487"/>
                </a:lnTo>
                <a:lnTo>
                  <a:pt x="0" y="300220"/>
                </a:lnTo>
                <a:lnTo>
                  <a:pt x="271093" y="237642"/>
                </a:lnTo>
                <a:lnTo>
                  <a:pt x="27109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89072" y="2219498"/>
            <a:ext cx="2647603" cy="511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866312" y="2298469"/>
            <a:ext cx="1363287" cy="369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37572" y="2249015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37571" y="2249015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89072" y="2664229"/>
            <a:ext cx="2647603" cy="5070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37572" y="2690959"/>
            <a:ext cx="2549226" cy="4073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37571" y="2690959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1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8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089072" y="3071552"/>
            <a:ext cx="2647603" cy="5070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37572" y="3098346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37571" y="3098346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6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6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89072" y="3478875"/>
            <a:ext cx="2647603" cy="5070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37572" y="3505733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37571" y="3505733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6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7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7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8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50697" y="4559115"/>
            <a:ext cx="660864" cy="418642"/>
          </a:xfrm>
          <a:custGeom>
            <a:avLst/>
            <a:gdLst/>
            <a:ahLst/>
            <a:cxnLst/>
            <a:rect l="l" t="t" r="r" b="b"/>
            <a:pathLst>
              <a:path w="660864" h="418642">
                <a:moveTo>
                  <a:pt x="0" y="0"/>
                </a:moveTo>
                <a:lnTo>
                  <a:pt x="0" y="418642"/>
                </a:lnTo>
                <a:lnTo>
                  <a:pt x="660864" y="418642"/>
                </a:lnTo>
                <a:lnTo>
                  <a:pt x="6608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50697" y="4559115"/>
            <a:ext cx="660863" cy="418642"/>
          </a:xfrm>
          <a:custGeom>
            <a:avLst/>
            <a:gdLst/>
            <a:ahLst/>
            <a:cxnLst/>
            <a:rect l="l" t="t" r="r" b="b"/>
            <a:pathLst>
              <a:path w="660863" h="418642">
                <a:moveTo>
                  <a:pt x="0" y="0"/>
                </a:moveTo>
                <a:lnTo>
                  <a:pt x="660863" y="0"/>
                </a:lnTo>
                <a:lnTo>
                  <a:pt x="660863" y="418642"/>
                </a:lnTo>
                <a:lnTo>
                  <a:pt x="0" y="4186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11562" y="4768438"/>
            <a:ext cx="516230" cy="1479"/>
          </a:xfrm>
          <a:custGeom>
            <a:avLst/>
            <a:gdLst/>
            <a:ahLst/>
            <a:cxnLst/>
            <a:rect l="l" t="t" r="r" b="b"/>
            <a:pathLst>
              <a:path w="516230" h="1479">
                <a:moveTo>
                  <a:pt x="0" y="0"/>
                </a:moveTo>
                <a:lnTo>
                  <a:pt x="516230" y="1479"/>
                </a:lnTo>
              </a:path>
            </a:pathLst>
          </a:custGeom>
          <a:ln w="3809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894374" y="4684339"/>
            <a:ext cx="171225" cy="170851"/>
          </a:xfrm>
          <a:custGeom>
            <a:avLst/>
            <a:gdLst/>
            <a:ahLst/>
            <a:cxnLst/>
            <a:rect l="l" t="t" r="r" b="b"/>
            <a:pathLst>
              <a:path w="171225" h="170851">
                <a:moveTo>
                  <a:pt x="171225" y="85686"/>
                </a:moveTo>
                <a:lnTo>
                  <a:pt x="28955" y="2148"/>
                </a:lnTo>
                <a:lnTo>
                  <a:pt x="23556" y="0"/>
                </a:lnTo>
                <a:lnTo>
                  <a:pt x="11880" y="1032"/>
                </a:lnTo>
                <a:lnTo>
                  <a:pt x="2881" y="8930"/>
                </a:lnTo>
                <a:lnTo>
                  <a:pt x="733" y="14327"/>
                </a:lnTo>
                <a:lnTo>
                  <a:pt x="1766" y="26004"/>
                </a:lnTo>
                <a:lnTo>
                  <a:pt x="9663" y="35003"/>
                </a:lnTo>
                <a:lnTo>
                  <a:pt x="95611" y="85469"/>
                </a:lnTo>
                <a:lnTo>
                  <a:pt x="9375" y="135442"/>
                </a:lnTo>
                <a:lnTo>
                  <a:pt x="4852" y="139079"/>
                </a:lnTo>
                <a:lnTo>
                  <a:pt x="0" y="149754"/>
                </a:lnTo>
                <a:lnTo>
                  <a:pt x="2445" y="161476"/>
                </a:lnTo>
                <a:lnTo>
                  <a:pt x="6081" y="165998"/>
                </a:lnTo>
                <a:lnTo>
                  <a:pt x="16755" y="170851"/>
                </a:lnTo>
                <a:lnTo>
                  <a:pt x="28478" y="168407"/>
                </a:lnTo>
                <a:lnTo>
                  <a:pt x="171225" y="85686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89072" y="3886200"/>
            <a:ext cx="2647603" cy="5070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37712" y="3961014"/>
            <a:ext cx="1832956" cy="3699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37572" y="3913120"/>
            <a:ext cx="2549226" cy="407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37571" y="3913120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7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7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7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7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089072" y="4293523"/>
            <a:ext cx="2647603" cy="5070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37572" y="4320506"/>
            <a:ext cx="2549226" cy="40738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37571" y="4320507"/>
            <a:ext cx="2549226" cy="407386"/>
          </a:xfrm>
          <a:custGeom>
            <a:avLst/>
            <a:gdLst/>
            <a:ahLst/>
            <a:cxnLst/>
            <a:rect l="l" t="t" r="r" b="b"/>
            <a:pathLst>
              <a:path w="2549226" h="407386">
                <a:moveTo>
                  <a:pt x="282743" y="67898"/>
                </a:moveTo>
                <a:lnTo>
                  <a:pt x="284285" y="53446"/>
                </a:lnTo>
                <a:lnTo>
                  <a:pt x="288693" y="40062"/>
                </a:lnTo>
                <a:lnTo>
                  <a:pt x="295646" y="28070"/>
                </a:lnTo>
                <a:lnTo>
                  <a:pt x="304818" y="17794"/>
                </a:lnTo>
                <a:lnTo>
                  <a:pt x="315888" y="9557"/>
                </a:lnTo>
                <a:lnTo>
                  <a:pt x="328530" y="3681"/>
                </a:lnTo>
                <a:lnTo>
                  <a:pt x="342423" y="492"/>
                </a:lnTo>
                <a:lnTo>
                  <a:pt x="350642" y="0"/>
                </a:lnTo>
                <a:lnTo>
                  <a:pt x="660491" y="0"/>
                </a:lnTo>
                <a:lnTo>
                  <a:pt x="1227111" y="0"/>
                </a:lnTo>
                <a:lnTo>
                  <a:pt x="2481326" y="0"/>
                </a:lnTo>
                <a:lnTo>
                  <a:pt x="2495779" y="1541"/>
                </a:lnTo>
                <a:lnTo>
                  <a:pt x="2509163" y="5949"/>
                </a:lnTo>
                <a:lnTo>
                  <a:pt x="2521155" y="12901"/>
                </a:lnTo>
                <a:lnTo>
                  <a:pt x="2531431" y="22074"/>
                </a:lnTo>
                <a:lnTo>
                  <a:pt x="2539669" y="33143"/>
                </a:lnTo>
                <a:lnTo>
                  <a:pt x="2545544" y="45786"/>
                </a:lnTo>
                <a:lnTo>
                  <a:pt x="2548734" y="59679"/>
                </a:lnTo>
                <a:lnTo>
                  <a:pt x="2549226" y="67898"/>
                </a:lnTo>
                <a:lnTo>
                  <a:pt x="2549226" y="169745"/>
                </a:lnTo>
                <a:lnTo>
                  <a:pt x="2549226" y="339487"/>
                </a:lnTo>
                <a:lnTo>
                  <a:pt x="2547685" y="353940"/>
                </a:lnTo>
                <a:lnTo>
                  <a:pt x="2527151" y="389592"/>
                </a:lnTo>
                <a:lnTo>
                  <a:pt x="2489546" y="406894"/>
                </a:lnTo>
                <a:lnTo>
                  <a:pt x="2481326" y="407386"/>
                </a:lnTo>
                <a:lnTo>
                  <a:pt x="1227111" y="407386"/>
                </a:lnTo>
                <a:lnTo>
                  <a:pt x="660491" y="407386"/>
                </a:lnTo>
                <a:lnTo>
                  <a:pt x="350642" y="407386"/>
                </a:lnTo>
                <a:lnTo>
                  <a:pt x="336190" y="405845"/>
                </a:lnTo>
                <a:lnTo>
                  <a:pt x="322806" y="401437"/>
                </a:lnTo>
                <a:lnTo>
                  <a:pt x="310814" y="394484"/>
                </a:lnTo>
                <a:lnTo>
                  <a:pt x="300538" y="385312"/>
                </a:lnTo>
                <a:lnTo>
                  <a:pt x="292300" y="374242"/>
                </a:lnTo>
                <a:lnTo>
                  <a:pt x="286425" y="361599"/>
                </a:lnTo>
                <a:lnTo>
                  <a:pt x="283236" y="347707"/>
                </a:lnTo>
                <a:lnTo>
                  <a:pt x="282743" y="339487"/>
                </a:lnTo>
                <a:lnTo>
                  <a:pt x="282743" y="169745"/>
                </a:lnTo>
                <a:lnTo>
                  <a:pt x="0" y="125459"/>
                </a:lnTo>
                <a:lnTo>
                  <a:pt x="282743" y="67897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764429" y="605078"/>
            <a:ext cx="207946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39" dirty="0" smtClean="0">
                <a:latin typeface="Trebuchet MS"/>
                <a:cs typeface="Trebuchet MS"/>
              </a:rPr>
              <a:t>K</a:t>
            </a:r>
            <a:r>
              <a:rPr sz="4400" spc="0" dirty="0" smtClean="0">
                <a:latin typeface="Trebuchet MS"/>
                <a:cs typeface="Trebuchet MS"/>
              </a:rPr>
              <a:t>eeping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03068" y="605078"/>
            <a:ext cx="98886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ESP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41039" y="605078"/>
            <a:ext cx="57391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74104" y="605078"/>
            <a:ext cx="1894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control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16977" y="1831407"/>
            <a:ext cx="15056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from func1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32529" y="2367347"/>
            <a:ext cx="12746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81270" y="2809292"/>
            <a:ext cx="1976855" cy="203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POP/POP/RET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84626" y="3216679"/>
            <a:ext cx="369951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84626" y="3624065"/>
            <a:ext cx="369951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96953" y="4031453"/>
            <a:ext cx="174552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RET</a:t>
            </a:r>
            <a:r>
              <a:rPr sz="1400" spc="-25" dirty="0" smtClean="0">
                <a:solidFill>
                  <a:srgbClr val="FEFFFE"/>
                </a:solidFill>
                <a:latin typeface="Trebuchet MS"/>
                <a:cs typeface="Trebuchet MS"/>
              </a:rPr>
              <a:t> 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- </a:t>
            </a:r>
            <a:r>
              <a:rPr sz="1400" spc="-54" dirty="0" smtClean="0">
                <a:solidFill>
                  <a:srgbClr val="FEFFFE"/>
                </a:solidFill>
                <a:latin typeface="Trebuchet MS"/>
                <a:cs typeface="Trebuchet MS"/>
              </a:rPr>
              <a:t>R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eturn to add()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68682" y="4438840"/>
            <a:ext cx="200205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Finally EIP</a:t>
            </a:r>
            <a:r>
              <a:rPr sz="1400" spc="-25" dirty="0" smtClean="0">
                <a:solidFill>
                  <a:srgbClr val="FEFFFE"/>
                </a:solidFill>
                <a:latin typeface="Trebuchet MS"/>
                <a:cs typeface="Trebuchet MS"/>
              </a:rPr>
              <a:t> </a:t>
            </a: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= 0x42424242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0697" y="4559115"/>
            <a:ext cx="660863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536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ESP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6891" y="1596171"/>
            <a:ext cx="3003862" cy="641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86" marR="80619" algn="just">
              <a:lnSpc>
                <a:spcPct val="97244"/>
              </a:lnSpc>
              <a:spcBef>
                <a:spcPts val="439"/>
              </a:spcBef>
            </a:pPr>
            <a:r>
              <a:rPr sz="1200" spc="0" dirty="0" smtClean="0">
                <a:latin typeface="Trebuchet MS"/>
                <a:cs typeface="Trebuchet MS"/>
              </a:rPr>
              <a:t>AAAAAAAAAAAAAAAAAAAAAAAAAAAAAAA AAAAAAAAAAAAAAAAAAAAAAAAAAAAAAA AAAAAAAAAAAAAAAAAAAAAAAAAAAAAAA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891" y="2237758"/>
            <a:ext cx="3003862" cy="41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773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6891" y="2656402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21900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POP/POP/RET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891" y="3075044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1767" marR="992625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6891" y="3493687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4945" marR="98944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891" y="3912330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759326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address of 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6891" y="4330973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6891" y="4749615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3355" marR="991036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6891" y="5168258"/>
            <a:ext cx="3003862" cy="418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996534" marR="9878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86772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ject 65"/>
          <p:cNvSpPr/>
          <p:nvPr/>
        </p:nvSpPr>
        <p:spPr>
          <a:xfrm>
            <a:off x="3612156" y="2427876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0" y="484842"/>
                </a:lnTo>
                <a:lnTo>
                  <a:pt x="1165211" y="484842"/>
                </a:lnTo>
                <a:lnTo>
                  <a:pt x="1165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12156" y="2427876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08865" y="2427876"/>
            <a:ext cx="2703291" cy="484842"/>
          </a:xfrm>
          <a:custGeom>
            <a:avLst/>
            <a:gdLst/>
            <a:ahLst/>
            <a:cxnLst/>
            <a:rect l="l" t="t" r="r" b="b"/>
            <a:pathLst>
              <a:path w="2703291" h="484842">
                <a:moveTo>
                  <a:pt x="0" y="0"/>
                </a:moveTo>
                <a:lnTo>
                  <a:pt x="0" y="484842"/>
                </a:lnTo>
                <a:lnTo>
                  <a:pt x="2703291" y="484842"/>
                </a:lnTo>
                <a:lnTo>
                  <a:pt x="27032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CC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8865" y="2427876"/>
            <a:ext cx="2703290" cy="484842"/>
          </a:xfrm>
          <a:custGeom>
            <a:avLst/>
            <a:gdLst/>
            <a:ahLst/>
            <a:cxnLst/>
            <a:rect l="l" t="t" r="r" b="b"/>
            <a:pathLst>
              <a:path w="2703290" h="484842">
                <a:moveTo>
                  <a:pt x="0" y="0"/>
                </a:moveTo>
                <a:lnTo>
                  <a:pt x="2703290" y="0"/>
                </a:lnTo>
                <a:lnTo>
                  <a:pt x="2703290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77367" y="2427876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0" y="484842"/>
                </a:lnTo>
                <a:lnTo>
                  <a:pt x="1165212" y="484842"/>
                </a:lnTo>
                <a:lnTo>
                  <a:pt x="116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77367" y="2427876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1165212" y="0"/>
                </a:lnTo>
                <a:lnTo>
                  <a:pt x="1165212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42580" y="2427876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0" y="484842"/>
                </a:lnTo>
                <a:lnTo>
                  <a:pt x="1165211" y="484842"/>
                </a:lnTo>
                <a:lnTo>
                  <a:pt x="1165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42579" y="2427876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107791" y="2427876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0" y="484842"/>
                </a:lnTo>
                <a:lnTo>
                  <a:pt x="1165212" y="484842"/>
                </a:lnTo>
                <a:lnTo>
                  <a:pt x="116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07791" y="2427876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273003" y="2427876"/>
            <a:ext cx="413794" cy="1587"/>
          </a:xfrm>
          <a:custGeom>
            <a:avLst/>
            <a:gdLst/>
            <a:ahLst/>
            <a:cxnLst/>
            <a:rect l="l" t="t" r="r" b="b"/>
            <a:pathLst>
              <a:path w="413794" h="1587">
                <a:moveTo>
                  <a:pt x="0" y="0"/>
                </a:moveTo>
                <a:lnTo>
                  <a:pt x="413794" y="1587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73003" y="2911130"/>
            <a:ext cx="413794" cy="1587"/>
          </a:xfrm>
          <a:custGeom>
            <a:avLst/>
            <a:gdLst/>
            <a:ahLst/>
            <a:cxnLst/>
            <a:rect l="l" t="t" r="r" b="b"/>
            <a:pathLst>
              <a:path w="413794" h="1587">
                <a:moveTo>
                  <a:pt x="0" y="0"/>
                </a:moveTo>
                <a:lnTo>
                  <a:pt x="413794" y="1587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0367" y="2967643"/>
            <a:ext cx="1113905" cy="822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08865" y="2993748"/>
            <a:ext cx="1013733" cy="722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08865" y="2993747"/>
            <a:ext cx="1013733" cy="722883"/>
          </a:xfrm>
          <a:custGeom>
            <a:avLst/>
            <a:gdLst/>
            <a:ahLst/>
            <a:cxnLst/>
            <a:rect l="l" t="t" r="r" b="b"/>
            <a:pathLst>
              <a:path w="1013733" h="722883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5" y="117037"/>
                </a:lnTo>
                <a:lnTo>
                  <a:pt x="168955" y="117037"/>
                </a:lnTo>
                <a:lnTo>
                  <a:pt x="305812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5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4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5"/>
                </a:lnTo>
                <a:lnTo>
                  <a:pt x="1013670" y="214394"/>
                </a:lnTo>
                <a:lnTo>
                  <a:pt x="1013733" y="218013"/>
                </a:lnTo>
                <a:lnTo>
                  <a:pt x="1013733" y="369473"/>
                </a:lnTo>
                <a:lnTo>
                  <a:pt x="1013733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0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3"/>
                </a:lnTo>
                <a:lnTo>
                  <a:pt x="422388" y="722883"/>
                </a:lnTo>
                <a:lnTo>
                  <a:pt x="168955" y="722883"/>
                </a:lnTo>
                <a:lnTo>
                  <a:pt x="100975" y="722883"/>
                </a:lnTo>
                <a:lnTo>
                  <a:pt x="86371" y="721834"/>
                </a:lnTo>
                <a:lnTo>
                  <a:pt x="72415" y="718787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30"/>
                </a:lnTo>
                <a:lnTo>
                  <a:pt x="17459" y="678680"/>
                </a:lnTo>
                <a:lnTo>
                  <a:pt x="10458" y="666708"/>
                </a:lnTo>
                <a:lnTo>
                  <a:pt x="5127" y="653761"/>
                </a:lnTo>
                <a:lnTo>
                  <a:pt x="1613" y="639984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62003" y="2967643"/>
            <a:ext cx="1113905" cy="822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12156" y="2993748"/>
            <a:ext cx="1013733" cy="722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12156" y="2993747"/>
            <a:ext cx="1013733" cy="722883"/>
          </a:xfrm>
          <a:custGeom>
            <a:avLst/>
            <a:gdLst/>
            <a:ahLst/>
            <a:cxnLst/>
            <a:rect l="l" t="t" r="r" b="b"/>
            <a:pathLst>
              <a:path w="1013733" h="722883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2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6" y="117037"/>
                </a:lnTo>
                <a:lnTo>
                  <a:pt x="168956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5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3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5"/>
                </a:lnTo>
                <a:lnTo>
                  <a:pt x="1013670" y="214394"/>
                </a:lnTo>
                <a:lnTo>
                  <a:pt x="1013733" y="218013"/>
                </a:lnTo>
                <a:lnTo>
                  <a:pt x="1013733" y="369473"/>
                </a:lnTo>
                <a:lnTo>
                  <a:pt x="1013733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0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3"/>
                </a:lnTo>
                <a:lnTo>
                  <a:pt x="422388" y="722883"/>
                </a:lnTo>
                <a:lnTo>
                  <a:pt x="168956" y="722883"/>
                </a:lnTo>
                <a:lnTo>
                  <a:pt x="100976" y="722883"/>
                </a:lnTo>
                <a:lnTo>
                  <a:pt x="86371" y="721834"/>
                </a:lnTo>
                <a:lnTo>
                  <a:pt x="72415" y="718787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30"/>
                </a:lnTo>
                <a:lnTo>
                  <a:pt x="17459" y="678680"/>
                </a:lnTo>
                <a:lnTo>
                  <a:pt x="10458" y="666708"/>
                </a:lnTo>
                <a:lnTo>
                  <a:pt x="5127" y="653761"/>
                </a:lnTo>
                <a:lnTo>
                  <a:pt x="1613" y="639985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25785" y="2967643"/>
            <a:ext cx="1118061" cy="822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42163" y="3150523"/>
            <a:ext cx="876992" cy="5611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78289" y="2993748"/>
            <a:ext cx="1013734" cy="7228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78289" y="2993747"/>
            <a:ext cx="1013734" cy="722883"/>
          </a:xfrm>
          <a:custGeom>
            <a:avLst/>
            <a:gdLst/>
            <a:ahLst/>
            <a:cxnLst/>
            <a:rect l="l" t="t" r="r" b="b"/>
            <a:pathLst>
              <a:path w="1013734" h="722883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2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6" y="117037"/>
                </a:lnTo>
                <a:lnTo>
                  <a:pt x="168955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5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4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4"/>
                </a:lnTo>
                <a:lnTo>
                  <a:pt x="1013670" y="214394"/>
                </a:lnTo>
                <a:lnTo>
                  <a:pt x="1013734" y="218013"/>
                </a:lnTo>
                <a:lnTo>
                  <a:pt x="1013734" y="369473"/>
                </a:lnTo>
                <a:lnTo>
                  <a:pt x="1013734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1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3"/>
                </a:lnTo>
                <a:lnTo>
                  <a:pt x="422388" y="722883"/>
                </a:lnTo>
                <a:lnTo>
                  <a:pt x="168955" y="722883"/>
                </a:lnTo>
                <a:lnTo>
                  <a:pt x="100976" y="722883"/>
                </a:lnTo>
                <a:lnTo>
                  <a:pt x="86371" y="721834"/>
                </a:lnTo>
                <a:lnTo>
                  <a:pt x="72415" y="718787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30"/>
                </a:lnTo>
                <a:lnTo>
                  <a:pt x="17459" y="678680"/>
                </a:lnTo>
                <a:lnTo>
                  <a:pt x="10458" y="666708"/>
                </a:lnTo>
                <a:lnTo>
                  <a:pt x="5127" y="653761"/>
                </a:lnTo>
                <a:lnTo>
                  <a:pt x="1613" y="639985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CB605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93723" y="2967643"/>
            <a:ext cx="1113905" cy="8229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42580" y="2993748"/>
            <a:ext cx="1013734" cy="7228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942579" y="2993747"/>
            <a:ext cx="1013734" cy="722883"/>
          </a:xfrm>
          <a:custGeom>
            <a:avLst/>
            <a:gdLst/>
            <a:ahLst/>
            <a:cxnLst/>
            <a:rect l="l" t="t" r="r" b="b"/>
            <a:pathLst>
              <a:path w="1013734" h="722883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5" y="117037"/>
                </a:lnTo>
                <a:lnTo>
                  <a:pt x="168955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4" y="132640"/>
                </a:lnTo>
                <a:lnTo>
                  <a:pt x="977842" y="140808"/>
                </a:lnTo>
                <a:lnTo>
                  <a:pt x="987747" y="150389"/>
                </a:lnTo>
                <a:lnTo>
                  <a:pt x="996274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4"/>
                </a:lnTo>
                <a:lnTo>
                  <a:pt x="1013670" y="214394"/>
                </a:lnTo>
                <a:lnTo>
                  <a:pt x="1013734" y="218013"/>
                </a:lnTo>
                <a:lnTo>
                  <a:pt x="1013734" y="369473"/>
                </a:lnTo>
                <a:lnTo>
                  <a:pt x="1013734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1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3"/>
                </a:lnTo>
                <a:lnTo>
                  <a:pt x="422388" y="722883"/>
                </a:lnTo>
                <a:lnTo>
                  <a:pt x="168955" y="722883"/>
                </a:lnTo>
                <a:lnTo>
                  <a:pt x="100975" y="722883"/>
                </a:lnTo>
                <a:lnTo>
                  <a:pt x="86371" y="721834"/>
                </a:lnTo>
                <a:lnTo>
                  <a:pt x="72415" y="718787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30"/>
                </a:lnTo>
                <a:lnTo>
                  <a:pt x="17459" y="678680"/>
                </a:lnTo>
                <a:lnTo>
                  <a:pt x="10458" y="666708"/>
                </a:lnTo>
                <a:lnTo>
                  <a:pt x="5127" y="653761"/>
                </a:lnTo>
                <a:lnTo>
                  <a:pt x="1613" y="639984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57504" y="2967643"/>
            <a:ext cx="1113905" cy="8229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08714" y="2993748"/>
            <a:ext cx="1013733" cy="722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108714" y="2993747"/>
            <a:ext cx="1013733" cy="722883"/>
          </a:xfrm>
          <a:custGeom>
            <a:avLst/>
            <a:gdLst/>
            <a:ahLst/>
            <a:cxnLst/>
            <a:rect l="l" t="t" r="r" b="b"/>
            <a:pathLst>
              <a:path w="1013733" h="722883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3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6" y="117037"/>
                </a:lnTo>
                <a:lnTo>
                  <a:pt x="168956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4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3" y="161240"/>
                </a:lnTo>
                <a:lnTo>
                  <a:pt x="1003275" y="173211"/>
                </a:lnTo>
                <a:lnTo>
                  <a:pt x="1008605" y="186158"/>
                </a:lnTo>
                <a:lnTo>
                  <a:pt x="1012119" y="199935"/>
                </a:lnTo>
                <a:lnTo>
                  <a:pt x="1013669" y="214394"/>
                </a:lnTo>
                <a:lnTo>
                  <a:pt x="1013733" y="218013"/>
                </a:lnTo>
                <a:lnTo>
                  <a:pt x="1013733" y="369473"/>
                </a:lnTo>
                <a:lnTo>
                  <a:pt x="1013733" y="621906"/>
                </a:lnTo>
                <a:lnTo>
                  <a:pt x="1012684" y="636511"/>
                </a:lnTo>
                <a:lnTo>
                  <a:pt x="1004736" y="663631"/>
                </a:lnTo>
                <a:lnTo>
                  <a:pt x="989962" y="686991"/>
                </a:lnTo>
                <a:lnTo>
                  <a:pt x="969530" y="705423"/>
                </a:lnTo>
                <a:lnTo>
                  <a:pt x="944611" y="717755"/>
                </a:lnTo>
                <a:lnTo>
                  <a:pt x="916375" y="722819"/>
                </a:lnTo>
                <a:lnTo>
                  <a:pt x="912757" y="722883"/>
                </a:lnTo>
                <a:lnTo>
                  <a:pt x="422388" y="722883"/>
                </a:lnTo>
                <a:lnTo>
                  <a:pt x="168956" y="722883"/>
                </a:lnTo>
                <a:lnTo>
                  <a:pt x="100976" y="722883"/>
                </a:lnTo>
                <a:lnTo>
                  <a:pt x="86372" y="721834"/>
                </a:lnTo>
                <a:lnTo>
                  <a:pt x="72415" y="718787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30"/>
                </a:lnTo>
                <a:lnTo>
                  <a:pt x="17459" y="678680"/>
                </a:lnTo>
                <a:lnTo>
                  <a:pt x="10458" y="666708"/>
                </a:lnTo>
                <a:lnTo>
                  <a:pt x="5127" y="653761"/>
                </a:lnTo>
                <a:lnTo>
                  <a:pt x="1613" y="639985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38074" y="4112761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0" y="484842"/>
                </a:lnTo>
                <a:lnTo>
                  <a:pt x="1165212" y="484842"/>
                </a:lnTo>
                <a:lnTo>
                  <a:pt x="116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B2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38074" y="4112761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03286" y="4112761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0" y="484842"/>
                </a:lnTo>
                <a:lnTo>
                  <a:pt x="1165211" y="484842"/>
                </a:lnTo>
                <a:lnTo>
                  <a:pt x="1165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03286" y="4112761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68499" y="4112761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0" y="484842"/>
                </a:lnTo>
                <a:lnTo>
                  <a:pt x="1165211" y="484842"/>
                </a:lnTo>
                <a:lnTo>
                  <a:pt x="1165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68499" y="4112761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3710" y="4112761"/>
            <a:ext cx="1165212" cy="484842"/>
          </a:xfrm>
          <a:custGeom>
            <a:avLst/>
            <a:gdLst/>
            <a:ahLst/>
            <a:cxnLst/>
            <a:rect l="l" t="t" r="r" b="b"/>
            <a:pathLst>
              <a:path w="1165212" h="484842">
                <a:moveTo>
                  <a:pt x="0" y="0"/>
                </a:moveTo>
                <a:lnTo>
                  <a:pt x="0" y="484842"/>
                </a:lnTo>
                <a:lnTo>
                  <a:pt x="1165212" y="484842"/>
                </a:lnTo>
                <a:lnTo>
                  <a:pt x="116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33710" y="4112761"/>
            <a:ext cx="1165211" cy="484842"/>
          </a:xfrm>
          <a:custGeom>
            <a:avLst/>
            <a:gdLst/>
            <a:ahLst/>
            <a:cxnLst/>
            <a:rect l="l" t="t" r="r" b="b"/>
            <a:pathLst>
              <a:path w="1165211" h="484842">
                <a:moveTo>
                  <a:pt x="0" y="0"/>
                </a:moveTo>
                <a:lnTo>
                  <a:pt x="1165211" y="0"/>
                </a:lnTo>
                <a:lnTo>
                  <a:pt x="1165211" y="484842"/>
                </a:lnTo>
                <a:lnTo>
                  <a:pt x="0" y="48484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8865" y="4594428"/>
            <a:ext cx="413794" cy="1588"/>
          </a:xfrm>
          <a:custGeom>
            <a:avLst/>
            <a:gdLst/>
            <a:ahLst/>
            <a:cxnLst/>
            <a:rect l="l" t="t" r="r" b="b"/>
            <a:pathLst>
              <a:path w="413794" h="1588">
                <a:moveTo>
                  <a:pt x="0" y="0"/>
                </a:moveTo>
                <a:lnTo>
                  <a:pt x="413794" y="1588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8472" y="4650971"/>
            <a:ext cx="1113905" cy="8229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38074" y="4678633"/>
            <a:ext cx="1013734" cy="7228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38074" y="4678632"/>
            <a:ext cx="1013733" cy="722882"/>
          </a:xfrm>
          <a:custGeom>
            <a:avLst/>
            <a:gdLst/>
            <a:ahLst/>
            <a:cxnLst/>
            <a:rect l="l" t="t" r="r" b="b"/>
            <a:pathLst>
              <a:path w="1013733" h="722882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5" y="117037"/>
                </a:lnTo>
                <a:lnTo>
                  <a:pt x="168955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4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3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5"/>
                </a:lnTo>
                <a:lnTo>
                  <a:pt x="1013670" y="214394"/>
                </a:lnTo>
                <a:lnTo>
                  <a:pt x="1013733" y="218013"/>
                </a:lnTo>
                <a:lnTo>
                  <a:pt x="1013733" y="369473"/>
                </a:lnTo>
                <a:lnTo>
                  <a:pt x="1013733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0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2"/>
                </a:lnTo>
                <a:lnTo>
                  <a:pt x="422388" y="722882"/>
                </a:lnTo>
                <a:lnTo>
                  <a:pt x="168955" y="722882"/>
                </a:lnTo>
                <a:lnTo>
                  <a:pt x="100975" y="722882"/>
                </a:lnTo>
                <a:lnTo>
                  <a:pt x="86371" y="721834"/>
                </a:lnTo>
                <a:lnTo>
                  <a:pt x="72415" y="718786"/>
                </a:lnTo>
                <a:lnTo>
                  <a:pt x="59251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29"/>
                </a:lnTo>
                <a:lnTo>
                  <a:pt x="17459" y="678679"/>
                </a:lnTo>
                <a:lnTo>
                  <a:pt x="10457" y="666708"/>
                </a:lnTo>
                <a:lnTo>
                  <a:pt x="5127" y="653761"/>
                </a:lnTo>
                <a:lnTo>
                  <a:pt x="1613" y="639984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52254" y="4650971"/>
            <a:ext cx="1118061" cy="8229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81101" y="4838007"/>
            <a:ext cx="864523" cy="56110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04208" y="4678633"/>
            <a:ext cx="1013734" cy="7228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04208" y="4678632"/>
            <a:ext cx="1013733" cy="722882"/>
          </a:xfrm>
          <a:custGeom>
            <a:avLst/>
            <a:gdLst/>
            <a:ahLst/>
            <a:cxnLst/>
            <a:rect l="l" t="t" r="r" b="b"/>
            <a:pathLst>
              <a:path w="1013733" h="722882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5" y="117037"/>
                </a:lnTo>
                <a:lnTo>
                  <a:pt x="168955" y="117037"/>
                </a:lnTo>
                <a:lnTo>
                  <a:pt x="305812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5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4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5"/>
                </a:lnTo>
                <a:lnTo>
                  <a:pt x="1013670" y="214394"/>
                </a:lnTo>
                <a:lnTo>
                  <a:pt x="1013733" y="218013"/>
                </a:lnTo>
                <a:lnTo>
                  <a:pt x="1013733" y="369473"/>
                </a:lnTo>
                <a:lnTo>
                  <a:pt x="1013733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0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2"/>
                </a:lnTo>
                <a:lnTo>
                  <a:pt x="422388" y="722882"/>
                </a:lnTo>
                <a:lnTo>
                  <a:pt x="168955" y="722882"/>
                </a:lnTo>
                <a:lnTo>
                  <a:pt x="100975" y="722882"/>
                </a:lnTo>
                <a:lnTo>
                  <a:pt x="86371" y="721834"/>
                </a:lnTo>
                <a:lnTo>
                  <a:pt x="72415" y="718786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29"/>
                </a:lnTo>
                <a:lnTo>
                  <a:pt x="17459" y="678679"/>
                </a:lnTo>
                <a:lnTo>
                  <a:pt x="10457" y="666708"/>
                </a:lnTo>
                <a:lnTo>
                  <a:pt x="5127" y="653761"/>
                </a:lnTo>
                <a:lnTo>
                  <a:pt x="1613" y="639984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16036" y="4650971"/>
            <a:ext cx="1118061" cy="8229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68499" y="4678633"/>
            <a:ext cx="1013733" cy="7228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68499" y="4678632"/>
            <a:ext cx="1013733" cy="722882"/>
          </a:xfrm>
          <a:custGeom>
            <a:avLst/>
            <a:gdLst/>
            <a:ahLst/>
            <a:cxnLst/>
            <a:rect l="l" t="t" r="r" b="b"/>
            <a:pathLst>
              <a:path w="1013733" h="722882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6" y="117037"/>
                </a:lnTo>
                <a:lnTo>
                  <a:pt x="168955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5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4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5"/>
                </a:lnTo>
                <a:lnTo>
                  <a:pt x="1013670" y="214394"/>
                </a:lnTo>
                <a:lnTo>
                  <a:pt x="1013733" y="218013"/>
                </a:lnTo>
                <a:lnTo>
                  <a:pt x="1013733" y="369473"/>
                </a:lnTo>
                <a:lnTo>
                  <a:pt x="1013733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0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2"/>
                </a:lnTo>
                <a:lnTo>
                  <a:pt x="422388" y="722882"/>
                </a:lnTo>
                <a:lnTo>
                  <a:pt x="168955" y="722882"/>
                </a:lnTo>
                <a:lnTo>
                  <a:pt x="100976" y="722882"/>
                </a:lnTo>
                <a:lnTo>
                  <a:pt x="86371" y="721834"/>
                </a:lnTo>
                <a:lnTo>
                  <a:pt x="72415" y="718786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29"/>
                </a:lnTo>
                <a:lnTo>
                  <a:pt x="17459" y="678679"/>
                </a:lnTo>
                <a:lnTo>
                  <a:pt x="10457" y="666708"/>
                </a:lnTo>
                <a:lnTo>
                  <a:pt x="5127" y="653761"/>
                </a:lnTo>
                <a:lnTo>
                  <a:pt x="1613" y="639984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3974" y="4650971"/>
            <a:ext cx="1113905" cy="8229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34632" y="4678633"/>
            <a:ext cx="1013734" cy="7228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34631" y="4678632"/>
            <a:ext cx="1013734" cy="722882"/>
          </a:xfrm>
          <a:custGeom>
            <a:avLst/>
            <a:gdLst/>
            <a:ahLst/>
            <a:cxnLst/>
            <a:rect l="l" t="t" r="r" b="b"/>
            <a:pathLst>
              <a:path w="1013734" h="722882">
                <a:moveTo>
                  <a:pt x="0" y="218013"/>
                </a:moveTo>
                <a:lnTo>
                  <a:pt x="1048" y="203408"/>
                </a:lnTo>
                <a:lnTo>
                  <a:pt x="4095" y="189452"/>
                </a:lnTo>
                <a:lnTo>
                  <a:pt x="8996" y="176289"/>
                </a:lnTo>
                <a:lnTo>
                  <a:pt x="15603" y="164065"/>
                </a:lnTo>
                <a:lnTo>
                  <a:pt x="23771" y="152928"/>
                </a:lnTo>
                <a:lnTo>
                  <a:pt x="33353" y="143023"/>
                </a:lnTo>
                <a:lnTo>
                  <a:pt x="44202" y="134496"/>
                </a:lnTo>
                <a:lnTo>
                  <a:pt x="56174" y="127495"/>
                </a:lnTo>
                <a:lnTo>
                  <a:pt x="69121" y="122164"/>
                </a:lnTo>
                <a:lnTo>
                  <a:pt x="82898" y="118650"/>
                </a:lnTo>
                <a:lnTo>
                  <a:pt x="97357" y="117100"/>
                </a:lnTo>
                <a:lnTo>
                  <a:pt x="100976" y="117037"/>
                </a:lnTo>
                <a:lnTo>
                  <a:pt x="168955" y="117037"/>
                </a:lnTo>
                <a:lnTo>
                  <a:pt x="305813" y="0"/>
                </a:lnTo>
                <a:lnTo>
                  <a:pt x="422388" y="117037"/>
                </a:lnTo>
                <a:lnTo>
                  <a:pt x="912757" y="117037"/>
                </a:lnTo>
                <a:lnTo>
                  <a:pt x="927361" y="118085"/>
                </a:lnTo>
                <a:lnTo>
                  <a:pt x="941318" y="121132"/>
                </a:lnTo>
                <a:lnTo>
                  <a:pt x="954481" y="126033"/>
                </a:lnTo>
                <a:lnTo>
                  <a:pt x="966705" y="132640"/>
                </a:lnTo>
                <a:lnTo>
                  <a:pt x="977842" y="140808"/>
                </a:lnTo>
                <a:lnTo>
                  <a:pt x="987747" y="150390"/>
                </a:lnTo>
                <a:lnTo>
                  <a:pt x="996274" y="161239"/>
                </a:lnTo>
                <a:lnTo>
                  <a:pt x="1003275" y="173211"/>
                </a:lnTo>
                <a:lnTo>
                  <a:pt x="1008606" y="186158"/>
                </a:lnTo>
                <a:lnTo>
                  <a:pt x="1012120" y="199934"/>
                </a:lnTo>
                <a:lnTo>
                  <a:pt x="1013670" y="214394"/>
                </a:lnTo>
                <a:lnTo>
                  <a:pt x="1013734" y="218013"/>
                </a:lnTo>
                <a:lnTo>
                  <a:pt x="1013734" y="369473"/>
                </a:lnTo>
                <a:lnTo>
                  <a:pt x="1013734" y="621906"/>
                </a:lnTo>
                <a:lnTo>
                  <a:pt x="1012685" y="636511"/>
                </a:lnTo>
                <a:lnTo>
                  <a:pt x="1004737" y="663630"/>
                </a:lnTo>
                <a:lnTo>
                  <a:pt x="989962" y="686991"/>
                </a:lnTo>
                <a:lnTo>
                  <a:pt x="969531" y="705423"/>
                </a:lnTo>
                <a:lnTo>
                  <a:pt x="944612" y="717755"/>
                </a:lnTo>
                <a:lnTo>
                  <a:pt x="916376" y="722819"/>
                </a:lnTo>
                <a:lnTo>
                  <a:pt x="912757" y="722882"/>
                </a:lnTo>
                <a:lnTo>
                  <a:pt x="422388" y="722882"/>
                </a:lnTo>
                <a:lnTo>
                  <a:pt x="168955" y="722882"/>
                </a:lnTo>
                <a:lnTo>
                  <a:pt x="100976" y="722882"/>
                </a:lnTo>
                <a:lnTo>
                  <a:pt x="86371" y="721834"/>
                </a:lnTo>
                <a:lnTo>
                  <a:pt x="72415" y="718786"/>
                </a:lnTo>
                <a:lnTo>
                  <a:pt x="59252" y="713886"/>
                </a:lnTo>
                <a:lnTo>
                  <a:pt x="47028" y="707279"/>
                </a:lnTo>
                <a:lnTo>
                  <a:pt x="35891" y="699111"/>
                </a:lnTo>
                <a:lnTo>
                  <a:pt x="25986" y="689529"/>
                </a:lnTo>
                <a:lnTo>
                  <a:pt x="17459" y="678679"/>
                </a:lnTo>
                <a:lnTo>
                  <a:pt x="10457" y="666708"/>
                </a:lnTo>
                <a:lnTo>
                  <a:pt x="5127" y="653761"/>
                </a:lnTo>
                <a:lnTo>
                  <a:pt x="1613" y="639984"/>
                </a:lnTo>
                <a:lnTo>
                  <a:pt x="63" y="625525"/>
                </a:lnTo>
                <a:lnTo>
                  <a:pt x="0" y="621906"/>
                </a:lnTo>
                <a:lnTo>
                  <a:pt x="0" y="369473"/>
                </a:lnTo>
                <a:lnTo>
                  <a:pt x="0" y="21801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8865" y="4111172"/>
            <a:ext cx="413794" cy="1588"/>
          </a:xfrm>
          <a:custGeom>
            <a:avLst/>
            <a:gdLst/>
            <a:ahLst/>
            <a:cxnLst/>
            <a:rect l="l" t="t" r="r" b="b"/>
            <a:pathLst>
              <a:path w="413794" h="1588">
                <a:moveTo>
                  <a:pt x="0" y="0"/>
                </a:moveTo>
                <a:lnTo>
                  <a:pt x="413794" y="1588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71250" y="605078"/>
            <a:ext cx="212352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Chained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52694" y="605078"/>
            <a:ext cx="190846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Frames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39" y="1710308"/>
            <a:ext cx="783779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Create an</a:t>
            </a:r>
            <a:r>
              <a:rPr sz="3200" spc="-4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ther bu</a:t>
            </a:r>
            <a:r>
              <a:rPr sz="3200" spc="-4" dirty="0" smtClean="0">
                <a:latin typeface="Trebuchet MS"/>
                <a:cs typeface="Trebuchet MS"/>
              </a:rPr>
              <a:t>f</a:t>
            </a:r>
            <a:r>
              <a:rPr sz="3200" spc="0" dirty="0" smtClean="0">
                <a:latin typeface="Trebuchet MS"/>
                <a:cs typeface="Trebuchet MS"/>
              </a:rPr>
              <a:t>fer overflow payl</a:t>
            </a:r>
            <a:r>
              <a:rPr sz="3200" spc="-4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ad: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72222" y="3221667"/>
            <a:ext cx="706669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distance</a:t>
            </a:r>
            <a:endParaRPr sz="1400">
              <a:latin typeface="Trebuchet MS"/>
              <a:cs typeface="Trebuchet MS"/>
            </a:endParaRPr>
          </a:p>
          <a:p>
            <a:pPr marL="88891" marR="102194" algn="ctr">
              <a:lnSpc>
                <a:spcPts val="1600"/>
              </a:lnSpc>
              <a:spcBef>
                <a:spcPts val="2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to EIP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8633" y="3221667"/>
            <a:ext cx="653600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address</a:t>
            </a:r>
            <a:endParaRPr sz="1400">
              <a:latin typeface="Trebuchet MS"/>
              <a:cs typeface="Trebuchet MS"/>
            </a:endParaRPr>
          </a:p>
          <a:p>
            <a:pPr marL="60362" marR="26669">
              <a:lnSpc>
                <a:spcPts val="1600"/>
              </a:lnSpc>
              <a:spcBef>
                <a:spcPts val="2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of add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0827" y="3221667"/>
            <a:ext cx="767939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POP/POP</a:t>
            </a:r>
            <a:endParaRPr sz="1400">
              <a:latin typeface="Trebuchet MS"/>
              <a:cs typeface="Trebuchet MS"/>
            </a:endParaRPr>
          </a:p>
          <a:p>
            <a:pPr marL="153786" marR="166910" algn="ctr">
              <a:lnSpc>
                <a:spcPts val="1600"/>
              </a:lnSpc>
              <a:spcBef>
                <a:spcPts val="2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/RET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41922" y="3328347"/>
            <a:ext cx="647997" cy="203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param1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08055" y="3328347"/>
            <a:ext cx="647997" cy="203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param2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34552" y="4906552"/>
            <a:ext cx="6536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address</a:t>
            </a:r>
            <a:endParaRPr sz="1400">
              <a:latin typeface="Trebuchet MS"/>
              <a:cs typeface="Trebuchet MS"/>
            </a:endParaRPr>
          </a:p>
          <a:p>
            <a:pPr marL="60362" marR="26669">
              <a:lnSpc>
                <a:spcPts val="1600"/>
              </a:lnSpc>
              <a:spcBef>
                <a:spcPts val="2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of add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0000" y="4906552"/>
            <a:ext cx="76190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137" marR="111679" algn="ctr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return</a:t>
            </a:r>
            <a:endParaRPr sz="1400">
              <a:latin typeface="Trebuchet MS"/>
              <a:cs typeface="Trebuchet MS"/>
            </a:endParaRPr>
          </a:p>
          <a:p>
            <a:pPr algn="ctr">
              <a:lnSpc>
                <a:spcPts val="1600"/>
              </a:lnSpc>
              <a:spcBef>
                <a:spcPts val="2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from add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67840" y="5013232"/>
            <a:ext cx="64799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param1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973" y="5013232"/>
            <a:ext cx="64799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param2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8074" y="4112761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9814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080484bd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3286" y="4112761"/>
            <a:ext cx="1165212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42424242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8498" y="4112761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03030303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3710" y="4112761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04040404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8865" y="2427876"/>
            <a:ext cx="2703290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13627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AAAAAA...140...AAAAAA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2156" y="2427876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9814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080484bd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7368" y="2427876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08048422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2579" y="2427876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8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01010101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07790" y="2427876"/>
            <a:ext cx="1165211" cy="48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8"/>
              </a:spcBef>
            </a:pPr>
            <a:endParaRPr sz="900"/>
          </a:p>
          <a:p>
            <a:pPr marL="105629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02020202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76114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393215" y="605078"/>
            <a:ext cx="80173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It's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4103" y="605078"/>
            <a:ext cx="73240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all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5643" y="605078"/>
            <a:ext cx="279407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about ESP!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1710308"/>
            <a:ext cx="7467921" cy="4114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082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ESP</a:t>
            </a:r>
            <a:r>
              <a:rPr sz="3200" spc="-5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is the new EI</a:t>
            </a:r>
            <a:r>
              <a:rPr sz="3200" spc="-625" dirty="0" smtClean="0">
                <a:latin typeface="Trebuchet MS"/>
                <a:cs typeface="Trebuchet MS"/>
              </a:rPr>
              <a:t>P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  <a:p>
            <a:pPr marL="355600" marR="289221" indent="-342900">
              <a:lnSpc>
                <a:spcPct val="99760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ROP</a:t>
            </a:r>
            <a:r>
              <a:rPr sz="3200" spc="-5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involves keeping the ESP</a:t>
            </a:r>
            <a:r>
              <a:rPr sz="3200" spc="-5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moving through the frames on the stack.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99760"/>
              </a:lnSpc>
              <a:spcBef>
                <a:spcPts val="737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Frames can be chained by returning to </a:t>
            </a:r>
            <a:r>
              <a:rPr lang="en-US" sz="3200" spc="0" dirty="0" smtClean="0">
                <a:latin typeface="Trebuchet MS"/>
                <a:cs typeface="Trebuchet MS"/>
              </a:rPr>
              <a:t>proper sequences of instructions that appropriately unwind the parameters from the stack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797605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716269" y="605078"/>
            <a:ext cx="135937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Code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34783" y="605078"/>
            <a:ext cx="256133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Execution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5276" y="605078"/>
            <a:ext cx="31440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–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18719" y="605078"/>
            <a:ext cx="104376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21623" y="605078"/>
            <a:ext cx="112255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ROP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3259" y="605078"/>
            <a:ext cx="1123421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244" dirty="0" smtClean="0">
                <a:latin typeface="Trebuchet MS"/>
                <a:cs typeface="Trebuchet MS"/>
              </a:rPr>
              <a:t>W</a:t>
            </a:r>
            <a:r>
              <a:rPr sz="4400" spc="0" dirty="0" smtClean="0">
                <a:latin typeface="Trebuchet MS"/>
                <a:cs typeface="Trebuchet MS"/>
              </a:rPr>
              <a:t>ay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39" y="1710308"/>
            <a:ext cx="7430782" cy="1981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082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-150" dirty="0" smtClean="0">
                <a:latin typeface="Trebuchet MS"/>
                <a:cs typeface="Trebuchet MS"/>
              </a:rPr>
              <a:t>P</a:t>
            </a:r>
            <a:r>
              <a:rPr sz="3200" spc="0" dirty="0" smtClean="0">
                <a:latin typeface="Trebuchet MS"/>
                <a:cs typeface="Trebuchet MS"/>
              </a:rPr>
              <a:t>iece together snippets of code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99373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Gadgets – primitive operations, to be searched for within the proc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ss binary shared libraries.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5957" y="2777779"/>
            <a:ext cx="462236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or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39" y="4436743"/>
            <a:ext cx="3789143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Every gadget must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58721" y="4437415"/>
            <a:ext cx="291075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end with a RE</a:t>
            </a:r>
            <a:r>
              <a:rPr sz="3200" spc="-529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94344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ject 144"/>
          <p:cNvSpPr txBox="1"/>
          <p:nvPr/>
        </p:nvSpPr>
        <p:spPr>
          <a:xfrm>
            <a:off x="3906982" y="3150523"/>
            <a:ext cx="3145554" cy="7606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rebuchet MS"/>
                <a:cs typeface="Trebuchet MS"/>
              </a:rPr>
              <a:t>f5</a:t>
            </a:r>
            <a:endParaRPr sz="800">
              <a:latin typeface="Trebuchet MS"/>
              <a:cs typeface="Trebuchet MS"/>
            </a:endParaRPr>
          </a:p>
          <a:p>
            <a:pPr marL="1460827" marR="1478581" algn="ctr">
              <a:lnSpc>
                <a:spcPct val="96761"/>
              </a:lnSpc>
              <a:spcBef>
                <a:spcPts val="44"/>
              </a:spcBef>
            </a:pPr>
            <a:r>
              <a:rPr sz="800" spc="0" dirty="0" smtClean="0">
                <a:latin typeface="Trebuchet MS"/>
                <a:cs typeface="Trebuchet MS"/>
              </a:rPr>
              <a:t>f4()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902825" y="3865417"/>
            <a:ext cx="2372641" cy="1845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9"/>
              </a:spcBef>
            </a:pPr>
            <a:endParaRPr sz="950"/>
          </a:p>
          <a:p>
            <a:pPr marR="584380" algn="r">
              <a:lnSpc>
                <a:spcPct val="96761"/>
              </a:lnSpc>
            </a:pPr>
            <a:r>
              <a:rPr sz="800" spc="0" dirty="0" smtClean="0">
                <a:latin typeface="Trebuchet MS"/>
                <a:cs typeface="Trebuchet MS"/>
              </a:rPr>
              <a:t>RET</a:t>
            </a:r>
            <a:endParaRPr sz="800">
              <a:latin typeface="Trebuchet MS"/>
              <a:cs typeface="Trebuchet MS"/>
            </a:endParaRPr>
          </a:p>
          <a:p>
            <a:pPr marL="1158053">
              <a:lnSpc>
                <a:spcPct val="96761"/>
              </a:lnSpc>
              <a:spcBef>
                <a:spcPts val="2909"/>
              </a:spcBef>
            </a:pPr>
            <a:r>
              <a:rPr sz="1200" spc="0" dirty="0" smtClean="0">
                <a:latin typeface="Trebuchet MS"/>
                <a:cs typeface="Trebuchet MS"/>
              </a:rPr>
              <a:t>binobj3</a:t>
            </a:r>
            <a:endParaRPr sz="1200">
              <a:latin typeface="Trebuchet MS"/>
              <a:cs typeface="Trebuchet MS"/>
            </a:endParaRPr>
          </a:p>
          <a:p>
            <a:pPr algn="r">
              <a:lnSpc>
                <a:spcPct val="96761"/>
              </a:lnSpc>
              <a:spcBef>
                <a:spcPts val="245"/>
              </a:spcBef>
            </a:pPr>
            <a:r>
              <a:rPr sz="800" spc="0" dirty="0" smtClean="0">
                <a:latin typeface="Trebuchet MS"/>
                <a:cs typeface="Trebuchet MS"/>
              </a:rPr>
              <a:t>f7</a:t>
            </a:r>
            <a:endParaRPr sz="800">
              <a:latin typeface="Trebuchet MS"/>
              <a:cs typeface="Trebuchet MS"/>
            </a:endParaRPr>
          </a:p>
          <a:p>
            <a:pPr marL="1485304">
              <a:lnSpc>
                <a:spcPct val="96761"/>
              </a:lnSpc>
              <a:spcBef>
                <a:spcPts val="2891"/>
              </a:spcBef>
            </a:pPr>
            <a:r>
              <a:rPr sz="800" spc="0" dirty="0" smtClean="0">
                <a:latin typeface="Trebuchet MS"/>
                <a:cs typeface="Trebuchet MS"/>
              </a:rPr>
              <a:t>f6()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902825" y="2061556"/>
            <a:ext cx="3869574" cy="2626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 marL="1158053">
              <a:lnSpc>
                <a:spcPct val="96761"/>
              </a:lnSpc>
              <a:spcBef>
                <a:spcPts val="6000"/>
              </a:spcBef>
            </a:pPr>
            <a:r>
              <a:rPr sz="1200" spc="0" dirty="0" smtClean="0">
                <a:latin typeface="Trebuchet MS"/>
                <a:cs typeface="Trebuchet MS"/>
              </a:rPr>
              <a:t>binobj2</a:t>
            </a:r>
            <a:endParaRPr sz="1200">
              <a:latin typeface="Trebuchet MS"/>
              <a:cs typeface="Trebuchet MS"/>
            </a:endParaRPr>
          </a:p>
          <a:p>
            <a:pPr marR="645111" algn="r">
              <a:lnSpc>
                <a:spcPct val="96761"/>
              </a:lnSpc>
              <a:spcBef>
                <a:spcPts val="390"/>
              </a:spcBef>
            </a:pPr>
            <a:r>
              <a:rPr sz="800" spc="0" dirty="0" smtClean="0">
                <a:latin typeface="Trebuchet MS"/>
                <a:cs typeface="Trebuchet MS"/>
              </a:rPr>
              <a:t>()</a:t>
            </a:r>
            <a:endParaRPr sz="800">
              <a:latin typeface="Trebuchet MS"/>
              <a:cs typeface="Trebuchet MS"/>
            </a:endParaRPr>
          </a:p>
          <a:p>
            <a:pPr marR="548344" algn="r">
              <a:lnSpc>
                <a:spcPct val="96761"/>
              </a:lnSpc>
              <a:spcBef>
                <a:spcPts val="3112"/>
              </a:spcBef>
            </a:pPr>
            <a:r>
              <a:rPr sz="1200" spc="0" dirty="0" smtClean="0">
                <a:latin typeface="Trebuchet MS"/>
                <a:cs typeface="Trebuchet MS"/>
              </a:rPr>
              <a:t>C</a:t>
            </a:r>
            <a:endParaRPr sz="1200">
              <a:latin typeface="Trebuchet MS"/>
              <a:cs typeface="Trebuchet MS"/>
            </a:endParaRPr>
          </a:p>
          <a:p>
            <a:pPr marR="507660" algn="r">
              <a:lnSpc>
                <a:spcPct val="96761"/>
              </a:lnSpc>
              <a:spcBef>
                <a:spcPts val="365"/>
              </a:spcBef>
            </a:pPr>
            <a:r>
              <a:rPr sz="800" spc="0" dirty="0" smtClean="0">
                <a:latin typeface="Trebuchet MS"/>
                <a:cs typeface="Trebuchet MS"/>
              </a:rPr>
              <a:t>RET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969438" y="496923"/>
            <a:ext cx="3561431" cy="2217750"/>
          </a:xfrm>
          <a:custGeom>
            <a:avLst/>
            <a:gdLst/>
            <a:ahLst/>
            <a:cxnLst/>
            <a:rect l="l" t="t" r="r" b="b"/>
            <a:pathLst>
              <a:path w="3561431" h="2217750">
                <a:moveTo>
                  <a:pt x="0" y="0"/>
                </a:moveTo>
                <a:lnTo>
                  <a:pt x="0" y="2217750"/>
                </a:lnTo>
                <a:lnTo>
                  <a:pt x="3561431" y="2217750"/>
                </a:lnTo>
                <a:lnTo>
                  <a:pt x="3561431" y="0"/>
                </a:lnTo>
                <a:lnTo>
                  <a:pt x="0" y="0"/>
                </a:lnTo>
                <a:close/>
              </a:path>
            </a:pathLst>
          </a:custGeom>
          <a:solidFill>
            <a:srgbClr val="66A1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69438" y="496923"/>
            <a:ext cx="3561431" cy="2217749"/>
          </a:xfrm>
          <a:custGeom>
            <a:avLst/>
            <a:gdLst/>
            <a:ahLst/>
            <a:cxnLst/>
            <a:rect l="l" t="t" r="r" b="b"/>
            <a:pathLst>
              <a:path w="3561431" h="2217749">
                <a:moveTo>
                  <a:pt x="0" y="0"/>
                </a:moveTo>
                <a:lnTo>
                  <a:pt x="3561431" y="0"/>
                </a:lnTo>
                <a:lnTo>
                  <a:pt x="3561431" y="2217749"/>
                </a:lnTo>
                <a:lnTo>
                  <a:pt x="0" y="221774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96689" y="1551148"/>
            <a:ext cx="611421" cy="261701"/>
          </a:xfrm>
          <a:custGeom>
            <a:avLst/>
            <a:gdLst/>
            <a:ahLst/>
            <a:cxnLst/>
            <a:rect l="l" t="t" r="r" b="b"/>
            <a:pathLst>
              <a:path w="611421" h="261701">
                <a:moveTo>
                  <a:pt x="0" y="0"/>
                </a:moveTo>
                <a:lnTo>
                  <a:pt x="0" y="261701"/>
                </a:lnTo>
                <a:lnTo>
                  <a:pt x="611421" y="26170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96690" y="1551148"/>
            <a:ext cx="611420" cy="261701"/>
          </a:xfrm>
          <a:custGeom>
            <a:avLst/>
            <a:gdLst/>
            <a:ahLst/>
            <a:cxnLst/>
            <a:rect l="l" t="t" r="r" b="b"/>
            <a:pathLst>
              <a:path w="611420" h="261701">
                <a:moveTo>
                  <a:pt x="0" y="0"/>
                </a:moveTo>
                <a:lnTo>
                  <a:pt x="611420" y="0"/>
                </a:lnTo>
                <a:lnTo>
                  <a:pt x="611420" y="261701"/>
                </a:lnTo>
                <a:lnTo>
                  <a:pt x="0" y="261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3851" y="2059292"/>
            <a:ext cx="611421" cy="261702"/>
          </a:xfrm>
          <a:custGeom>
            <a:avLst/>
            <a:gdLst/>
            <a:ahLst/>
            <a:cxnLst/>
            <a:rect l="l" t="t" r="r" b="b"/>
            <a:pathLst>
              <a:path w="611421" h="261702">
                <a:moveTo>
                  <a:pt x="0" y="0"/>
                </a:moveTo>
                <a:lnTo>
                  <a:pt x="0" y="261702"/>
                </a:lnTo>
                <a:lnTo>
                  <a:pt x="611421" y="261702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623851" y="2059292"/>
            <a:ext cx="611420" cy="261701"/>
          </a:xfrm>
          <a:custGeom>
            <a:avLst/>
            <a:gdLst/>
            <a:ahLst/>
            <a:cxnLst/>
            <a:rect l="l" t="t" r="r" b="b"/>
            <a:pathLst>
              <a:path w="611420" h="261701">
                <a:moveTo>
                  <a:pt x="0" y="0"/>
                </a:moveTo>
                <a:lnTo>
                  <a:pt x="611420" y="0"/>
                </a:lnTo>
                <a:lnTo>
                  <a:pt x="611420" y="261701"/>
                </a:lnTo>
                <a:lnTo>
                  <a:pt x="0" y="261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96689" y="993846"/>
            <a:ext cx="611421" cy="557301"/>
          </a:xfrm>
          <a:custGeom>
            <a:avLst/>
            <a:gdLst/>
            <a:ahLst/>
            <a:cxnLst/>
            <a:rect l="l" t="t" r="r" b="b"/>
            <a:pathLst>
              <a:path w="611421" h="557301">
                <a:moveTo>
                  <a:pt x="0" y="0"/>
                </a:moveTo>
                <a:lnTo>
                  <a:pt x="0" y="557301"/>
                </a:lnTo>
                <a:lnTo>
                  <a:pt x="611421" y="55730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96690" y="993846"/>
            <a:ext cx="611420" cy="557300"/>
          </a:xfrm>
          <a:custGeom>
            <a:avLst/>
            <a:gdLst/>
            <a:ahLst/>
            <a:cxnLst/>
            <a:rect l="l" t="t" r="r" b="b"/>
            <a:pathLst>
              <a:path w="611420" h="557300">
                <a:moveTo>
                  <a:pt x="0" y="0"/>
                </a:moveTo>
                <a:lnTo>
                  <a:pt x="611420" y="0"/>
                </a:lnTo>
                <a:lnTo>
                  <a:pt x="611420" y="557300"/>
                </a:lnTo>
                <a:lnTo>
                  <a:pt x="0" y="55730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70343" y="837406"/>
            <a:ext cx="611419" cy="778156"/>
          </a:xfrm>
          <a:custGeom>
            <a:avLst/>
            <a:gdLst/>
            <a:ahLst/>
            <a:cxnLst/>
            <a:rect l="l" t="t" r="r" b="b"/>
            <a:pathLst>
              <a:path w="611419" h="778156">
                <a:moveTo>
                  <a:pt x="0" y="0"/>
                </a:moveTo>
                <a:lnTo>
                  <a:pt x="0" y="778156"/>
                </a:lnTo>
                <a:lnTo>
                  <a:pt x="611419" y="778156"/>
                </a:lnTo>
                <a:lnTo>
                  <a:pt x="6114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70342" y="837406"/>
            <a:ext cx="611420" cy="778156"/>
          </a:xfrm>
          <a:custGeom>
            <a:avLst/>
            <a:gdLst/>
            <a:ahLst/>
            <a:cxnLst/>
            <a:rect l="l" t="t" r="r" b="b"/>
            <a:pathLst>
              <a:path w="611420" h="778156">
                <a:moveTo>
                  <a:pt x="0" y="0"/>
                </a:moveTo>
                <a:lnTo>
                  <a:pt x="611420" y="0"/>
                </a:lnTo>
                <a:lnTo>
                  <a:pt x="611420" y="778156"/>
                </a:lnTo>
                <a:lnTo>
                  <a:pt x="0" y="77815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23851" y="993846"/>
            <a:ext cx="611421" cy="1055118"/>
          </a:xfrm>
          <a:custGeom>
            <a:avLst/>
            <a:gdLst/>
            <a:ahLst/>
            <a:cxnLst/>
            <a:rect l="l" t="t" r="r" b="b"/>
            <a:pathLst>
              <a:path w="611421" h="1055118">
                <a:moveTo>
                  <a:pt x="0" y="0"/>
                </a:moveTo>
                <a:lnTo>
                  <a:pt x="0" y="1055118"/>
                </a:lnTo>
                <a:lnTo>
                  <a:pt x="611421" y="1055118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23851" y="993846"/>
            <a:ext cx="611420" cy="1055117"/>
          </a:xfrm>
          <a:custGeom>
            <a:avLst/>
            <a:gdLst/>
            <a:ahLst/>
            <a:cxnLst/>
            <a:rect l="l" t="t" r="r" b="b"/>
            <a:pathLst>
              <a:path w="611420" h="1055117">
                <a:moveTo>
                  <a:pt x="0" y="0"/>
                </a:moveTo>
                <a:lnTo>
                  <a:pt x="611420" y="0"/>
                </a:lnTo>
                <a:lnTo>
                  <a:pt x="611420" y="1055117"/>
                </a:lnTo>
                <a:lnTo>
                  <a:pt x="0" y="105511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96689" y="1812850"/>
            <a:ext cx="611421" cy="130851"/>
          </a:xfrm>
          <a:custGeom>
            <a:avLst/>
            <a:gdLst/>
            <a:ahLst/>
            <a:cxnLst/>
            <a:rect l="l" t="t" r="r" b="b"/>
            <a:pathLst>
              <a:path w="611421" h="130851">
                <a:moveTo>
                  <a:pt x="0" y="0"/>
                </a:moveTo>
                <a:lnTo>
                  <a:pt x="0" y="130851"/>
                </a:lnTo>
                <a:lnTo>
                  <a:pt x="611421" y="13085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96690" y="1812850"/>
            <a:ext cx="611420" cy="130850"/>
          </a:xfrm>
          <a:custGeom>
            <a:avLst/>
            <a:gdLst/>
            <a:ahLst/>
            <a:cxnLst/>
            <a:rect l="l" t="t" r="r" b="b"/>
            <a:pathLst>
              <a:path w="611420" h="130850">
                <a:moveTo>
                  <a:pt x="0" y="0"/>
                </a:moveTo>
                <a:lnTo>
                  <a:pt x="611420" y="0"/>
                </a:lnTo>
                <a:lnTo>
                  <a:pt x="611420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870343" y="1615563"/>
            <a:ext cx="611419" cy="130850"/>
          </a:xfrm>
          <a:custGeom>
            <a:avLst/>
            <a:gdLst/>
            <a:ahLst/>
            <a:cxnLst/>
            <a:rect l="l" t="t" r="r" b="b"/>
            <a:pathLst>
              <a:path w="611419" h="130850">
                <a:moveTo>
                  <a:pt x="0" y="0"/>
                </a:moveTo>
                <a:lnTo>
                  <a:pt x="0" y="130850"/>
                </a:lnTo>
                <a:lnTo>
                  <a:pt x="611419" y="130850"/>
                </a:lnTo>
                <a:lnTo>
                  <a:pt x="6114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870342" y="1615563"/>
            <a:ext cx="611420" cy="130850"/>
          </a:xfrm>
          <a:custGeom>
            <a:avLst/>
            <a:gdLst/>
            <a:ahLst/>
            <a:cxnLst/>
            <a:rect l="l" t="t" r="r" b="b"/>
            <a:pathLst>
              <a:path w="611420" h="130850">
                <a:moveTo>
                  <a:pt x="0" y="0"/>
                </a:moveTo>
                <a:lnTo>
                  <a:pt x="611420" y="0"/>
                </a:lnTo>
                <a:lnTo>
                  <a:pt x="611420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23851" y="2320994"/>
            <a:ext cx="611421" cy="130850"/>
          </a:xfrm>
          <a:custGeom>
            <a:avLst/>
            <a:gdLst/>
            <a:ahLst/>
            <a:cxnLst/>
            <a:rect l="l" t="t" r="r" b="b"/>
            <a:pathLst>
              <a:path w="611421" h="130850">
                <a:moveTo>
                  <a:pt x="0" y="0"/>
                </a:moveTo>
                <a:lnTo>
                  <a:pt x="0" y="130850"/>
                </a:lnTo>
                <a:lnTo>
                  <a:pt x="611421" y="130850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23851" y="2320995"/>
            <a:ext cx="611420" cy="130850"/>
          </a:xfrm>
          <a:custGeom>
            <a:avLst/>
            <a:gdLst/>
            <a:ahLst/>
            <a:cxnLst/>
            <a:rect l="l" t="t" r="r" b="b"/>
            <a:pathLst>
              <a:path w="611420" h="130850">
                <a:moveTo>
                  <a:pt x="0" y="0"/>
                </a:moveTo>
                <a:lnTo>
                  <a:pt x="611420" y="0"/>
                </a:lnTo>
                <a:lnTo>
                  <a:pt x="611420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3819" y="1501997"/>
            <a:ext cx="3189279" cy="485701"/>
          </a:xfrm>
          <a:custGeom>
            <a:avLst/>
            <a:gdLst/>
            <a:ahLst/>
            <a:cxnLst/>
            <a:rect l="l" t="t" r="r" b="b"/>
            <a:pathLst>
              <a:path w="3189279" h="485701">
                <a:moveTo>
                  <a:pt x="0" y="0"/>
                </a:moveTo>
                <a:lnTo>
                  <a:pt x="0" y="485701"/>
                </a:lnTo>
                <a:lnTo>
                  <a:pt x="3189279" y="485701"/>
                </a:lnTo>
                <a:lnTo>
                  <a:pt x="3189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3819" y="1501997"/>
            <a:ext cx="3189280" cy="485701"/>
          </a:xfrm>
          <a:custGeom>
            <a:avLst/>
            <a:gdLst/>
            <a:ahLst/>
            <a:cxnLst/>
            <a:rect l="l" t="t" r="r" b="b"/>
            <a:pathLst>
              <a:path w="3189280" h="485701">
                <a:moveTo>
                  <a:pt x="0" y="0"/>
                </a:moveTo>
                <a:lnTo>
                  <a:pt x="3189280" y="0"/>
                </a:lnTo>
                <a:lnTo>
                  <a:pt x="3189280" y="485701"/>
                </a:lnTo>
                <a:lnTo>
                  <a:pt x="0" y="485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906982" y="1554480"/>
            <a:ext cx="1537854" cy="295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53100" y="1683316"/>
            <a:ext cx="1318640" cy="61531"/>
          </a:xfrm>
          <a:custGeom>
            <a:avLst/>
            <a:gdLst/>
            <a:ahLst/>
            <a:cxnLst/>
            <a:rect l="l" t="t" r="r" b="b"/>
            <a:pathLst>
              <a:path w="1318640" h="61531">
                <a:moveTo>
                  <a:pt x="0" y="61531"/>
                </a:moveTo>
                <a:lnTo>
                  <a:pt x="131864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9048" y="1627962"/>
            <a:ext cx="117871" cy="117779"/>
          </a:xfrm>
          <a:custGeom>
            <a:avLst/>
            <a:gdLst/>
            <a:ahLst/>
            <a:cxnLst/>
            <a:rect l="l" t="t" r="r" b="b"/>
            <a:pathLst>
              <a:path w="117871" h="117779">
                <a:moveTo>
                  <a:pt x="67515" y="56528"/>
                </a:moveTo>
                <a:lnTo>
                  <a:pt x="11743" y="92647"/>
                </a:lnTo>
                <a:lnTo>
                  <a:pt x="5857" y="96460"/>
                </a:lnTo>
                <a:lnTo>
                  <a:pt x="4175" y="104324"/>
                </a:lnTo>
                <a:lnTo>
                  <a:pt x="7988" y="110210"/>
                </a:lnTo>
                <a:lnTo>
                  <a:pt x="11800" y="116098"/>
                </a:lnTo>
                <a:lnTo>
                  <a:pt x="19664" y="117779"/>
                </a:lnTo>
                <a:lnTo>
                  <a:pt x="25551" y="113967"/>
                </a:lnTo>
                <a:lnTo>
                  <a:pt x="117871" y="54179"/>
                </a:lnTo>
                <a:lnTo>
                  <a:pt x="20384" y="3247"/>
                </a:lnTo>
                <a:lnTo>
                  <a:pt x="14168" y="0"/>
                </a:lnTo>
                <a:lnTo>
                  <a:pt x="6496" y="2406"/>
                </a:lnTo>
                <a:lnTo>
                  <a:pt x="3247" y="8623"/>
                </a:lnTo>
                <a:lnTo>
                  <a:pt x="0" y="14839"/>
                </a:lnTo>
                <a:lnTo>
                  <a:pt x="2406" y="22512"/>
                </a:lnTo>
                <a:lnTo>
                  <a:pt x="8623" y="25760"/>
                </a:lnTo>
                <a:lnTo>
                  <a:pt x="67515" y="56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63819" y="2219773"/>
            <a:ext cx="3189279" cy="485701"/>
          </a:xfrm>
          <a:custGeom>
            <a:avLst/>
            <a:gdLst/>
            <a:ahLst/>
            <a:cxnLst/>
            <a:rect l="l" t="t" r="r" b="b"/>
            <a:pathLst>
              <a:path w="3189279" h="485701">
                <a:moveTo>
                  <a:pt x="0" y="0"/>
                </a:moveTo>
                <a:lnTo>
                  <a:pt x="0" y="485701"/>
                </a:lnTo>
                <a:lnTo>
                  <a:pt x="3189279" y="485701"/>
                </a:lnTo>
                <a:lnTo>
                  <a:pt x="3189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63819" y="2219773"/>
            <a:ext cx="3189280" cy="485701"/>
          </a:xfrm>
          <a:custGeom>
            <a:avLst/>
            <a:gdLst/>
            <a:ahLst/>
            <a:cxnLst/>
            <a:rect l="l" t="t" r="r" b="b"/>
            <a:pathLst>
              <a:path w="3189280" h="485701">
                <a:moveTo>
                  <a:pt x="0" y="0"/>
                </a:moveTo>
                <a:lnTo>
                  <a:pt x="3189280" y="0"/>
                </a:lnTo>
                <a:lnTo>
                  <a:pt x="3189280" y="485701"/>
                </a:lnTo>
                <a:lnTo>
                  <a:pt x="0" y="485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906982" y="2061556"/>
            <a:ext cx="3865417" cy="473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53100" y="2192232"/>
            <a:ext cx="3645957" cy="270392"/>
          </a:xfrm>
          <a:custGeom>
            <a:avLst/>
            <a:gdLst/>
            <a:ahLst/>
            <a:cxnLst/>
            <a:rect l="l" t="t" r="r" b="b"/>
            <a:pathLst>
              <a:path w="3645957" h="270392">
                <a:moveTo>
                  <a:pt x="0" y="270392"/>
                </a:moveTo>
                <a:lnTo>
                  <a:pt x="3645957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05289" y="2139050"/>
            <a:ext cx="118905" cy="117584"/>
          </a:xfrm>
          <a:custGeom>
            <a:avLst/>
            <a:gdLst/>
            <a:ahLst/>
            <a:cxnLst/>
            <a:rect l="l" t="t" r="r" b="b"/>
            <a:pathLst>
              <a:path w="118905" h="117584">
                <a:moveTo>
                  <a:pt x="118905" y="51316"/>
                </a:moveTo>
                <a:lnTo>
                  <a:pt x="20059" y="3075"/>
                </a:lnTo>
                <a:lnTo>
                  <a:pt x="13756" y="0"/>
                </a:lnTo>
                <a:lnTo>
                  <a:pt x="6153" y="2614"/>
                </a:lnTo>
                <a:lnTo>
                  <a:pt x="3077" y="8919"/>
                </a:lnTo>
                <a:lnTo>
                  <a:pt x="0" y="15222"/>
                </a:lnTo>
                <a:lnTo>
                  <a:pt x="2616" y="22825"/>
                </a:lnTo>
                <a:lnTo>
                  <a:pt x="8919" y="25902"/>
                </a:lnTo>
                <a:lnTo>
                  <a:pt x="68633" y="55045"/>
                </a:lnTo>
                <a:lnTo>
                  <a:pt x="13872" y="92678"/>
                </a:lnTo>
                <a:lnTo>
                  <a:pt x="8091" y="96652"/>
                </a:lnTo>
                <a:lnTo>
                  <a:pt x="6625" y="104557"/>
                </a:lnTo>
                <a:lnTo>
                  <a:pt x="10598" y="110338"/>
                </a:lnTo>
                <a:lnTo>
                  <a:pt x="14570" y="116118"/>
                </a:lnTo>
                <a:lnTo>
                  <a:pt x="22476" y="117584"/>
                </a:lnTo>
                <a:lnTo>
                  <a:pt x="28257" y="113611"/>
                </a:lnTo>
                <a:lnTo>
                  <a:pt x="118905" y="51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58461" y="1987698"/>
            <a:ext cx="0" cy="206374"/>
          </a:xfrm>
          <a:custGeom>
            <a:avLst/>
            <a:gdLst/>
            <a:ahLst/>
            <a:cxnLst/>
            <a:rect l="l" t="t" r="r" b="b"/>
            <a:pathLst>
              <a:path h="206374">
                <a:moveTo>
                  <a:pt x="0" y="0"/>
                </a:moveTo>
                <a:lnTo>
                  <a:pt x="0" y="20637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320361" y="214327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58461" y="1033024"/>
            <a:ext cx="0" cy="443706"/>
          </a:xfrm>
          <a:custGeom>
            <a:avLst/>
            <a:gdLst/>
            <a:ahLst/>
            <a:cxnLst/>
            <a:rect l="l" t="t" r="r" b="b"/>
            <a:pathLst>
              <a:path h="443706">
                <a:moveTo>
                  <a:pt x="0" y="0"/>
                </a:moveTo>
                <a:lnTo>
                  <a:pt x="0" y="443706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20361" y="142593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69438" y="4422258"/>
            <a:ext cx="3561431" cy="1706460"/>
          </a:xfrm>
          <a:custGeom>
            <a:avLst/>
            <a:gdLst/>
            <a:ahLst/>
            <a:cxnLst/>
            <a:rect l="l" t="t" r="r" b="b"/>
            <a:pathLst>
              <a:path w="3561431" h="1706460">
                <a:moveTo>
                  <a:pt x="0" y="0"/>
                </a:moveTo>
                <a:lnTo>
                  <a:pt x="0" y="1706460"/>
                </a:lnTo>
                <a:lnTo>
                  <a:pt x="3561431" y="1706460"/>
                </a:lnTo>
                <a:lnTo>
                  <a:pt x="3561431" y="0"/>
                </a:lnTo>
                <a:lnTo>
                  <a:pt x="0" y="0"/>
                </a:lnTo>
                <a:close/>
              </a:path>
            </a:pathLst>
          </a:custGeom>
          <a:solidFill>
            <a:srgbClr val="66A1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69438" y="4422258"/>
            <a:ext cx="3561431" cy="1706460"/>
          </a:xfrm>
          <a:custGeom>
            <a:avLst/>
            <a:gdLst/>
            <a:ahLst/>
            <a:cxnLst/>
            <a:rect l="l" t="t" r="r" b="b"/>
            <a:pathLst>
              <a:path w="3561431" h="1706460">
                <a:moveTo>
                  <a:pt x="0" y="0"/>
                </a:moveTo>
                <a:lnTo>
                  <a:pt x="3561431" y="0"/>
                </a:lnTo>
                <a:lnTo>
                  <a:pt x="3561431" y="1706460"/>
                </a:lnTo>
                <a:lnTo>
                  <a:pt x="0" y="170646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96689" y="5635498"/>
            <a:ext cx="611421" cy="261702"/>
          </a:xfrm>
          <a:custGeom>
            <a:avLst/>
            <a:gdLst/>
            <a:ahLst/>
            <a:cxnLst/>
            <a:rect l="l" t="t" r="r" b="b"/>
            <a:pathLst>
              <a:path w="611421" h="261702">
                <a:moveTo>
                  <a:pt x="0" y="0"/>
                </a:moveTo>
                <a:lnTo>
                  <a:pt x="0" y="261702"/>
                </a:lnTo>
                <a:lnTo>
                  <a:pt x="611421" y="261702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96690" y="5635498"/>
            <a:ext cx="611420" cy="261701"/>
          </a:xfrm>
          <a:custGeom>
            <a:avLst/>
            <a:gdLst/>
            <a:ahLst/>
            <a:cxnLst/>
            <a:rect l="l" t="t" r="r" b="b"/>
            <a:pathLst>
              <a:path w="611420" h="261701">
                <a:moveTo>
                  <a:pt x="0" y="0"/>
                </a:moveTo>
                <a:lnTo>
                  <a:pt x="611420" y="0"/>
                </a:lnTo>
                <a:lnTo>
                  <a:pt x="611420" y="261701"/>
                </a:lnTo>
                <a:lnTo>
                  <a:pt x="0" y="261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96689" y="5119044"/>
            <a:ext cx="611421" cy="516454"/>
          </a:xfrm>
          <a:custGeom>
            <a:avLst/>
            <a:gdLst/>
            <a:ahLst/>
            <a:cxnLst/>
            <a:rect l="l" t="t" r="r" b="b"/>
            <a:pathLst>
              <a:path w="611421" h="516454">
                <a:moveTo>
                  <a:pt x="0" y="0"/>
                </a:moveTo>
                <a:lnTo>
                  <a:pt x="0" y="516454"/>
                </a:lnTo>
                <a:lnTo>
                  <a:pt x="611421" y="516454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96690" y="5119044"/>
            <a:ext cx="611420" cy="516453"/>
          </a:xfrm>
          <a:custGeom>
            <a:avLst/>
            <a:gdLst/>
            <a:ahLst/>
            <a:cxnLst/>
            <a:rect l="l" t="t" r="r" b="b"/>
            <a:pathLst>
              <a:path w="611420" h="516453">
                <a:moveTo>
                  <a:pt x="0" y="0"/>
                </a:moveTo>
                <a:lnTo>
                  <a:pt x="611420" y="0"/>
                </a:lnTo>
                <a:lnTo>
                  <a:pt x="611420" y="516453"/>
                </a:lnTo>
                <a:lnTo>
                  <a:pt x="0" y="51645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93273" y="5412066"/>
            <a:ext cx="611421" cy="261702"/>
          </a:xfrm>
          <a:custGeom>
            <a:avLst/>
            <a:gdLst/>
            <a:ahLst/>
            <a:cxnLst/>
            <a:rect l="l" t="t" r="r" b="b"/>
            <a:pathLst>
              <a:path w="611421" h="261702">
                <a:moveTo>
                  <a:pt x="0" y="0"/>
                </a:moveTo>
                <a:lnTo>
                  <a:pt x="0" y="261702"/>
                </a:lnTo>
                <a:lnTo>
                  <a:pt x="611421" y="261702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93273" y="5412066"/>
            <a:ext cx="611421" cy="261701"/>
          </a:xfrm>
          <a:custGeom>
            <a:avLst/>
            <a:gdLst/>
            <a:ahLst/>
            <a:cxnLst/>
            <a:rect l="l" t="t" r="r" b="b"/>
            <a:pathLst>
              <a:path w="611421" h="261701">
                <a:moveTo>
                  <a:pt x="0" y="0"/>
                </a:moveTo>
                <a:lnTo>
                  <a:pt x="611421" y="0"/>
                </a:lnTo>
                <a:lnTo>
                  <a:pt x="611421" y="261701"/>
                </a:lnTo>
                <a:lnTo>
                  <a:pt x="0" y="261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93273" y="4633911"/>
            <a:ext cx="611421" cy="778155"/>
          </a:xfrm>
          <a:custGeom>
            <a:avLst/>
            <a:gdLst/>
            <a:ahLst/>
            <a:cxnLst/>
            <a:rect l="l" t="t" r="r" b="b"/>
            <a:pathLst>
              <a:path w="611421" h="778155">
                <a:moveTo>
                  <a:pt x="0" y="0"/>
                </a:moveTo>
                <a:lnTo>
                  <a:pt x="0" y="778155"/>
                </a:lnTo>
                <a:lnTo>
                  <a:pt x="611421" y="778155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93273" y="4633911"/>
            <a:ext cx="611421" cy="778155"/>
          </a:xfrm>
          <a:custGeom>
            <a:avLst/>
            <a:gdLst/>
            <a:ahLst/>
            <a:cxnLst/>
            <a:rect l="l" t="t" r="r" b="b"/>
            <a:pathLst>
              <a:path w="611421" h="778155">
                <a:moveTo>
                  <a:pt x="0" y="0"/>
                </a:moveTo>
                <a:lnTo>
                  <a:pt x="611421" y="0"/>
                </a:lnTo>
                <a:lnTo>
                  <a:pt x="611421" y="778155"/>
                </a:lnTo>
                <a:lnTo>
                  <a:pt x="0" y="77815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623851" y="4801731"/>
            <a:ext cx="611421" cy="964618"/>
          </a:xfrm>
          <a:custGeom>
            <a:avLst/>
            <a:gdLst/>
            <a:ahLst/>
            <a:cxnLst/>
            <a:rect l="l" t="t" r="r" b="b"/>
            <a:pathLst>
              <a:path w="611421" h="964618">
                <a:moveTo>
                  <a:pt x="0" y="0"/>
                </a:moveTo>
                <a:lnTo>
                  <a:pt x="0" y="964618"/>
                </a:lnTo>
                <a:lnTo>
                  <a:pt x="611421" y="964618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623851" y="4801731"/>
            <a:ext cx="611420" cy="964618"/>
          </a:xfrm>
          <a:custGeom>
            <a:avLst/>
            <a:gdLst/>
            <a:ahLst/>
            <a:cxnLst/>
            <a:rect l="l" t="t" r="r" b="b"/>
            <a:pathLst>
              <a:path w="611420" h="964618">
                <a:moveTo>
                  <a:pt x="0" y="0"/>
                </a:moveTo>
                <a:lnTo>
                  <a:pt x="611420" y="0"/>
                </a:lnTo>
                <a:lnTo>
                  <a:pt x="611420" y="964618"/>
                </a:lnTo>
                <a:lnTo>
                  <a:pt x="0" y="96461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96689" y="5897201"/>
            <a:ext cx="611421" cy="130851"/>
          </a:xfrm>
          <a:custGeom>
            <a:avLst/>
            <a:gdLst/>
            <a:ahLst/>
            <a:cxnLst/>
            <a:rect l="l" t="t" r="r" b="b"/>
            <a:pathLst>
              <a:path w="611421" h="130851">
                <a:moveTo>
                  <a:pt x="0" y="0"/>
                </a:moveTo>
                <a:lnTo>
                  <a:pt x="0" y="130851"/>
                </a:lnTo>
                <a:lnTo>
                  <a:pt x="611421" y="13085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96690" y="5897201"/>
            <a:ext cx="611420" cy="130850"/>
          </a:xfrm>
          <a:custGeom>
            <a:avLst/>
            <a:gdLst/>
            <a:ahLst/>
            <a:cxnLst/>
            <a:rect l="l" t="t" r="r" b="b"/>
            <a:pathLst>
              <a:path w="611420" h="130850">
                <a:moveTo>
                  <a:pt x="0" y="0"/>
                </a:moveTo>
                <a:lnTo>
                  <a:pt x="611420" y="0"/>
                </a:lnTo>
                <a:lnTo>
                  <a:pt x="611420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93273" y="5673769"/>
            <a:ext cx="611421" cy="130851"/>
          </a:xfrm>
          <a:custGeom>
            <a:avLst/>
            <a:gdLst/>
            <a:ahLst/>
            <a:cxnLst/>
            <a:rect l="l" t="t" r="r" b="b"/>
            <a:pathLst>
              <a:path w="611421" h="130851">
                <a:moveTo>
                  <a:pt x="0" y="0"/>
                </a:moveTo>
                <a:lnTo>
                  <a:pt x="0" y="130851"/>
                </a:lnTo>
                <a:lnTo>
                  <a:pt x="611421" y="13085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093273" y="5673769"/>
            <a:ext cx="611421" cy="130850"/>
          </a:xfrm>
          <a:custGeom>
            <a:avLst/>
            <a:gdLst/>
            <a:ahLst/>
            <a:cxnLst/>
            <a:rect l="l" t="t" r="r" b="b"/>
            <a:pathLst>
              <a:path w="611421" h="130850">
                <a:moveTo>
                  <a:pt x="0" y="0"/>
                </a:moveTo>
                <a:lnTo>
                  <a:pt x="611421" y="0"/>
                </a:lnTo>
                <a:lnTo>
                  <a:pt x="611421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23851" y="5769828"/>
            <a:ext cx="611421" cy="130851"/>
          </a:xfrm>
          <a:custGeom>
            <a:avLst/>
            <a:gdLst/>
            <a:ahLst/>
            <a:cxnLst/>
            <a:rect l="l" t="t" r="r" b="b"/>
            <a:pathLst>
              <a:path w="611421" h="130851">
                <a:moveTo>
                  <a:pt x="0" y="0"/>
                </a:moveTo>
                <a:lnTo>
                  <a:pt x="0" y="130851"/>
                </a:lnTo>
                <a:lnTo>
                  <a:pt x="611421" y="13085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623851" y="5769828"/>
            <a:ext cx="611420" cy="130851"/>
          </a:xfrm>
          <a:custGeom>
            <a:avLst/>
            <a:gdLst/>
            <a:ahLst/>
            <a:cxnLst/>
            <a:rect l="l" t="t" r="r" b="b"/>
            <a:pathLst>
              <a:path w="611420" h="130851">
                <a:moveTo>
                  <a:pt x="0" y="0"/>
                </a:moveTo>
                <a:lnTo>
                  <a:pt x="611420" y="0"/>
                </a:lnTo>
                <a:lnTo>
                  <a:pt x="611420" y="130851"/>
                </a:lnTo>
                <a:lnTo>
                  <a:pt x="0" y="13085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69438" y="2867073"/>
            <a:ext cx="3561431" cy="1402784"/>
          </a:xfrm>
          <a:custGeom>
            <a:avLst/>
            <a:gdLst/>
            <a:ahLst/>
            <a:cxnLst/>
            <a:rect l="l" t="t" r="r" b="b"/>
            <a:pathLst>
              <a:path w="3561431" h="1402784">
                <a:moveTo>
                  <a:pt x="0" y="0"/>
                </a:moveTo>
                <a:lnTo>
                  <a:pt x="0" y="1402784"/>
                </a:lnTo>
                <a:lnTo>
                  <a:pt x="3561431" y="1402784"/>
                </a:lnTo>
                <a:lnTo>
                  <a:pt x="3561431" y="0"/>
                </a:lnTo>
                <a:lnTo>
                  <a:pt x="0" y="0"/>
                </a:lnTo>
                <a:close/>
              </a:path>
            </a:pathLst>
          </a:custGeom>
          <a:solidFill>
            <a:srgbClr val="66A1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69438" y="2867073"/>
            <a:ext cx="3561431" cy="1402784"/>
          </a:xfrm>
          <a:custGeom>
            <a:avLst/>
            <a:gdLst/>
            <a:ahLst/>
            <a:cxnLst/>
            <a:rect l="l" t="t" r="r" b="b"/>
            <a:pathLst>
              <a:path w="3561431" h="1402784">
                <a:moveTo>
                  <a:pt x="0" y="0"/>
                </a:moveTo>
                <a:lnTo>
                  <a:pt x="3561431" y="0"/>
                </a:lnTo>
                <a:lnTo>
                  <a:pt x="3561431" y="1402784"/>
                </a:lnTo>
                <a:lnTo>
                  <a:pt x="0" y="140278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96689" y="3226741"/>
            <a:ext cx="611421" cy="752351"/>
          </a:xfrm>
          <a:custGeom>
            <a:avLst/>
            <a:gdLst/>
            <a:ahLst/>
            <a:cxnLst/>
            <a:rect l="l" t="t" r="r" b="b"/>
            <a:pathLst>
              <a:path w="611421" h="752351">
                <a:moveTo>
                  <a:pt x="0" y="0"/>
                </a:moveTo>
                <a:lnTo>
                  <a:pt x="0" y="752351"/>
                </a:lnTo>
                <a:lnTo>
                  <a:pt x="611421" y="75235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96690" y="3226741"/>
            <a:ext cx="611420" cy="752351"/>
          </a:xfrm>
          <a:custGeom>
            <a:avLst/>
            <a:gdLst/>
            <a:ahLst/>
            <a:cxnLst/>
            <a:rect l="l" t="t" r="r" b="b"/>
            <a:pathLst>
              <a:path w="611420" h="752351">
                <a:moveTo>
                  <a:pt x="0" y="0"/>
                </a:moveTo>
                <a:lnTo>
                  <a:pt x="611420" y="0"/>
                </a:lnTo>
                <a:lnTo>
                  <a:pt x="611420" y="752351"/>
                </a:lnTo>
                <a:lnTo>
                  <a:pt x="0" y="75235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70343" y="3613581"/>
            <a:ext cx="611419" cy="261701"/>
          </a:xfrm>
          <a:custGeom>
            <a:avLst/>
            <a:gdLst/>
            <a:ahLst/>
            <a:cxnLst/>
            <a:rect l="l" t="t" r="r" b="b"/>
            <a:pathLst>
              <a:path w="611419" h="261701">
                <a:moveTo>
                  <a:pt x="0" y="0"/>
                </a:moveTo>
                <a:lnTo>
                  <a:pt x="0" y="261701"/>
                </a:lnTo>
                <a:lnTo>
                  <a:pt x="611419" y="261701"/>
                </a:lnTo>
                <a:lnTo>
                  <a:pt x="6114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70342" y="3613581"/>
            <a:ext cx="611420" cy="261702"/>
          </a:xfrm>
          <a:custGeom>
            <a:avLst/>
            <a:gdLst/>
            <a:ahLst/>
            <a:cxnLst/>
            <a:rect l="l" t="t" r="r" b="b"/>
            <a:pathLst>
              <a:path w="611420" h="261702">
                <a:moveTo>
                  <a:pt x="0" y="0"/>
                </a:moveTo>
                <a:lnTo>
                  <a:pt x="611420" y="0"/>
                </a:lnTo>
                <a:lnTo>
                  <a:pt x="611420" y="261702"/>
                </a:lnTo>
                <a:lnTo>
                  <a:pt x="0" y="26170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870343" y="3097127"/>
            <a:ext cx="611419" cy="516454"/>
          </a:xfrm>
          <a:custGeom>
            <a:avLst/>
            <a:gdLst/>
            <a:ahLst/>
            <a:cxnLst/>
            <a:rect l="l" t="t" r="r" b="b"/>
            <a:pathLst>
              <a:path w="611419" h="516454">
                <a:moveTo>
                  <a:pt x="0" y="0"/>
                </a:moveTo>
                <a:lnTo>
                  <a:pt x="0" y="516454"/>
                </a:lnTo>
                <a:lnTo>
                  <a:pt x="611419" y="516454"/>
                </a:lnTo>
                <a:lnTo>
                  <a:pt x="6114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70342" y="3097127"/>
            <a:ext cx="611420" cy="516453"/>
          </a:xfrm>
          <a:custGeom>
            <a:avLst/>
            <a:gdLst/>
            <a:ahLst/>
            <a:cxnLst/>
            <a:rect l="l" t="t" r="r" b="b"/>
            <a:pathLst>
              <a:path w="611420" h="516453">
                <a:moveTo>
                  <a:pt x="0" y="0"/>
                </a:moveTo>
                <a:lnTo>
                  <a:pt x="611420" y="0"/>
                </a:lnTo>
                <a:lnTo>
                  <a:pt x="611420" y="516453"/>
                </a:lnTo>
                <a:lnTo>
                  <a:pt x="0" y="51645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B80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96689" y="3979092"/>
            <a:ext cx="611421" cy="130851"/>
          </a:xfrm>
          <a:custGeom>
            <a:avLst/>
            <a:gdLst/>
            <a:ahLst/>
            <a:cxnLst/>
            <a:rect l="l" t="t" r="r" b="b"/>
            <a:pathLst>
              <a:path w="611421" h="130851">
                <a:moveTo>
                  <a:pt x="0" y="0"/>
                </a:moveTo>
                <a:lnTo>
                  <a:pt x="0" y="130851"/>
                </a:lnTo>
                <a:lnTo>
                  <a:pt x="611421" y="130851"/>
                </a:lnTo>
                <a:lnTo>
                  <a:pt x="611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96690" y="3979093"/>
            <a:ext cx="611420" cy="130850"/>
          </a:xfrm>
          <a:custGeom>
            <a:avLst/>
            <a:gdLst/>
            <a:ahLst/>
            <a:cxnLst/>
            <a:rect l="l" t="t" r="r" b="b"/>
            <a:pathLst>
              <a:path w="611420" h="130850">
                <a:moveTo>
                  <a:pt x="0" y="0"/>
                </a:moveTo>
                <a:lnTo>
                  <a:pt x="611420" y="0"/>
                </a:lnTo>
                <a:lnTo>
                  <a:pt x="611420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70343" y="3875283"/>
            <a:ext cx="611419" cy="130850"/>
          </a:xfrm>
          <a:custGeom>
            <a:avLst/>
            <a:gdLst/>
            <a:ahLst/>
            <a:cxnLst/>
            <a:rect l="l" t="t" r="r" b="b"/>
            <a:pathLst>
              <a:path w="611419" h="130850">
                <a:moveTo>
                  <a:pt x="0" y="0"/>
                </a:moveTo>
                <a:lnTo>
                  <a:pt x="0" y="130850"/>
                </a:lnTo>
                <a:lnTo>
                  <a:pt x="611419" y="130850"/>
                </a:lnTo>
                <a:lnTo>
                  <a:pt x="6114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70342" y="3875283"/>
            <a:ext cx="611420" cy="130850"/>
          </a:xfrm>
          <a:custGeom>
            <a:avLst/>
            <a:gdLst/>
            <a:ahLst/>
            <a:cxnLst/>
            <a:rect l="l" t="t" r="r" b="b"/>
            <a:pathLst>
              <a:path w="611420" h="130850">
                <a:moveTo>
                  <a:pt x="0" y="0"/>
                </a:moveTo>
                <a:lnTo>
                  <a:pt x="611420" y="0"/>
                </a:lnTo>
                <a:lnTo>
                  <a:pt x="611420" y="130850"/>
                </a:lnTo>
                <a:lnTo>
                  <a:pt x="0" y="13085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CD66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63819" y="2937550"/>
            <a:ext cx="3189279" cy="485701"/>
          </a:xfrm>
          <a:custGeom>
            <a:avLst/>
            <a:gdLst/>
            <a:ahLst/>
            <a:cxnLst/>
            <a:rect l="l" t="t" r="r" b="b"/>
            <a:pathLst>
              <a:path w="3189279" h="485701">
                <a:moveTo>
                  <a:pt x="0" y="0"/>
                </a:moveTo>
                <a:lnTo>
                  <a:pt x="0" y="485701"/>
                </a:lnTo>
                <a:lnTo>
                  <a:pt x="3189279" y="485701"/>
                </a:lnTo>
                <a:lnTo>
                  <a:pt x="3189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63819" y="2937550"/>
            <a:ext cx="3189280" cy="485701"/>
          </a:xfrm>
          <a:custGeom>
            <a:avLst/>
            <a:gdLst/>
            <a:ahLst/>
            <a:cxnLst/>
            <a:rect l="l" t="t" r="r" b="b"/>
            <a:pathLst>
              <a:path w="3189280" h="485701">
                <a:moveTo>
                  <a:pt x="0" y="0"/>
                </a:moveTo>
                <a:lnTo>
                  <a:pt x="3189280" y="0"/>
                </a:lnTo>
                <a:lnTo>
                  <a:pt x="3189280" y="485701"/>
                </a:lnTo>
                <a:lnTo>
                  <a:pt x="0" y="485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3819" y="3655326"/>
            <a:ext cx="3189279" cy="485702"/>
          </a:xfrm>
          <a:custGeom>
            <a:avLst/>
            <a:gdLst/>
            <a:ahLst/>
            <a:cxnLst/>
            <a:rect l="l" t="t" r="r" b="b"/>
            <a:pathLst>
              <a:path w="3189279" h="485702">
                <a:moveTo>
                  <a:pt x="0" y="0"/>
                </a:moveTo>
                <a:lnTo>
                  <a:pt x="0" y="485702"/>
                </a:lnTo>
                <a:lnTo>
                  <a:pt x="3189279" y="485702"/>
                </a:lnTo>
                <a:lnTo>
                  <a:pt x="3189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63819" y="3655326"/>
            <a:ext cx="3189280" cy="485701"/>
          </a:xfrm>
          <a:custGeom>
            <a:avLst/>
            <a:gdLst/>
            <a:ahLst/>
            <a:cxnLst/>
            <a:rect l="l" t="t" r="r" b="b"/>
            <a:pathLst>
              <a:path w="3189280" h="485701">
                <a:moveTo>
                  <a:pt x="0" y="0"/>
                </a:moveTo>
                <a:lnTo>
                  <a:pt x="3189280" y="0"/>
                </a:lnTo>
                <a:lnTo>
                  <a:pt x="3189280" y="485701"/>
                </a:lnTo>
                <a:lnTo>
                  <a:pt x="0" y="485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06982" y="3150523"/>
            <a:ext cx="3108960" cy="7606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53100" y="3180401"/>
            <a:ext cx="2892285" cy="559568"/>
          </a:xfrm>
          <a:custGeom>
            <a:avLst/>
            <a:gdLst/>
            <a:ahLst/>
            <a:cxnLst/>
            <a:rect l="l" t="t" r="r" b="b"/>
            <a:pathLst>
              <a:path w="2892285" h="559568">
                <a:moveTo>
                  <a:pt x="0" y="0"/>
                </a:moveTo>
                <a:lnTo>
                  <a:pt x="2892285" y="55956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747824" y="3667679"/>
            <a:ext cx="122307" cy="115761"/>
          </a:xfrm>
          <a:custGeom>
            <a:avLst/>
            <a:gdLst/>
            <a:ahLst/>
            <a:cxnLst/>
            <a:rect l="l" t="t" r="r" b="b"/>
            <a:pathLst>
              <a:path w="122307" h="115761">
                <a:moveTo>
                  <a:pt x="72815" y="67503"/>
                </a:moveTo>
                <a:lnTo>
                  <a:pt x="10105" y="89471"/>
                </a:lnTo>
                <a:lnTo>
                  <a:pt x="3487" y="91790"/>
                </a:lnTo>
                <a:lnTo>
                  <a:pt x="0" y="99035"/>
                </a:lnTo>
                <a:lnTo>
                  <a:pt x="2319" y="105656"/>
                </a:lnTo>
                <a:lnTo>
                  <a:pt x="4638" y="112275"/>
                </a:lnTo>
                <a:lnTo>
                  <a:pt x="11884" y="115761"/>
                </a:lnTo>
                <a:lnTo>
                  <a:pt x="18503" y="113442"/>
                </a:lnTo>
                <a:lnTo>
                  <a:pt x="122307" y="77077"/>
                </a:lnTo>
                <a:lnTo>
                  <a:pt x="39557" y="4620"/>
                </a:lnTo>
                <a:lnTo>
                  <a:pt x="34281" y="0"/>
                </a:lnTo>
                <a:lnTo>
                  <a:pt x="26257" y="532"/>
                </a:lnTo>
                <a:lnTo>
                  <a:pt x="21636" y="5808"/>
                </a:lnTo>
                <a:lnTo>
                  <a:pt x="17016" y="11085"/>
                </a:lnTo>
                <a:lnTo>
                  <a:pt x="17547" y="19109"/>
                </a:lnTo>
                <a:lnTo>
                  <a:pt x="22825" y="23729"/>
                </a:lnTo>
                <a:lnTo>
                  <a:pt x="72815" y="67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63819" y="4373104"/>
            <a:ext cx="3189279" cy="485701"/>
          </a:xfrm>
          <a:custGeom>
            <a:avLst/>
            <a:gdLst/>
            <a:ahLst/>
            <a:cxnLst/>
            <a:rect l="l" t="t" r="r" b="b"/>
            <a:pathLst>
              <a:path w="3189279" h="485701">
                <a:moveTo>
                  <a:pt x="0" y="0"/>
                </a:moveTo>
                <a:lnTo>
                  <a:pt x="0" y="485701"/>
                </a:lnTo>
                <a:lnTo>
                  <a:pt x="3189279" y="485701"/>
                </a:lnTo>
                <a:lnTo>
                  <a:pt x="3189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63819" y="4373104"/>
            <a:ext cx="3189280" cy="485701"/>
          </a:xfrm>
          <a:custGeom>
            <a:avLst/>
            <a:gdLst/>
            <a:ahLst/>
            <a:cxnLst/>
            <a:rect l="l" t="t" r="r" b="b"/>
            <a:pathLst>
              <a:path w="3189280" h="485701">
                <a:moveTo>
                  <a:pt x="0" y="0"/>
                </a:moveTo>
                <a:lnTo>
                  <a:pt x="3189280" y="0"/>
                </a:lnTo>
                <a:lnTo>
                  <a:pt x="3189280" y="485701"/>
                </a:lnTo>
                <a:lnTo>
                  <a:pt x="0" y="485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3819" y="5090881"/>
            <a:ext cx="3189279" cy="485701"/>
          </a:xfrm>
          <a:custGeom>
            <a:avLst/>
            <a:gdLst/>
            <a:ahLst/>
            <a:cxnLst/>
            <a:rect l="l" t="t" r="r" b="b"/>
            <a:pathLst>
              <a:path w="3189279" h="485701">
                <a:moveTo>
                  <a:pt x="0" y="0"/>
                </a:moveTo>
                <a:lnTo>
                  <a:pt x="0" y="485701"/>
                </a:lnTo>
                <a:lnTo>
                  <a:pt x="3189279" y="485701"/>
                </a:lnTo>
                <a:lnTo>
                  <a:pt x="3189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3819" y="5090881"/>
            <a:ext cx="3189280" cy="485701"/>
          </a:xfrm>
          <a:custGeom>
            <a:avLst/>
            <a:gdLst/>
            <a:ahLst/>
            <a:cxnLst/>
            <a:rect l="l" t="t" r="r" b="b"/>
            <a:pathLst>
              <a:path w="3189280" h="485701">
                <a:moveTo>
                  <a:pt x="0" y="0"/>
                </a:moveTo>
                <a:lnTo>
                  <a:pt x="3189280" y="0"/>
                </a:lnTo>
                <a:lnTo>
                  <a:pt x="3189280" y="485701"/>
                </a:lnTo>
                <a:lnTo>
                  <a:pt x="0" y="48570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902825" y="3865417"/>
            <a:ext cx="2335876" cy="1845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953100" y="3898178"/>
            <a:ext cx="2119965" cy="1629290"/>
          </a:xfrm>
          <a:custGeom>
            <a:avLst/>
            <a:gdLst/>
            <a:ahLst/>
            <a:cxnLst/>
            <a:rect l="l" t="t" r="r" b="b"/>
            <a:pathLst>
              <a:path w="2119965" h="1629290">
                <a:moveTo>
                  <a:pt x="0" y="0"/>
                </a:moveTo>
                <a:lnTo>
                  <a:pt x="2119965" y="162929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972074" y="5431382"/>
            <a:ext cx="120976" cy="111446"/>
          </a:xfrm>
          <a:custGeom>
            <a:avLst/>
            <a:gdLst/>
            <a:ahLst/>
            <a:cxnLst/>
            <a:rect l="l" t="t" r="r" b="b"/>
            <a:pathLst>
              <a:path w="120976" h="111446">
                <a:moveTo>
                  <a:pt x="4918" y="96603"/>
                </a:moveTo>
                <a:lnTo>
                  <a:pt x="11875" y="97494"/>
                </a:lnTo>
                <a:lnTo>
                  <a:pt x="120976" y="111446"/>
                </a:lnTo>
                <a:lnTo>
                  <a:pt x="79418" y="9610"/>
                </a:lnTo>
                <a:lnTo>
                  <a:pt x="76768" y="3116"/>
                </a:lnTo>
                <a:lnTo>
                  <a:pt x="69355" y="0"/>
                </a:lnTo>
                <a:lnTo>
                  <a:pt x="62861" y="2650"/>
                </a:lnTo>
                <a:lnTo>
                  <a:pt x="56367" y="5300"/>
                </a:lnTo>
                <a:lnTo>
                  <a:pt x="53251" y="12713"/>
                </a:lnTo>
                <a:lnTo>
                  <a:pt x="55901" y="19207"/>
                </a:lnTo>
                <a:lnTo>
                  <a:pt x="81006" y="80727"/>
                </a:lnTo>
                <a:lnTo>
                  <a:pt x="15097" y="72298"/>
                </a:lnTo>
                <a:lnTo>
                  <a:pt x="8140" y="71409"/>
                </a:lnTo>
                <a:lnTo>
                  <a:pt x="1779" y="76328"/>
                </a:lnTo>
                <a:lnTo>
                  <a:pt x="890" y="83285"/>
                </a:lnTo>
                <a:lnTo>
                  <a:pt x="0" y="90242"/>
                </a:lnTo>
                <a:lnTo>
                  <a:pt x="4918" y="966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906982" y="5303519"/>
            <a:ext cx="1537854" cy="6276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953100" y="5333732"/>
            <a:ext cx="1319825" cy="424870"/>
          </a:xfrm>
          <a:custGeom>
            <a:avLst/>
            <a:gdLst/>
            <a:ahLst/>
            <a:cxnLst/>
            <a:rect l="l" t="t" r="r" b="b"/>
            <a:pathLst>
              <a:path w="1319825" h="424870">
                <a:moveTo>
                  <a:pt x="0" y="0"/>
                </a:moveTo>
                <a:lnTo>
                  <a:pt x="1319825" y="42487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72861" y="5678803"/>
            <a:ext cx="124058" cy="112671"/>
          </a:xfrm>
          <a:custGeom>
            <a:avLst/>
            <a:gdLst/>
            <a:ahLst/>
            <a:cxnLst/>
            <a:rect l="l" t="t" r="r" b="b"/>
            <a:pathLst>
              <a:path w="124058" h="112671">
                <a:moveTo>
                  <a:pt x="1507" y="101490"/>
                </a:moveTo>
                <a:lnTo>
                  <a:pt x="3014" y="108340"/>
                </a:lnTo>
                <a:lnTo>
                  <a:pt x="9790" y="112671"/>
                </a:lnTo>
                <a:lnTo>
                  <a:pt x="16640" y="111163"/>
                </a:lnTo>
                <a:lnTo>
                  <a:pt x="124058" y="87521"/>
                </a:lnTo>
                <a:lnTo>
                  <a:pt x="50604" y="5655"/>
                </a:lnTo>
                <a:lnTo>
                  <a:pt x="45920" y="434"/>
                </a:lnTo>
                <a:lnTo>
                  <a:pt x="37891" y="0"/>
                </a:lnTo>
                <a:lnTo>
                  <a:pt x="32670" y="4684"/>
                </a:lnTo>
                <a:lnTo>
                  <a:pt x="27449" y="9368"/>
                </a:lnTo>
                <a:lnTo>
                  <a:pt x="27015" y="17397"/>
                </a:lnTo>
                <a:lnTo>
                  <a:pt x="31699" y="22618"/>
                </a:lnTo>
                <a:lnTo>
                  <a:pt x="76073" y="72075"/>
                </a:lnTo>
                <a:lnTo>
                  <a:pt x="11181" y="86357"/>
                </a:lnTo>
                <a:lnTo>
                  <a:pt x="4330" y="87864"/>
                </a:lnTo>
                <a:lnTo>
                  <a:pt x="0" y="94640"/>
                </a:lnTo>
                <a:lnTo>
                  <a:pt x="1507" y="1014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358461" y="2705476"/>
            <a:ext cx="0" cy="206374"/>
          </a:xfrm>
          <a:custGeom>
            <a:avLst/>
            <a:gdLst/>
            <a:ahLst/>
            <a:cxnLst/>
            <a:rect l="l" t="t" r="r" b="b"/>
            <a:pathLst>
              <a:path h="206374">
                <a:moveTo>
                  <a:pt x="0" y="0"/>
                </a:moveTo>
                <a:lnTo>
                  <a:pt x="0" y="20637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20361" y="28610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58461" y="3423251"/>
            <a:ext cx="0" cy="206374"/>
          </a:xfrm>
          <a:custGeom>
            <a:avLst/>
            <a:gdLst/>
            <a:ahLst/>
            <a:cxnLst/>
            <a:rect l="l" t="t" r="r" b="b"/>
            <a:pathLst>
              <a:path h="206374">
                <a:moveTo>
                  <a:pt x="0" y="0"/>
                </a:moveTo>
                <a:lnTo>
                  <a:pt x="0" y="20637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320361" y="357882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58461" y="4141029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20361" y="429660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58461" y="4858805"/>
            <a:ext cx="0" cy="206374"/>
          </a:xfrm>
          <a:custGeom>
            <a:avLst/>
            <a:gdLst/>
            <a:ahLst/>
            <a:cxnLst/>
            <a:rect l="l" t="t" r="r" b="b"/>
            <a:pathLst>
              <a:path h="206374">
                <a:moveTo>
                  <a:pt x="0" y="0"/>
                </a:moveTo>
                <a:lnTo>
                  <a:pt x="0" y="20637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20361" y="501438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58461" y="5576582"/>
            <a:ext cx="0" cy="527049"/>
          </a:xfrm>
          <a:custGeom>
            <a:avLst/>
            <a:gdLst/>
            <a:ahLst/>
            <a:cxnLst/>
            <a:rect l="l" t="t" r="r" b="b"/>
            <a:pathLst>
              <a:path h="527049">
                <a:moveTo>
                  <a:pt x="0" y="0"/>
                </a:moveTo>
                <a:lnTo>
                  <a:pt x="0" y="527049"/>
                </a:lnTo>
              </a:path>
            </a:pathLst>
          </a:custGeom>
          <a:ln w="12699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20361" y="605283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02825" y="2061556"/>
            <a:ext cx="3869574" cy="26268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53100" y="2204150"/>
            <a:ext cx="3650064" cy="2411804"/>
          </a:xfrm>
          <a:custGeom>
            <a:avLst/>
            <a:gdLst/>
            <a:ahLst/>
            <a:cxnLst/>
            <a:rect l="l" t="t" r="r" b="b"/>
            <a:pathLst>
              <a:path w="3650064" h="2411804">
                <a:moveTo>
                  <a:pt x="0" y="2411804"/>
                </a:moveTo>
                <a:lnTo>
                  <a:pt x="365006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502014" y="2190255"/>
            <a:ext cx="122180" cy="107480"/>
          </a:xfrm>
          <a:custGeom>
            <a:avLst/>
            <a:gdLst/>
            <a:ahLst/>
            <a:cxnLst/>
            <a:rect l="l" t="t" r="r" b="b"/>
            <a:pathLst>
              <a:path w="122180" h="107480">
                <a:moveTo>
                  <a:pt x="391" y="19524"/>
                </a:moveTo>
                <a:lnTo>
                  <a:pt x="782" y="26527"/>
                </a:lnTo>
                <a:lnTo>
                  <a:pt x="6776" y="31888"/>
                </a:lnTo>
                <a:lnTo>
                  <a:pt x="13780" y="31497"/>
                </a:lnTo>
                <a:lnTo>
                  <a:pt x="80121" y="27788"/>
                </a:lnTo>
                <a:lnTo>
                  <a:pt x="50693" y="87363"/>
                </a:lnTo>
                <a:lnTo>
                  <a:pt x="47586" y="93651"/>
                </a:lnTo>
                <a:lnTo>
                  <a:pt x="50167" y="101267"/>
                </a:lnTo>
                <a:lnTo>
                  <a:pt x="56455" y="104373"/>
                </a:lnTo>
                <a:lnTo>
                  <a:pt x="62744" y="107480"/>
                </a:lnTo>
                <a:lnTo>
                  <a:pt x="70360" y="104900"/>
                </a:lnTo>
                <a:lnTo>
                  <a:pt x="73466" y="98611"/>
                </a:lnTo>
                <a:lnTo>
                  <a:pt x="122180" y="0"/>
                </a:lnTo>
                <a:lnTo>
                  <a:pt x="12362" y="6136"/>
                </a:lnTo>
                <a:lnTo>
                  <a:pt x="5359" y="6527"/>
                </a:lnTo>
                <a:lnTo>
                  <a:pt x="0" y="12522"/>
                </a:lnTo>
                <a:lnTo>
                  <a:pt x="391" y="19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296690" y="5119044"/>
            <a:ext cx="611420" cy="516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296690" y="5635498"/>
            <a:ext cx="611420" cy="261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296690" y="5897200"/>
            <a:ext cx="611420" cy="13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7623851" y="4801731"/>
            <a:ext cx="611420" cy="966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7623851" y="5768089"/>
            <a:ext cx="611420" cy="13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6093273" y="4633911"/>
            <a:ext cx="611421" cy="778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6093273" y="5412067"/>
            <a:ext cx="611421" cy="261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093273" y="5673769"/>
            <a:ext cx="611421" cy="13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969438" y="4422258"/>
            <a:ext cx="3561431" cy="1706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285805" marR="2160331" algn="ctr">
              <a:lnSpc>
                <a:spcPct val="96761"/>
              </a:lnSpc>
              <a:spcBef>
                <a:spcPts val="1075"/>
              </a:spcBef>
            </a:pPr>
            <a:r>
              <a:rPr sz="800" spc="0" dirty="0" smtClean="0">
                <a:latin typeface="Trebuchet MS"/>
                <a:cs typeface="Trebuchet MS"/>
              </a:rPr>
              <a:t>()</a:t>
            </a:r>
            <a:endParaRPr sz="800">
              <a:latin typeface="Trebuchet MS"/>
              <a:cs typeface="Trebuchet MS"/>
            </a:endParaRPr>
          </a:p>
          <a:p>
            <a:pPr marR="650073" algn="r">
              <a:lnSpc>
                <a:spcPct val="96761"/>
              </a:lnSpc>
              <a:spcBef>
                <a:spcPts val="390"/>
              </a:spcBef>
            </a:pPr>
            <a:r>
              <a:rPr sz="800" spc="0" dirty="0" smtClean="0">
                <a:latin typeface="Trebuchet MS"/>
                <a:cs typeface="Trebuchet MS"/>
              </a:rPr>
              <a:t>f8()</a:t>
            </a:r>
            <a:endParaRPr sz="800">
              <a:latin typeface="Trebuchet MS"/>
              <a:cs typeface="Trebuchet MS"/>
            </a:endParaRPr>
          </a:p>
          <a:p>
            <a:pPr marL="1364715" marR="2062210" algn="ctr">
              <a:lnSpc>
                <a:spcPct val="96761"/>
              </a:lnSpc>
              <a:spcBef>
                <a:spcPts val="3851"/>
              </a:spcBef>
            </a:pPr>
            <a:r>
              <a:rPr sz="1200" spc="0" dirty="0" smtClean="0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  <a:p>
            <a:pPr marL="549113" marR="482972" indent="45454">
              <a:lnSpc>
                <a:spcPts val="942"/>
              </a:lnSpc>
              <a:spcBef>
                <a:spcPts val="340"/>
              </a:spcBef>
            </a:pPr>
            <a:r>
              <a:rPr sz="1800" spc="0" baseline="-16746" dirty="0" smtClean="0">
                <a:latin typeface="Trebuchet MS"/>
                <a:cs typeface="Trebuchet MS"/>
              </a:rPr>
              <a:t>E             </a:t>
            </a:r>
            <a:r>
              <a:rPr sz="1800" spc="216" baseline="-16746" dirty="0" smtClean="0">
                <a:latin typeface="Trebuchet MS"/>
                <a:cs typeface="Trebuchet MS"/>
              </a:rPr>
              <a:t> </a:t>
            </a:r>
            <a:r>
              <a:rPr sz="800" spc="0" dirty="0" smtClean="0">
                <a:latin typeface="Trebuchet MS"/>
                <a:cs typeface="Trebuchet MS"/>
              </a:rPr>
              <a:t>RET                                           </a:t>
            </a:r>
            <a:r>
              <a:rPr sz="800" spc="99" dirty="0" smtClean="0">
                <a:latin typeface="Trebuchet MS"/>
                <a:cs typeface="Trebuchet MS"/>
              </a:rPr>
              <a:t> </a:t>
            </a:r>
            <a:r>
              <a:rPr sz="1200" spc="0" baseline="-53826" dirty="0" smtClean="0">
                <a:latin typeface="Trebuchet MS"/>
                <a:cs typeface="Trebuchet MS"/>
              </a:rPr>
              <a:t>RET </a:t>
            </a:r>
            <a:endParaRPr sz="800">
              <a:latin typeface="Trebuchet MS"/>
              <a:cs typeface="Trebuchet MS"/>
            </a:endParaRPr>
          </a:p>
          <a:p>
            <a:pPr marL="549113" marR="482972">
              <a:lnSpc>
                <a:spcPct val="101308"/>
              </a:lnSpc>
              <a:spcBef>
                <a:spcPts val="829"/>
              </a:spcBef>
            </a:pPr>
            <a:r>
              <a:rPr sz="800" spc="0" dirty="0" smtClean="0">
                <a:latin typeface="Trebuchet MS"/>
                <a:cs typeface="Trebuchet MS"/>
              </a:rPr>
              <a:t>RET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96690" y="3226741"/>
            <a:ext cx="611420" cy="752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296690" y="3979093"/>
            <a:ext cx="611420" cy="13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870342" y="3097127"/>
            <a:ext cx="611420" cy="516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870342" y="3613581"/>
            <a:ext cx="611420" cy="261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870342" y="3875283"/>
            <a:ext cx="611420" cy="13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969438" y="2867073"/>
            <a:ext cx="3561431" cy="1402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763819" y="1033024"/>
            <a:ext cx="1594641" cy="468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358461" y="1033024"/>
            <a:ext cx="1594639" cy="468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763819" y="1501997"/>
            <a:ext cx="3189280" cy="485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418663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Execute</a:t>
            </a:r>
            <a:r>
              <a:rPr sz="1600" spc="-89" dirty="0" smtClean="0">
                <a:latin typeface="Trebuchet MS"/>
                <a:cs typeface="Trebuchet MS"/>
              </a:rPr>
              <a:t> </a:t>
            </a:r>
            <a:r>
              <a:rPr sz="1600" spc="0" dirty="0" smtClean="0">
                <a:latin typeface="Trebuchet MS"/>
                <a:cs typeface="Trebuchet MS"/>
              </a:rPr>
              <a:t>A, take next card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3819" y="1987698"/>
            <a:ext cx="1594641" cy="232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358461" y="1987698"/>
            <a:ext cx="1594639" cy="232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763819" y="2219773"/>
            <a:ext cx="3189280" cy="485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410675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Execute D, take next card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3819" y="2705475"/>
            <a:ext cx="1594641" cy="23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358461" y="2705475"/>
            <a:ext cx="1594639" cy="23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763819" y="2937550"/>
            <a:ext cx="3189280" cy="485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412213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Execute C, take next card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3819" y="3423252"/>
            <a:ext cx="1594641" cy="232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358461" y="3423252"/>
            <a:ext cx="1594639" cy="232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63819" y="3655326"/>
            <a:ext cx="3189280" cy="485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415488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Execute B, take next card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3819" y="4141028"/>
            <a:ext cx="1594641" cy="23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358461" y="4141028"/>
            <a:ext cx="1594639" cy="23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63819" y="4373104"/>
            <a:ext cx="3189280" cy="485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410675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Execute D, take next card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3819" y="4858806"/>
            <a:ext cx="1594641" cy="23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358461" y="4858806"/>
            <a:ext cx="1594639" cy="23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63819" y="5090881"/>
            <a:ext cx="3189280" cy="485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418563">
              <a:lnSpc>
                <a:spcPct val="96761"/>
              </a:lnSpc>
            </a:pPr>
            <a:r>
              <a:rPr sz="1600" spc="0" dirty="0" smtClean="0">
                <a:latin typeface="Trebuchet MS"/>
                <a:cs typeface="Trebuchet MS"/>
              </a:rPr>
              <a:t>Execute E, take next card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3819" y="5576583"/>
            <a:ext cx="1594641" cy="5270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358461" y="5576583"/>
            <a:ext cx="1594639" cy="5270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623851" y="993846"/>
            <a:ext cx="611420" cy="10602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623851" y="2054128"/>
            <a:ext cx="611420" cy="266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623851" y="2320994"/>
            <a:ext cx="611420" cy="13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296690" y="993846"/>
            <a:ext cx="611420" cy="557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296690" y="1551147"/>
            <a:ext cx="611420" cy="261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296690" y="1812850"/>
            <a:ext cx="611420" cy="13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870342" y="837406"/>
            <a:ext cx="611420" cy="778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870342" y="1615563"/>
            <a:ext cx="611420" cy="13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969438" y="496923"/>
            <a:ext cx="3561431" cy="22177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ct val="96761"/>
              </a:lnSpc>
              <a:spcBef>
                <a:spcPts val="430"/>
              </a:spcBef>
            </a:pPr>
            <a:r>
              <a:rPr sz="1200" spc="0" dirty="0" smtClean="0">
                <a:latin typeface="Trebuchet MS"/>
                <a:cs typeface="Trebuchet MS"/>
              </a:rPr>
              <a:t>binobj1</a:t>
            </a:r>
            <a:endParaRPr sz="1200">
              <a:latin typeface="Trebuchet MS"/>
              <a:cs typeface="Trebuchet MS"/>
            </a:endParaRPr>
          </a:p>
          <a:p>
            <a:pPr marL="1972024" marR="1383261" algn="ctr">
              <a:lnSpc>
                <a:spcPct val="96761"/>
              </a:lnSpc>
              <a:spcBef>
                <a:spcPts val="1263"/>
              </a:spcBef>
            </a:pPr>
            <a:r>
              <a:rPr sz="800" spc="0" dirty="0" smtClean="0">
                <a:latin typeface="Trebuchet MS"/>
                <a:cs typeface="Trebuchet MS"/>
              </a:rPr>
              <a:t>f2()</a:t>
            </a:r>
            <a:endParaRPr sz="800">
              <a:latin typeface="Trebuchet MS"/>
              <a:cs typeface="Trebuchet MS"/>
            </a:endParaRPr>
          </a:p>
          <a:p>
            <a:pPr marL="418690">
              <a:lnSpc>
                <a:spcPct val="96761"/>
              </a:lnSpc>
              <a:spcBef>
                <a:spcPts val="300"/>
              </a:spcBef>
            </a:pPr>
            <a:r>
              <a:rPr sz="800" spc="0" dirty="0" smtClean="0">
                <a:latin typeface="Trebuchet MS"/>
                <a:cs typeface="Trebuchet MS"/>
              </a:rPr>
              <a:t>f1()                                                                     </a:t>
            </a:r>
            <a:r>
              <a:rPr sz="800" spc="165" dirty="0" smtClean="0">
                <a:latin typeface="Trebuchet MS"/>
                <a:cs typeface="Trebuchet MS"/>
              </a:rPr>
              <a:t> </a:t>
            </a:r>
            <a:r>
              <a:rPr sz="800" spc="0" dirty="0" smtClean="0">
                <a:latin typeface="Trebuchet MS"/>
                <a:cs typeface="Trebuchet MS"/>
              </a:rPr>
              <a:t>f3()</a:t>
            </a:r>
            <a:endParaRPr sz="800">
              <a:latin typeface="Trebuchet MS"/>
              <a:cs typeface="Trebuchet MS"/>
            </a:endParaRPr>
          </a:p>
          <a:p>
            <a:pPr marL="549113" marR="1243270" indent="41324">
              <a:lnSpc>
                <a:spcPts val="1243"/>
              </a:lnSpc>
              <a:spcBef>
                <a:spcPts val="3416"/>
              </a:spcBef>
            </a:pPr>
            <a:r>
              <a:rPr sz="1800" spc="0" baseline="-7176" dirty="0" smtClean="0">
                <a:latin typeface="Trebuchet MS"/>
                <a:cs typeface="Trebuchet MS"/>
              </a:rPr>
              <a:t>A                              </a:t>
            </a:r>
            <a:r>
              <a:rPr sz="1800" spc="159" baseline="-7176" dirty="0" smtClean="0">
                <a:latin typeface="Trebuchet MS"/>
                <a:cs typeface="Trebuchet MS"/>
              </a:rPr>
              <a:t> </a:t>
            </a:r>
            <a:r>
              <a:rPr sz="800" spc="0" dirty="0" smtClean="0">
                <a:latin typeface="Trebuchet MS"/>
                <a:cs typeface="Trebuchet MS"/>
              </a:rPr>
              <a:t>RET </a:t>
            </a:r>
            <a:endParaRPr sz="800">
              <a:latin typeface="Trebuchet MS"/>
              <a:cs typeface="Trebuchet MS"/>
            </a:endParaRPr>
          </a:p>
          <a:p>
            <a:pPr marL="549113" marR="1243270">
              <a:lnSpc>
                <a:spcPts val="928"/>
              </a:lnSpc>
              <a:spcBef>
                <a:spcPts val="535"/>
              </a:spcBef>
            </a:pPr>
            <a:r>
              <a:rPr sz="800" spc="0" dirty="0" smtClean="0">
                <a:latin typeface="Trebuchet MS"/>
                <a:cs typeface="Trebuchet MS"/>
              </a:rPr>
              <a:t>RET</a:t>
            </a:r>
            <a:endParaRPr sz="800">
              <a:latin typeface="Trebuchet MS"/>
              <a:cs typeface="Trebuchet MS"/>
            </a:endParaRPr>
          </a:p>
          <a:p>
            <a:pPr marR="552152" algn="r">
              <a:lnSpc>
                <a:spcPct val="96761"/>
              </a:lnSpc>
              <a:spcBef>
                <a:spcPts val="1311"/>
              </a:spcBef>
            </a:pPr>
            <a:r>
              <a:rPr sz="1200" spc="0" dirty="0" smtClean="0">
                <a:latin typeface="Trebuchet MS"/>
                <a:cs typeface="Trebuchet MS"/>
              </a:rPr>
              <a:t>D</a:t>
            </a:r>
            <a:endParaRPr sz="1200">
              <a:latin typeface="Trebuchet MS"/>
              <a:cs typeface="Trebuchet MS"/>
            </a:endParaRPr>
          </a:p>
          <a:p>
            <a:pPr marR="512621" algn="r">
              <a:lnSpc>
                <a:spcPct val="96761"/>
              </a:lnSpc>
              <a:spcBef>
                <a:spcPts val="365"/>
              </a:spcBef>
            </a:pPr>
            <a:r>
              <a:rPr sz="800" spc="0" dirty="0" smtClean="0">
                <a:latin typeface="Trebuchet MS"/>
                <a:cs typeface="Trebuchet MS"/>
              </a:rPr>
              <a:t>RET</a:t>
            </a:r>
            <a:endParaRPr sz="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65004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/>
          <a:p>
            <a:r>
              <a:rPr lang="en-US" dirty="0" smtClean="0"/>
              <a:t>Thinking in ROP terms</a:t>
            </a:r>
            <a:endParaRPr lang="en-US" dirty="0"/>
          </a:p>
        </p:txBody>
      </p:sp>
      <p:sp>
        <p:nvSpPr>
          <p:cNvPr id="5" name="object 29"/>
          <p:cNvSpPr/>
          <p:nvPr/>
        </p:nvSpPr>
        <p:spPr>
          <a:xfrm>
            <a:off x="5814850" y="1575586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9"/>
          <p:cNvSpPr/>
          <p:nvPr/>
        </p:nvSpPr>
        <p:spPr>
          <a:xfrm>
            <a:off x="5814850" y="1995318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29"/>
          <p:cNvSpPr/>
          <p:nvPr/>
        </p:nvSpPr>
        <p:spPr>
          <a:xfrm>
            <a:off x="5814850" y="4428165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29"/>
          <p:cNvSpPr/>
          <p:nvPr/>
        </p:nvSpPr>
        <p:spPr>
          <a:xfrm>
            <a:off x="5814850" y="4814549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29"/>
          <p:cNvSpPr/>
          <p:nvPr/>
        </p:nvSpPr>
        <p:spPr>
          <a:xfrm>
            <a:off x="5814850" y="5234281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29"/>
          <p:cNvSpPr/>
          <p:nvPr/>
        </p:nvSpPr>
        <p:spPr>
          <a:xfrm>
            <a:off x="5814850" y="5654013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9"/>
          <p:cNvSpPr/>
          <p:nvPr/>
        </p:nvSpPr>
        <p:spPr>
          <a:xfrm>
            <a:off x="5814850" y="6073745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29"/>
          <p:cNvSpPr/>
          <p:nvPr/>
        </p:nvSpPr>
        <p:spPr>
          <a:xfrm>
            <a:off x="5814850" y="2753205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29"/>
          <p:cNvSpPr/>
          <p:nvPr/>
        </p:nvSpPr>
        <p:spPr>
          <a:xfrm>
            <a:off x="5814850" y="3172937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29"/>
          <p:cNvSpPr/>
          <p:nvPr/>
        </p:nvSpPr>
        <p:spPr>
          <a:xfrm>
            <a:off x="5814850" y="3592669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Rounded Rectangle 16"/>
          <p:cNvSpPr/>
          <p:nvPr/>
        </p:nvSpPr>
        <p:spPr>
          <a:xfrm>
            <a:off x="654915" y="1527609"/>
            <a:ext cx="2818118" cy="839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30843" y="1558075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POP EAX; RET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027648" y="1941307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14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330844" y="2667411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POP EAX; RET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51502" y="3160590"/>
            <a:ext cx="145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77ffe0300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82662" y="3602413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MOV ECX, [EAX]; RET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17365" y="4319020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POP EAX; RET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48392" y="4812199"/>
            <a:ext cx="143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08041000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337256" y="525402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POP ECX; RET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45443" y="5647409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4000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45168" y="6073745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MOV [EAX], ECX; RET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108662" y="1682536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EAX = 0x14</a:t>
            </a:r>
            <a:endParaRPr lang="en-US" sz="2800" dirty="0"/>
          </a:p>
        </p:txBody>
      </p:sp>
      <p:sp>
        <p:nvSpPr>
          <p:cNvPr id="31" name="Rounded Rectangle 30"/>
          <p:cNvSpPr/>
          <p:nvPr/>
        </p:nvSpPr>
        <p:spPr>
          <a:xfrm>
            <a:off x="654915" y="2821977"/>
            <a:ext cx="2818118" cy="839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34" y="2976904"/>
            <a:ext cx="2779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ECX = [77ffe0300]</a:t>
            </a:r>
            <a:endParaRPr lang="en-US" sz="2800" dirty="0"/>
          </a:p>
        </p:txBody>
      </p:sp>
      <p:sp>
        <p:nvSpPr>
          <p:cNvPr id="33" name="Rounded Rectangle 32"/>
          <p:cNvSpPr/>
          <p:nvPr/>
        </p:nvSpPr>
        <p:spPr>
          <a:xfrm>
            <a:off x="654915" y="4364542"/>
            <a:ext cx="2818118" cy="839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5181" y="4519469"/>
            <a:ext cx="3267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[08041000] = 0x4000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226525" y="2327524"/>
            <a:ext cx="1869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Load immediate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338011" y="3663968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Read memory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305927" y="5273864"/>
            <a:ext cx="1710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Write memory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6012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in ROP terms</a:t>
            </a:r>
            <a:endParaRPr lang="en-US" dirty="0"/>
          </a:p>
        </p:txBody>
      </p:sp>
      <p:sp>
        <p:nvSpPr>
          <p:cNvPr id="5" name="object 29"/>
          <p:cNvSpPr/>
          <p:nvPr/>
        </p:nvSpPr>
        <p:spPr>
          <a:xfrm>
            <a:off x="5553088" y="2250005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9"/>
          <p:cNvSpPr/>
          <p:nvPr/>
        </p:nvSpPr>
        <p:spPr>
          <a:xfrm>
            <a:off x="5553088" y="2669737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29"/>
          <p:cNvSpPr/>
          <p:nvPr/>
        </p:nvSpPr>
        <p:spPr>
          <a:xfrm>
            <a:off x="5553088" y="3089469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29"/>
          <p:cNvSpPr/>
          <p:nvPr/>
        </p:nvSpPr>
        <p:spPr>
          <a:xfrm>
            <a:off x="5553088" y="3509201"/>
            <a:ext cx="2871951" cy="419732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6558866" y="2247655"/>
            <a:ext cx="888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func1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43436" y="2689478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POP/POP/RET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9673" y="308286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41876" y="3509201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2193191"/>
            <a:ext cx="2818118" cy="839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445" y="2348118"/>
            <a:ext cx="2127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f</a:t>
            </a:r>
            <a:r>
              <a:rPr lang="en-US" sz="2800" dirty="0" smtClean="0"/>
              <a:t>unc1(10</a:t>
            </a:r>
            <a:r>
              <a:rPr lang="en-US" sz="2800" dirty="0" smtClean="0"/>
              <a:t>, 20)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049" y="3102513"/>
            <a:ext cx="1489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Call function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918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in ROP terms</a:t>
            </a:r>
            <a:endParaRPr lang="en-US" dirty="0"/>
          </a:p>
        </p:txBody>
      </p:sp>
      <p:sp>
        <p:nvSpPr>
          <p:cNvPr id="5" name="object 29"/>
          <p:cNvSpPr/>
          <p:nvPr/>
        </p:nvSpPr>
        <p:spPr>
          <a:xfrm>
            <a:off x="4544712" y="1773695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9"/>
          <p:cNvSpPr/>
          <p:nvPr/>
        </p:nvSpPr>
        <p:spPr>
          <a:xfrm>
            <a:off x="4544712" y="2193427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29"/>
          <p:cNvSpPr/>
          <p:nvPr/>
        </p:nvSpPr>
        <p:spPr>
          <a:xfrm>
            <a:off x="4544712" y="3049683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29"/>
          <p:cNvSpPr/>
          <p:nvPr/>
        </p:nvSpPr>
        <p:spPr>
          <a:xfrm>
            <a:off x="4544712" y="3469415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5288316" y="1775301"/>
            <a:ext cx="255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POP EAX; RET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25716" y="2177440"/>
            <a:ext cx="87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fptr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34610" y="2989615"/>
            <a:ext cx="67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1091" y="3451280"/>
            <a:ext cx="67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2193191"/>
            <a:ext cx="2818118" cy="839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2468" y="2348118"/>
            <a:ext cx="1877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(*</a:t>
            </a:r>
            <a:r>
              <a:rPr lang="en-US" sz="2800" dirty="0" err="1" smtClean="0"/>
              <a:t>fptr</a:t>
            </a:r>
            <a:r>
              <a:rPr lang="en-US" sz="2800" dirty="0" smtClean="0"/>
              <a:t>)(3, 4)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87703" y="3102513"/>
            <a:ext cx="2313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Call function pointer</a:t>
            </a:r>
            <a:endParaRPr lang="en-US" sz="2000" dirty="0"/>
          </a:p>
        </p:txBody>
      </p:sp>
      <p:sp>
        <p:nvSpPr>
          <p:cNvPr id="16" name="object 29"/>
          <p:cNvSpPr/>
          <p:nvPr/>
        </p:nvSpPr>
        <p:spPr>
          <a:xfrm>
            <a:off x="4544712" y="2627054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4346674" y="2577465"/>
            <a:ext cx="423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CALL DWORD PTR [EAX]; RET</a:t>
            </a:r>
            <a:endParaRPr lang="en-US" sz="2000" dirty="0"/>
          </a:p>
        </p:txBody>
      </p:sp>
      <p:sp>
        <p:nvSpPr>
          <p:cNvPr id="18" name="object 29"/>
          <p:cNvSpPr/>
          <p:nvPr/>
        </p:nvSpPr>
        <p:spPr>
          <a:xfrm>
            <a:off x="4547229" y="4307171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9"/>
          <p:cNvSpPr/>
          <p:nvPr/>
        </p:nvSpPr>
        <p:spPr>
          <a:xfrm>
            <a:off x="4547229" y="4707061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9"/>
          <p:cNvSpPr/>
          <p:nvPr/>
        </p:nvSpPr>
        <p:spPr>
          <a:xfrm>
            <a:off x="4547229" y="5900631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9"/>
          <p:cNvSpPr/>
          <p:nvPr/>
        </p:nvSpPr>
        <p:spPr>
          <a:xfrm>
            <a:off x="4547229" y="6300521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5290833" y="4308777"/>
            <a:ext cx="255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POP EAX; RET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07652" y="4671232"/>
            <a:ext cx="87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fptr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237127" y="5800879"/>
            <a:ext cx="67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241091" y="6219005"/>
            <a:ext cx="67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26" name="object 29"/>
          <p:cNvSpPr/>
          <p:nvPr/>
        </p:nvSpPr>
        <p:spPr>
          <a:xfrm>
            <a:off x="4547229" y="5497844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Box 26"/>
          <p:cNvSpPr txBox="1"/>
          <p:nvPr/>
        </p:nvSpPr>
        <p:spPr>
          <a:xfrm>
            <a:off x="4347418" y="5451732"/>
            <a:ext cx="4234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CALL EAX; RET</a:t>
            </a:r>
            <a:endParaRPr lang="en-US" sz="2000" dirty="0"/>
          </a:p>
        </p:txBody>
      </p:sp>
      <p:sp>
        <p:nvSpPr>
          <p:cNvPr id="28" name="object 29"/>
          <p:cNvSpPr/>
          <p:nvPr/>
        </p:nvSpPr>
        <p:spPr>
          <a:xfrm>
            <a:off x="4544712" y="5104716"/>
            <a:ext cx="3880327" cy="380149"/>
          </a:xfrm>
          <a:custGeom>
            <a:avLst/>
            <a:gdLst/>
            <a:ahLst/>
            <a:cxnLst/>
            <a:rect l="l" t="t" r="r" b="b"/>
            <a:pathLst>
              <a:path w="3006246" h="1143826">
                <a:moveTo>
                  <a:pt x="0" y="0"/>
                </a:moveTo>
                <a:lnTo>
                  <a:pt x="0" y="1143826"/>
                </a:lnTo>
                <a:lnTo>
                  <a:pt x="3006246" y="1143826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4333081" y="5104716"/>
            <a:ext cx="4234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MOV EAX, [EAX]; RET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6986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ROP primitives.</a:t>
            </a:r>
          </a:p>
          <a:p>
            <a:r>
              <a:rPr lang="en-US" dirty="0" smtClean="0"/>
              <a:t>Each gadget corresponds to a </a:t>
            </a:r>
            <a:r>
              <a:rPr lang="en-US" dirty="0" smtClean="0"/>
              <a:t>“frame” that must be set up on the stack</a:t>
            </a:r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 smtClean="0"/>
              <a:t>end with a RET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48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arbitrary shellcode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Difficult to transform entire </a:t>
            </a:r>
            <a:r>
              <a:rPr lang="en-US" dirty="0" err="1" smtClean="0"/>
              <a:t>shellcode</a:t>
            </a:r>
            <a:r>
              <a:rPr lang="en-US" dirty="0" smtClean="0"/>
              <a:t> to ROP frames.</a:t>
            </a:r>
          </a:p>
          <a:p>
            <a:pPr lvl="1"/>
            <a:r>
              <a:rPr lang="en-US" dirty="0" smtClean="0"/>
              <a:t>Common trick: Use ROP to change </a:t>
            </a:r>
            <a:r>
              <a:rPr lang="en-US" dirty="0" smtClean="0"/>
              <a:t>protection of existing memory to RWX</a:t>
            </a:r>
          </a:p>
          <a:p>
            <a:pPr lvl="1"/>
            <a:r>
              <a:rPr lang="en-US" dirty="0" smtClean="0"/>
              <a:t>Works when </a:t>
            </a:r>
            <a:r>
              <a:rPr lang="en-US" dirty="0" err="1" smtClean="0"/>
              <a:t>shellcode</a:t>
            </a:r>
            <a:r>
              <a:rPr lang="en-US" dirty="0" smtClean="0"/>
              <a:t> is at a predictable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0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4506" y="2114635"/>
            <a:ext cx="3006247" cy="1141788"/>
          </a:xfrm>
          <a:custGeom>
            <a:avLst/>
            <a:gdLst/>
            <a:ahLst/>
            <a:cxnLst/>
            <a:rect l="l" t="t" r="r" b="b"/>
            <a:pathLst>
              <a:path w="3006247" h="1141788">
                <a:moveTo>
                  <a:pt x="0" y="0"/>
                </a:moveTo>
                <a:lnTo>
                  <a:pt x="0" y="1141788"/>
                </a:lnTo>
                <a:lnTo>
                  <a:pt x="3006247" y="1141788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64506" y="3256423"/>
            <a:ext cx="3006247" cy="570894"/>
          </a:xfrm>
          <a:custGeom>
            <a:avLst/>
            <a:gdLst/>
            <a:ahLst/>
            <a:cxnLst/>
            <a:rect l="l" t="t" r="r" b="b"/>
            <a:pathLst>
              <a:path w="3006247" h="570894">
                <a:moveTo>
                  <a:pt x="0" y="0"/>
                </a:moveTo>
                <a:lnTo>
                  <a:pt x="0" y="570894"/>
                </a:lnTo>
                <a:lnTo>
                  <a:pt x="3006247" y="570894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450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3827317"/>
            <a:ext cx="3006247" cy="570892"/>
          </a:xfrm>
          <a:custGeom>
            <a:avLst/>
            <a:gdLst/>
            <a:ahLst/>
            <a:cxnLst/>
            <a:rect l="l" t="t" r="r" b="b"/>
            <a:pathLst>
              <a:path w="3006247" h="570892">
                <a:moveTo>
                  <a:pt x="0" y="0"/>
                </a:moveTo>
                <a:lnTo>
                  <a:pt x="0" y="570892"/>
                </a:lnTo>
                <a:lnTo>
                  <a:pt x="3006247" y="570892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4506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64506" y="4398210"/>
            <a:ext cx="3006247" cy="570894"/>
          </a:xfrm>
          <a:custGeom>
            <a:avLst/>
            <a:gdLst/>
            <a:ahLst/>
            <a:cxnLst/>
            <a:rect l="l" t="t" r="r" b="b"/>
            <a:pathLst>
              <a:path w="3006247" h="570894">
                <a:moveTo>
                  <a:pt x="0" y="0"/>
                </a:moveTo>
                <a:lnTo>
                  <a:pt x="0" y="570894"/>
                </a:lnTo>
                <a:lnTo>
                  <a:pt x="3006247" y="570894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4506" y="4398210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26480" y="3229494"/>
            <a:ext cx="2610196" cy="67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75424" y="3256423"/>
            <a:ext cx="2511374" cy="5708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75425" y="3256423"/>
            <a:ext cx="2511374" cy="570893"/>
          </a:xfrm>
          <a:custGeom>
            <a:avLst/>
            <a:gdLst/>
            <a:ahLst/>
            <a:cxnLst/>
            <a:rect l="l" t="t" r="r" b="b"/>
            <a:pathLst>
              <a:path w="2511374" h="570893">
                <a:moveTo>
                  <a:pt x="594455" y="95151"/>
                </a:moveTo>
                <a:lnTo>
                  <a:pt x="595566" y="80565"/>
                </a:lnTo>
                <a:lnTo>
                  <a:pt x="598789" y="66676"/>
                </a:lnTo>
                <a:lnTo>
                  <a:pt x="603960" y="53648"/>
                </a:lnTo>
                <a:lnTo>
                  <a:pt x="610913" y="41645"/>
                </a:lnTo>
                <a:lnTo>
                  <a:pt x="619484" y="30834"/>
                </a:lnTo>
                <a:lnTo>
                  <a:pt x="629508" y="21377"/>
                </a:lnTo>
                <a:lnTo>
                  <a:pt x="640821" y="13441"/>
                </a:lnTo>
                <a:lnTo>
                  <a:pt x="653258" y="7189"/>
                </a:lnTo>
                <a:lnTo>
                  <a:pt x="666654" y="2786"/>
                </a:lnTo>
                <a:lnTo>
                  <a:pt x="680845" y="397"/>
                </a:lnTo>
                <a:lnTo>
                  <a:pt x="689606" y="0"/>
                </a:lnTo>
                <a:lnTo>
                  <a:pt x="913942" y="0"/>
                </a:lnTo>
                <a:lnTo>
                  <a:pt x="1393171" y="0"/>
                </a:lnTo>
                <a:lnTo>
                  <a:pt x="2416223" y="0"/>
                </a:lnTo>
                <a:lnTo>
                  <a:pt x="2430808" y="1110"/>
                </a:lnTo>
                <a:lnTo>
                  <a:pt x="2444698" y="4333"/>
                </a:lnTo>
                <a:lnTo>
                  <a:pt x="2457726" y="9504"/>
                </a:lnTo>
                <a:lnTo>
                  <a:pt x="2469728" y="16457"/>
                </a:lnTo>
                <a:lnTo>
                  <a:pt x="2480539" y="25028"/>
                </a:lnTo>
                <a:lnTo>
                  <a:pt x="2489996" y="35052"/>
                </a:lnTo>
                <a:lnTo>
                  <a:pt x="2497932" y="46365"/>
                </a:lnTo>
                <a:lnTo>
                  <a:pt x="2504184" y="58802"/>
                </a:lnTo>
                <a:lnTo>
                  <a:pt x="2508587" y="72198"/>
                </a:lnTo>
                <a:lnTo>
                  <a:pt x="2510976" y="86389"/>
                </a:lnTo>
                <a:lnTo>
                  <a:pt x="2511374" y="95151"/>
                </a:lnTo>
                <a:lnTo>
                  <a:pt x="2511374" y="333021"/>
                </a:lnTo>
                <a:lnTo>
                  <a:pt x="2511374" y="475744"/>
                </a:lnTo>
                <a:lnTo>
                  <a:pt x="2510263" y="490328"/>
                </a:lnTo>
                <a:lnTo>
                  <a:pt x="2494916" y="529247"/>
                </a:lnTo>
                <a:lnTo>
                  <a:pt x="2465008" y="557452"/>
                </a:lnTo>
                <a:lnTo>
                  <a:pt x="2424984" y="570495"/>
                </a:lnTo>
                <a:lnTo>
                  <a:pt x="2416223" y="570893"/>
                </a:lnTo>
                <a:lnTo>
                  <a:pt x="1393171" y="570893"/>
                </a:lnTo>
                <a:lnTo>
                  <a:pt x="913942" y="570893"/>
                </a:lnTo>
                <a:lnTo>
                  <a:pt x="689606" y="570893"/>
                </a:lnTo>
                <a:lnTo>
                  <a:pt x="675021" y="569782"/>
                </a:lnTo>
                <a:lnTo>
                  <a:pt x="661131" y="566559"/>
                </a:lnTo>
                <a:lnTo>
                  <a:pt x="648103" y="561389"/>
                </a:lnTo>
                <a:lnTo>
                  <a:pt x="636101" y="554436"/>
                </a:lnTo>
                <a:lnTo>
                  <a:pt x="625289" y="545865"/>
                </a:lnTo>
                <a:lnTo>
                  <a:pt x="615833" y="535840"/>
                </a:lnTo>
                <a:lnTo>
                  <a:pt x="607897" y="524527"/>
                </a:lnTo>
                <a:lnTo>
                  <a:pt x="601645" y="512090"/>
                </a:lnTo>
                <a:lnTo>
                  <a:pt x="597242" y="498694"/>
                </a:lnTo>
                <a:lnTo>
                  <a:pt x="594853" y="484504"/>
                </a:lnTo>
                <a:lnTo>
                  <a:pt x="594455" y="475742"/>
                </a:lnTo>
                <a:lnTo>
                  <a:pt x="0" y="397592"/>
                </a:lnTo>
                <a:lnTo>
                  <a:pt x="594455" y="333021"/>
                </a:lnTo>
                <a:lnTo>
                  <a:pt x="594455" y="95151"/>
                </a:lnTo>
                <a:close/>
              </a:path>
            </a:pathLst>
          </a:custGeom>
          <a:ln w="9524">
            <a:solidFill>
              <a:srgbClr val="5A91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74387" y="605078"/>
            <a:ext cx="145167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Stack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5215" y="605078"/>
            <a:ext cx="15951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frame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9542" y="605078"/>
            <a:ext cx="83279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for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31499" y="605078"/>
            <a:ext cx="222706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add(3,4)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2747" y="3435749"/>
            <a:ext cx="42790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call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49716" y="3435749"/>
            <a:ext cx="43458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EFFFE"/>
                </a:solidFill>
                <a:latin typeface="Trebuchet MS"/>
                <a:cs typeface="Trebuchet MS"/>
              </a:rPr>
              <a:t>add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4506" y="2114635"/>
            <a:ext cx="3006246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5"/>
              </a:spcBef>
            </a:pPr>
            <a:endParaRPr sz="500"/>
          </a:p>
          <a:p>
            <a:pPr marL="713727">
              <a:lnSpc>
                <a:spcPct val="96761"/>
              </a:lnSpc>
              <a:spcBef>
                <a:spcPts val="3000"/>
              </a:spcBef>
            </a:pPr>
            <a:r>
              <a:rPr sz="1800" spc="0" dirty="0" smtClean="0">
                <a:latin typeface="Trebuchet MS"/>
                <a:cs typeface="Trebuchet MS"/>
              </a:rPr>
              <a:t>frame for add()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4506" y="3256423"/>
            <a:ext cx="3006246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80234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add()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4506" y="3827317"/>
            <a:ext cx="3006246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16117" marR="14105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4506" y="4398211"/>
            <a:ext cx="3006246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16117" marR="14105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227619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JNLP overflow on IE8, Windows 7</a:t>
            </a:r>
          </a:p>
          <a:p>
            <a:pPr lvl="1"/>
            <a:r>
              <a:rPr lang="en-US" dirty="0" smtClean="0"/>
              <a:t>Java Network Launch Protocol enables applications to be launched on a client desktop that using resources which are hosted on a remote server.</a:t>
            </a:r>
          </a:p>
          <a:p>
            <a:pPr lvl="1"/>
            <a:r>
              <a:rPr lang="en-US" dirty="0" smtClean="0"/>
              <a:t>JNLP plug-in for Internet Explorer has a buffer overflow vulnerability</a:t>
            </a:r>
          </a:p>
          <a:p>
            <a:pPr lvl="1"/>
            <a:r>
              <a:rPr lang="en-US" dirty="0" smtClean="0"/>
              <a:t>Extra long </a:t>
            </a:r>
            <a:r>
              <a:rPr lang="en-US" dirty="0" err="1" smtClean="0"/>
              <a:t>docbase</a:t>
            </a:r>
            <a:r>
              <a:rPr lang="en-US" dirty="0" smtClean="0"/>
              <a:t> parameter passed to JNLP.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0916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browser?</a:t>
            </a:r>
            <a:endParaRPr lang="en-US" dirty="0"/>
          </a:p>
        </p:txBody>
      </p:sp>
      <p:pic>
        <p:nvPicPr>
          <p:cNvPr id="6" name="Picture 5" descr="too_many_toolba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11" y="1417638"/>
            <a:ext cx="6810240" cy="51076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42690" y="4020625"/>
            <a:ext cx="6278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More Attack Surface!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9504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Architecture</a:t>
            </a:r>
            <a:endParaRPr lang="en-US" dirty="0"/>
          </a:p>
        </p:txBody>
      </p:sp>
      <p:sp>
        <p:nvSpPr>
          <p:cNvPr id="4" name="object 29"/>
          <p:cNvSpPr/>
          <p:nvPr/>
        </p:nvSpPr>
        <p:spPr>
          <a:xfrm>
            <a:off x="2583506" y="3764109"/>
            <a:ext cx="3999089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9"/>
          <p:cNvSpPr/>
          <p:nvPr/>
        </p:nvSpPr>
        <p:spPr>
          <a:xfrm rot="5400000">
            <a:off x="1860500" y="5168509"/>
            <a:ext cx="2026604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9"/>
          <p:cNvSpPr/>
          <p:nvPr/>
        </p:nvSpPr>
        <p:spPr>
          <a:xfrm rot="5400000">
            <a:off x="2756354" y="5168509"/>
            <a:ext cx="2026604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29"/>
          <p:cNvSpPr/>
          <p:nvPr/>
        </p:nvSpPr>
        <p:spPr>
          <a:xfrm rot="5400000">
            <a:off x="3670169" y="5168509"/>
            <a:ext cx="2026604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29"/>
          <p:cNvSpPr/>
          <p:nvPr/>
        </p:nvSpPr>
        <p:spPr>
          <a:xfrm rot="5400000">
            <a:off x="4516483" y="5168509"/>
            <a:ext cx="2026604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29"/>
          <p:cNvSpPr/>
          <p:nvPr/>
        </p:nvSpPr>
        <p:spPr>
          <a:xfrm rot="5400000">
            <a:off x="5278999" y="5168509"/>
            <a:ext cx="2026604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29"/>
          <p:cNvSpPr/>
          <p:nvPr/>
        </p:nvSpPr>
        <p:spPr>
          <a:xfrm>
            <a:off x="2583507" y="3095567"/>
            <a:ext cx="1809670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29"/>
          <p:cNvSpPr/>
          <p:nvPr/>
        </p:nvSpPr>
        <p:spPr>
          <a:xfrm>
            <a:off x="4772925" y="3095567"/>
            <a:ext cx="1809670" cy="580590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29"/>
          <p:cNvSpPr/>
          <p:nvPr/>
        </p:nvSpPr>
        <p:spPr>
          <a:xfrm>
            <a:off x="2583505" y="1588027"/>
            <a:ext cx="3999089" cy="1385971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4296891" y="3882427"/>
            <a:ext cx="676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209850" y="5088621"/>
            <a:ext cx="1271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ActiveX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811715" y="5170522"/>
            <a:ext cx="191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Mime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015994" y="5170522"/>
            <a:ext cx="139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toolbars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065505" y="5170522"/>
            <a:ext cx="933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</a:t>
            </a:r>
            <a:r>
              <a:rPr lang="en-US" sz="2800" dirty="0" smtClean="0">
                <a:solidFill>
                  <a:schemeClr val="bg1"/>
                </a:solidFill>
              </a:rPr>
              <a:t>lash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5584598" y="5170521"/>
            <a:ext cx="1361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libraries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2984" y="3267502"/>
            <a:ext cx="118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HTML+CSS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2497" y="323523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JavaScript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01467" y="1808988"/>
            <a:ext cx="3941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&lt;div&gt; &lt;</a:t>
            </a:r>
            <a:r>
              <a:rPr lang="en-US" dirty="0" err="1" smtClean="0">
                <a:solidFill>
                  <a:schemeClr val="bg1"/>
                </a:solidFill>
              </a:rPr>
              <a:t>img</a:t>
            </a:r>
            <a:r>
              <a:rPr lang="en-US" dirty="0" smtClean="0">
                <a:solidFill>
                  <a:schemeClr val="bg1"/>
                </a:solidFill>
              </a:rPr>
              <a:t>&gt;	&lt;object&gt; &lt;embed&gt;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en-US" dirty="0" err="1" smtClean="0">
                <a:solidFill>
                  <a:schemeClr val="bg1"/>
                </a:solidFill>
              </a:rPr>
              <a:t>iframe</a:t>
            </a:r>
            <a:r>
              <a:rPr lang="en-US" dirty="0" smtClean="0">
                <a:solidFill>
                  <a:schemeClr val="bg1"/>
                </a:solidFill>
              </a:rPr>
              <a:t>&gt; &lt;body&gt;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&lt;form&gt; &lt;input&gt;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&lt;table&gt; &lt;style&gt; &lt;script&gt;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448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Browser’s “</a:t>
            </a:r>
            <a:r>
              <a:rPr lang="en-US" dirty="0" err="1" smtClean="0"/>
              <a:t>syscalls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 descr="ephy-screenshot.png.en_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62" y="1744510"/>
            <a:ext cx="5289389" cy="332638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880371" y="3281518"/>
            <a:ext cx="3076841" cy="2597859"/>
            <a:chOff x="2528116" y="3196370"/>
            <a:chExt cx="3999090" cy="3376539"/>
          </a:xfrm>
        </p:grpSpPr>
        <p:sp>
          <p:nvSpPr>
            <p:cNvPr id="5" name="object 29"/>
            <p:cNvSpPr/>
            <p:nvPr/>
          </p:nvSpPr>
          <p:spPr>
            <a:xfrm>
              <a:off x="2528116" y="3864912"/>
              <a:ext cx="3999089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6" name="object 29"/>
            <p:cNvSpPr/>
            <p:nvPr/>
          </p:nvSpPr>
          <p:spPr>
            <a:xfrm rot="5400000">
              <a:off x="1805110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7" name="object 29"/>
            <p:cNvSpPr/>
            <p:nvPr/>
          </p:nvSpPr>
          <p:spPr>
            <a:xfrm rot="5400000">
              <a:off x="2700964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8" name="object 29"/>
            <p:cNvSpPr/>
            <p:nvPr/>
          </p:nvSpPr>
          <p:spPr>
            <a:xfrm rot="5400000">
              <a:off x="3614779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9" name="object 29"/>
            <p:cNvSpPr/>
            <p:nvPr/>
          </p:nvSpPr>
          <p:spPr>
            <a:xfrm rot="5400000">
              <a:off x="4461093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0" name="object 29"/>
            <p:cNvSpPr/>
            <p:nvPr/>
          </p:nvSpPr>
          <p:spPr>
            <a:xfrm rot="5400000">
              <a:off x="5223609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1" name="object 29"/>
            <p:cNvSpPr/>
            <p:nvPr/>
          </p:nvSpPr>
          <p:spPr>
            <a:xfrm>
              <a:off x="2528117" y="3196370"/>
              <a:ext cx="1809670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2" name="object 29"/>
            <p:cNvSpPr/>
            <p:nvPr/>
          </p:nvSpPr>
          <p:spPr>
            <a:xfrm>
              <a:off x="4717535" y="3196370"/>
              <a:ext cx="1809670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1501" y="3983230"/>
              <a:ext cx="676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2165704" y="5191015"/>
              <a:ext cx="1249043" cy="5200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ActiveX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790477" y="5272916"/>
              <a:ext cx="1842999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Mime types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816981" y="5272916"/>
              <a:ext cx="1679576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QuickTime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5009241" y="5272916"/>
              <a:ext cx="934892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F</a:t>
              </a:r>
              <a:r>
                <a:rPr lang="en-US" sz="2000" dirty="0" smtClean="0">
                  <a:solidFill>
                    <a:schemeClr val="bg1"/>
                  </a:solidFill>
                </a:rPr>
                <a:t>lash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5543690" y="5272915"/>
              <a:ext cx="1333033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libraries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57594" y="3368305"/>
              <a:ext cx="1185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HTML+CSS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37107" y="3336039"/>
              <a:ext cx="1456773" cy="480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JavaScript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object 29"/>
          <p:cNvSpPr/>
          <p:nvPr/>
        </p:nvSpPr>
        <p:spPr>
          <a:xfrm>
            <a:off x="1355256" y="2261691"/>
            <a:ext cx="3291281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TextBox 23"/>
          <p:cNvSpPr txBox="1"/>
          <p:nvPr/>
        </p:nvSpPr>
        <p:spPr>
          <a:xfrm>
            <a:off x="1448184" y="2285743"/>
            <a:ext cx="312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&lt;object CLSID&gt;=XXX-XXXX-XXX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6"/>
          <p:cNvCxnSpPr/>
          <p:nvPr/>
        </p:nvCxnSpPr>
        <p:spPr>
          <a:xfrm>
            <a:off x="4729956" y="2470409"/>
            <a:ext cx="2261315" cy="811109"/>
          </a:xfrm>
          <a:prstGeom prst="bentConnector3">
            <a:avLst>
              <a:gd name="adj1" fmla="val 100000"/>
            </a:avLst>
          </a:prstGeom>
          <a:ln>
            <a:solidFill>
              <a:srgbClr val="000000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90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Browser’s “</a:t>
            </a:r>
            <a:r>
              <a:rPr lang="en-US" dirty="0" err="1" smtClean="0"/>
              <a:t>syscalls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 descr="ephy-screenshot.png.en_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62" y="1744510"/>
            <a:ext cx="5289389" cy="332638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880371" y="3281518"/>
            <a:ext cx="3076841" cy="2597859"/>
            <a:chOff x="2528116" y="3196370"/>
            <a:chExt cx="3999090" cy="3376539"/>
          </a:xfrm>
        </p:grpSpPr>
        <p:sp>
          <p:nvSpPr>
            <p:cNvPr id="5" name="object 29"/>
            <p:cNvSpPr/>
            <p:nvPr/>
          </p:nvSpPr>
          <p:spPr>
            <a:xfrm>
              <a:off x="2528116" y="3864912"/>
              <a:ext cx="3999089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6" name="object 29"/>
            <p:cNvSpPr/>
            <p:nvPr/>
          </p:nvSpPr>
          <p:spPr>
            <a:xfrm rot="5400000">
              <a:off x="1805110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7" name="object 29"/>
            <p:cNvSpPr/>
            <p:nvPr/>
          </p:nvSpPr>
          <p:spPr>
            <a:xfrm rot="5400000">
              <a:off x="2700964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8" name="object 29"/>
            <p:cNvSpPr/>
            <p:nvPr/>
          </p:nvSpPr>
          <p:spPr>
            <a:xfrm rot="5400000">
              <a:off x="3614779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9" name="object 29"/>
            <p:cNvSpPr/>
            <p:nvPr/>
          </p:nvSpPr>
          <p:spPr>
            <a:xfrm rot="5400000">
              <a:off x="4461093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0" name="object 29"/>
            <p:cNvSpPr/>
            <p:nvPr/>
          </p:nvSpPr>
          <p:spPr>
            <a:xfrm rot="5400000">
              <a:off x="5223609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1" name="object 29"/>
            <p:cNvSpPr/>
            <p:nvPr/>
          </p:nvSpPr>
          <p:spPr>
            <a:xfrm>
              <a:off x="2528117" y="3196370"/>
              <a:ext cx="1809670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2" name="object 29"/>
            <p:cNvSpPr/>
            <p:nvPr/>
          </p:nvSpPr>
          <p:spPr>
            <a:xfrm>
              <a:off x="4717535" y="3196370"/>
              <a:ext cx="1809670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1501" y="3983230"/>
              <a:ext cx="676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2165704" y="5191015"/>
              <a:ext cx="1249043" cy="5200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ActiveX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790477" y="5272916"/>
              <a:ext cx="1842999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Mime types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797612" y="5272916"/>
              <a:ext cx="1718316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QuickTime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5009241" y="5272916"/>
              <a:ext cx="934892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F</a:t>
              </a:r>
              <a:r>
                <a:rPr lang="en-US" sz="2000" dirty="0" smtClean="0">
                  <a:solidFill>
                    <a:schemeClr val="bg1"/>
                  </a:solidFill>
                </a:rPr>
                <a:t>lash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5543690" y="5272915"/>
              <a:ext cx="1333033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libraries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57594" y="3368305"/>
              <a:ext cx="1185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HTML+CSS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37107" y="3336039"/>
              <a:ext cx="1456773" cy="480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JavaScript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object 29"/>
          <p:cNvSpPr/>
          <p:nvPr/>
        </p:nvSpPr>
        <p:spPr>
          <a:xfrm>
            <a:off x="1355256" y="2261691"/>
            <a:ext cx="3291281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TextBox 23"/>
          <p:cNvSpPr txBox="1"/>
          <p:nvPr/>
        </p:nvSpPr>
        <p:spPr>
          <a:xfrm>
            <a:off x="1448184" y="2285743"/>
            <a:ext cx="312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&lt;object CLSID&gt;=XXX-XXXX-XXX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6"/>
          <p:cNvCxnSpPr/>
          <p:nvPr/>
        </p:nvCxnSpPr>
        <p:spPr>
          <a:xfrm>
            <a:off x="4729956" y="2470409"/>
            <a:ext cx="2261315" cy="811109"/>
          </a:xfrm>
          <a:prstGeom prst="bentConnector3">
            <a:avLst>
              <a:gd name="adj1" fmla="val 100000"/>
            </a:avLst>
          </a:prstGeom>
          <a:ln>
            <a:solidFill>
              <a:srgbClr val="000000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6"/>
          <p:cNvCxnSpPr/>
          <p:nvPr/>
        </p:nvCxnSpPr>
        <p:spPr>
          <a:xfrm rot="16200000" flipH="1">
            <a:off x="6818043" y="3533194"/>
            <a:ext cx="811109" cy="464653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25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Browser’s “</a:t>
            </a:r>
            <a:r>
              <a:rPr lang="en-US" dirty="0" err="1" smtClean="0"/>
              <a:t>syscalls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 descr="ephy-screenshot.png.en_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62" y="1744510"/>
            <a:ext cx="5289389" cy="332638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880371" y="3281518"/>
            <a:ext cx="3076841" cy="2597859"/>
            <a:chOff x="2528116" y="3196370"/>
            <a:chExt cx="3999090" cy="3376539"/>
          </a:xfrm>
        </p:grpSpPr>
        <p:sp>
          <p:nvSpPr>
            <p:cNvPr id="5" name="object 29"/>
            <p:cNvSpPr/>
            <p:nvPr/>
          </p:nvSpPr>
          <p:spPr>
            <a:xfrm>
              <a:off x="2528116" y="3864912"/>
              <a:ext cx="3999089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6" name="object 29"/>
            <p:cNvSpPr/>
            <p:nvPr/>
          </p:nvSpPr>
          <p:spPr>
            <a:xfrm rot="5400000">
              <a:off x="1805110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7" name="object 29"/>
            <p:cNvSpPr/>
            <p:nvPr/>
          </p:nvSpPr>
          <p:spPr>
            <a:xfrm rot="5400000">
              <a:off x="2700964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8" name="object 29"/>
            <p:cNvSpPr/>
            <p:nvPr/>
          </p:nvSpPr>
          <p:spPr>
            <a:xfrm rot="5400000">
              <a:off x="3614779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9" name="object 29"/>
            <p:cNvSpPr/>
            <p:nvPr/>
          </p:nvSpPr>
          <p:spPr>
            <a:xfrm rot="5400000">
              <a:off x="4461093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0" name="object 29"/>
            <p:cNvSpPr/>
            <p:nvPr/>
          </p:nvSpPr>
          <p:spPr>
            <a:xfrm rot="5400000">
              <a:off x="5223609" y="5269312"/>
              <a:ext cx="2026604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1" name="object 29"/>
            <p:cNvSpPr/>
            <p:nvPr/>
          </p:nvSpPr>
          <p:spPr>
            <a:xfrm>
              <a:off x="2528117" y="3196370"/>
              <a:ext cx="1809670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2" name="object 29"/>
            <p:cNvSpPr/>
            <p:nvPr/>
          </p:nvSpPr>
          <p:spPr>
            <a:xfrm>
              <a:off x="4717535" y="3196370"/>
              <a:ext cx="1809670" cy="580590"/>
            </a:xfrm>
            <a:custGeom>
              <a:avLst/>
              <a:gdLst/>
              <a:ahLst/>
              <a:cxnLst/>
              <a:rect l="l" t="t" r="r" b="b"/>
              <a:pathLst>
                <a:path w="2173479" h="432103">
                  <a:moveTo>
                    <a:pt x="0" y="432103"/>
                  </a:moveTo>
                  <a:lnTo>
                    <a:pt x="2173479" y="432103"/>
                  </a:lnTo>
                  <a:lnTo>
                    <a:pt x="2173479" y="0"/>
                  </a:lnTo>
                  <a:lnTo>
                    <a:pt x="0" y="0"/>
                  </a:lnTo>
                  <a:lnTo>
                    <a:pt x="0" y="4321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1501" y="3983230"/>
              <a:ext cx="676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2165704" y="5191015"/>
              <a:ext cx="1249043" cy="5200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ActiveX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790477" y="5272916"/>
              <a:ext cx="1842999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Mime types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797612" y="5272916"/>
              <a:ext cx="1718316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QuickTime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5009241" y="5272916"/>
              <a:ext cx="934892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F</a:t>
              </a:r>
              <a:r>
                <a:rPr lang="en-US" sz="2000" dirty="0" smtClean="0">
                  <a:solidFill>
                    <a:schemeClr val="bg1"/>
                  </a:solidFill>
                </a:rPr>
                <a:t>lash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5543690" y="5272915"/>
              <a:ext cx="1333033" cy="520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libraries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57594" y="3368305"/>
              <a:ext cx="1185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HTML+CSS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37107" y="3336039"/>
              <a:ext cx="1456773" cy="480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JavaScript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object 29"/>
          <p:cNvSpPr/>
          <p:nvPr/>
        </p:nvSpPr>
        <p:spPr>
          <a:xfrm>
            <a:off x="1355256" y="2261691"/>
            <a:ext cx="3291281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TextBox 23"/>
          <p:cNvSpPr txBox="1"/>
          <p:nvPr/>
        </p:nvSpPr>
        <p:spPr>
          <a:xfrm>
            <a:off x="1448184" y="2285743"/>
            <a:ext cx="312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&lt;object CLSID&gt;=XXX-XXXX-XXX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7" name="Straight Connector 6"/>
          <p:cNvCxnSpPr/>
          <p:nvPr/>
        </p:nvCxnSpPr>
        <p:spPr>
          <a:xfrm rot="10800000">
            <a:off x="3097694" y="2708389"/>
            <a:ext cx="4467184" cy="3170988"/>
          </a:xfrm>
          <a:prstGeom prst="bentConnector3">
            <a:avLst>
              <a:gd name="adj1" fmla="val 99927"/>
            </a:avLst>
          </a:prstGeom>
          <a:ln>
            <a:solidFill>
              <a:srgbClr val="000000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1583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stack overflow.</a:t>
            </a:r>
          </a:p>
          <a:p>
            <a:r>
              <a:rPr lang="en-US" dirty="0" smtClean="0"/>
              <a:t>We control EIP and </a:t>
            </a:r>
          </a:p>
          <a:p>
            <a:r>
              <a:rPr lang="en-US" dirty="0" smtClean="0"/>
              <a:t>We control the memory at [ESP].</a:t>
            </a:r>
          </a:p>
          <a:p>
            <a:endParaRPr lang="en-US" dirty="0"/>
          </a:p>
          <a:p>
            <a:r>
              <a:rPr lang="en-US" dirty="0" smtClean="0"/>
              <a:t>Shellcode…where does it go?</a:t>
            </a:r>
          </a:p>
          <a:p>
            <a:r>
              <a:rPr lang="en-US" dirty="0" smtClean="0"/>
              <a:t>…and how do we jump to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622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Browsers vs. other software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49799"/>
              </p:ext>
            </p:extLst>
          </p:nvPr>
        </p:nvGraphicFramePr>
        <p:xfrm>
          <a:off x="457200" y="1600201"/>
          <a:ext cx="8229600" cy="494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9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Browsers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Other Software</a:t>
                      </a:r>
                      <a:endParaRPr lang="en-US" sz="2800" dirty="0"/>
                    </a:p>
                  </a:txBody>
                  <a:tcPr/>
                </a:tc>
              </a:tr>
              <a:tr h="739445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Shellcode</a:t>
                      </a:r>
                      <a:r>
                        <a:rPr lang="en-US" sz="2800" baseline="0" dirty="0" smtClean="0"/>
                        <a:t> pre-loaded via JavaScript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Shellcode part of the payload buffer</a:t>
                      </a:r>
                      <a:endParaRPr lang="en-US" sz="2800" dirty="0"/>
                    </a:p>
                  </a:txBody>
                  <a:tcPr/>
                </a:tc>
              </a:tr>
              <a:tr h="739445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For(</a:t>
                      </a:r>
                      <a:r>
                        <a:rPr lang="en-US" sz="2800" dirty="0" err="1" smtClean="0"/>
                        <a:t>i</a:t>
                      </a:r>
                      <a:r>
                        <a:rPr lang="en-US" sz="2800" dirty="0" smtClean="0"/>
                        <a:t>=0; </a:t>
                      </a:r>
                      <a:r>
                        <a:rPr lang="en-US" sz="2800" dirty="0" err="1" smtClean="0"/>
                        <a:t>i</a:t>
                      </a:r>
                      <a:r>
                        <a:rPr lang="en-US" sz="2800" dirty="0" smtClean="0"/>
                        <a:t> &lt; 1000; </a:t>
                      </a:r>
                      <a:r>
                        <a:rPr lang="en-US" sz="2800" dirty="0" err="1" smtClean="0"/>
                        <a:t>i</a:t>
                      </a:r>
                      <a:r>
                        <a:rPr lang="en-US" sz="2800" dirty="0" smtClean="0"/>
                        <a:t>++)</a:t>
                      </a:r>
                    </a:p>
                    <a:p>
                      <a:pPr algn="l"/>
                      <a:r>
                        <a:rPr lang="en-US" sz="2800" dirty="0" smtClean="0"/>
                        <a:t>{</a:t>
                      </a:r>
                      <a:r>
                        <a:rPr lang="en-US" sz="2800" dirty="0" err="1" smtClean="0"/>
                        <a:t>buf</a:t>
                      </a:r>
                      <a:r>
                        <a:rPr lang="en-US" sz="2800" baseline="0" dirty="0" smtClean="0"/>
                        <a:t> +=“A”</a:t>
                      </a:r>
                      <a:r>
                        <a:rPr lang="en-US" sz="2800" dirty="0" smtClean="0"/>
                        <a:t>}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“AAAAAAAAAAAAAAAAAAAAAAAAAAAAAAAAAAAAAAAAAAA…”</a:t>
                      </a:r>
                      <a:endParaRPr lang="en-US" sz="2800" dirty="0"/>
                    </a:p>
                  </a:txBody>
                  <a:tcPr/>
                </a:tc>
              </a:tr>
              <a:tr h="739445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Unicode</a:t>
                      </a:r>
                      <a:r>
                        <a:rPr lang="en-US" sz="2800" baseline="0" dirty="0" smtClean="0"/>
                        <a:t> – Null byte (any byte) friendly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Avoid Null bytes and certain characters</a:t>
                      </a:r>
                      <a:endParaRPr lang="en-US" sz="2800" dirty="0"/>
                    </a:p>
                  </a:txBody>
                  <a:tcPr/>
                </a:tc>
              </a:tr>
              <a:tr h="739445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Easy to obfuscate – use JavaScript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Difficult</a:t>
                      </a:r>
                      <a:r>
                        <a:rPr lang="en-US" sz="2800" baseline="0" dirty="0" smtClean="0"/>
                        <a:t> to obfuscate – shellcode encoders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783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ROP frames can get very large.</a:t>
            </a:r>
          </a:p>
          <a:p>
            <a:r>
              <a:rPr lang="en-US" dirty="0" smtClean="0"/>
              <a:t>10-20 times the size of classic </a:t>
            </a:r>
            <a:r>
              <a:rPr lang="en-US" dirty="0" err="1" smtClean="0"/>
              <a:t>shellcode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not have enough space on the stack.</a:t>
            </a:r>
          </a:p>
          <a:p>
            <a:r>
              <a:rPr lang="en-US" dirty="0" smtClean="0"/>
              <a:t>ROP frames may contain NULL bytes which the target program won’t 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944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&lt;script&gt;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	:</a:t>
            </a:r>
          </a:p>
          <a:p>
            <a:pPr marL="0" indent="0">
              <a:buNone/>
            </a:pPr>
            <a:r>
              <a:rPr lang="en-US" sz="1600" dirty="0" err="1">
                <a:latin typeface="Lucida Console"/>
                <a:cs typeface="Lucida Console"/>
              </a:rPr>
              <a:t>n</a:t>
            </a:r>
            <a:r>
              <a:rPr lang="en-US" sz="1600" dirty="0" err="1" smtClean="0">
                <a:latin typeface="Lucida Console"/>
                <a:cs typeface="Lucida Console"/>
              </a:rPr>
              <a:t>ops</a:t>
            </a:r>
            <a:r>
              <a:rPr lang="en-US" sz="1600" dirty="0" smtClean="0">
                <a:latin typeface="Lucida Console"/>
                <a:cs typeface="Lucida Console"/>
              </a:rPr>
              <a:t> = </a:t>
            </a:r>
            <a:r>
              <a:rPr lang="en-US" sz="1600" dirty="0" err="1" smtClean="0">
                <a:latin typeface="Lucida Console"/>
                <a:cs typeface="Lucida Console"/>
              </a:rPr>
              <a:t>build_large_nosled</a:t>
            </a:r>
            <a:r>
              <a:rPr lang="en-US" sz="1600" dirty="0" smtClean="0">
                <a:latin typeface="Lucida Console"/>
                <a:cs typeface="Lucida Console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a = new Array();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f</a:t>
            </a:r>
            <a:r>
              <a:rPr lang="en-US" sz="1600" dirty="0" smtClean="0">
                <a:latin typeface="Lucida Console"/>
                <a:cs typeface="Lucida Console"/>
              </a:rPr>
              <a:t>or(</a:t>
            </a:r>
            <a:r>
              <a:rPr lang="en-US" sz="1600" dirty="0" err="1" smtClean="0">
                <a:latin typeface="Lucida Console"/>
                <a:cs typeface="Lucida Console"/>
              </a:rPr>
              <a:t>i</a:t>
            </a:r>
            <a:r>
              <a:rPr lang="en-US" sz="1600" dirty="0" smtClean="0">
                <a:latin typeface="Lucida Console"/>
                <a:cs typeface="Lucida Console"/>
              </a:rPr>
              <a:t> = 0; </a:t>
            </a:r>
            <a:r>
              <a:rPr lang="en-US" sz="1600" dirty="0" err="1" smtClean="0">
                <a:latin typeface="Lucida Console"/>
                <a:cs typeface="Lucida Console"/>
              </a:rPr>
              <a:t>i</a:t>
            </a:r>
            <a:r>
              <a:rPr lang="en-US" sz="1600" dirty="0" smtClean="0">
                <a:latin typeface="Lucida Console"/>
                <a:cs typeface="Lucida Console"/>
              </a:rPr>
              <a:t> &lt; 50; </a:t>
            </a:r>
            <a:r>
              <a:rPr lang="en-US" sz="1600" dirty="0" err="1" smtClean="0">
                <a:latin typeface="Lucida Console"/>
                <a:cs typeface="Lucida Console"/>
              </a:rPr>
              <a:t>i</a:t>
            </a:r>
            <a:r>
              <a:rPr lang="en-US" sz="1600" dirty="0" smtClean="0">
                <a:latin typeface="Lucida Console"/>
                <a:cs typeface="Lucida Console"/>
              </a:rPr>
              <a:t>++)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	</a:t>
            </a:r>
            <a:r>
              <a:rPr lang="en-US" sz="1600" dirty="0" smtClean="0">
                <a:latin typeface="Lucida Console"/>
                <a:cs typeface="Lucida Console"/>
              </a:rPr>
              <a:t>a[</a:t>
            </a:r>
            <a:r>
              <a:rPr lang="en-US" sz="1600" dirty="0" err="1" smtClean="0">
                <a:latin typeface="Lucida Console"/>
                <a:cs typeface="Lucida Console"/>
              </a:rPr>
              <a:t>i</a:t>
            </a:r>
            <a:r>
              <a:rPr lang="en-US" sz="1600" dirty="0" smtClean="0">
                <a:latin typeface="Lucida Console"/>
                <a:cs typeface="Lucida Console"/>
              </a:rPr>
              <a:t>] = shellcode + </a:t>
            </a:r>
            <a:r>
              <a:rPr lang="en-US" sz="1600" dirty="0" err="1" smtClean="0">
                <a:latin typeface="Lucida Console"/>
                <a:cs typeface="Lucida Console"/>
              </a:rPr>
              <a:t>nops</a:t>
            </a:r>
            <a:r>
              <a:rPr lang="en-US" sz="1600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	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&lt;/script&gt;</a:t>
            </a:r>
          </a:p>
          <a:p>
            <a:pPr marL="0" indent="0"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&lt;html&gt;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	: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e</a:t>
            </a:r>
            <a:r>
              <a:rPr lang="en-US" sz="1600" dirty="0" smtClean="0">
                <a:latin typeface="Lucida Console"/>
                <a:cs typeface="Lucida Console"/>
              </a:rPr>
              <a:t>xploit trigger condition 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goes there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	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&lt;/html&gt;</a:t>
            </a:r>
          </a:p>
        </p:txBody>
      </p:sp>
      <p:sp>
        <p:nvSpPr>
          <p:cNvPr id="4" name="object 29"/>
          <p:cNvSpPr/>
          <p:nvPr/>
        </p:nvSpPr>
        <p:spPr>
          <a:xfrm>
            <a:off x="4925333" y="1640986"/>
            <a:ext cx="3761468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9"/>
          <p:cNvSpPr/>
          <p:nvPr/>
        </p:nvSpPr>
        <p:spPr>
          <a:xfrm>
            <a:off x="4925333" y="2101338"/>
            <a:ext cx="3761468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9"/>
          <p:cNvSpPr/>
          <p:nvPr/>
        </p:nvSpPr>
        <p:spPr>
          <a:xfrm>
            <a:off x="4925334" y="3079014"/>
            <a:ext cx="3761468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29"/>
          <p:cNvSpPr/>
          <p:nvPr/>
        </p:nvSpPr>
        <p:spPr>
          <a:xfrm>
            <a:off x="4925334" y="3489532"/>
            <a:ext cx="3761468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29"/>
          <p:cNvSpPr/>
          <p:nvPr/>
        </p:nvSpPr>
        <p:spPr>
          <a:xfrm>
            <a:off x="4925333" y="4472794"/>
            <a:ext cx="3761468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29"/>
          <p:cNvSpPr/>
          <p:nvPr/>
        </p:nvSpPr>
        <p:spPr>
          <a:xfrm>
            <a:off x="4925333" y="4883312"/>
            <a:ext cx="3761468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TextBox 10"/>
          <p:cNvSpPr txBox="1"/>
          <p:nvPr/>
        </p:nvSpPr>
        <p:spPr>
          <a:xfrm>
            <a:off x="5916597" y="1718351"/>
            <a:ext cx="17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Shellcode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6597" y="2465315"/>
            <a:ext cx="17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NOP sled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16597" y="3890257"/>
            <a:ext cx="17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NOP sled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6597" y="3156379"/>
            <a:ext cx="17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Shellcode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6597" y="4513278"/>
            <a:ext cx="17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Shellcode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6597" y="5188884"/>
            <a:ext cx="17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NOP sled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9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912450" y="605078"/>
            <a:ext cx="176599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79" dirty="0" smtClean="0">
                <a:latin typeface="Trebuchet MS"/>
                <a:cs typeface="Trebuchet MS"/>
              </a:rPr>
              <a:t>R</a:t>
            </a:r>
            <a:r>
              <a:rPr sz="4400" spc="0" dirty="0" smtClean="0">
                <a:latin typeface="Trebuchet MS"/>
                <a:cs typeface="Trebuchet MS"/>
              </a:rPr>
              <a:t>eturn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7771" y="605078"/>
            <a:ext cx="129643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from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3699" y="605078"/>
            <a:ext cx="222801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add(3,4)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1710308"/>
            <a:ext cx="5938465" cy="2704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416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add() is about to retu</a:t>
            </a:r>
            <a:r>
              <a:rPr sz="3200" spc="-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n.</a:t>
            </a:r>
            <a:endParaRPr sz="3200">
              <a:latin typeface="Trebuchet MS"/>
              <a:cs typeface="Trebuchet MS"/>
            </a:endParaRPr>
          </a:p>
          <a:p>
            <a:pPr marL="12700" marR="63416">
              <a:lnSpc>
                <a:spcPct val="96761"/>
              </a:lnSpc>
              <a:spcBef>
                <a:spcPts val="682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RET</a:t>
            </a:r>
            <a:r>
              <a:rPr sz="3200" spc="-5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after epilogue of add().</a:t>
            </a:r>
            <a:endParaRPr sz="3200">
              <a:latin typeface="Trebuchet MS"/>
              <a:cs typeface="Trebuchet MS"/>
            </a:endParaRPr>
          </a:p>
          <a:p>
            <a:pPr marL="12700" marR="63416">
              <a:lnSpc>
                <a:spcPct val="96761"/>
              </a:lnSpc>
              <a:spcBef>
                <a:spcPts val="884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Where does ESP</a:t>
            </a:r>
            <a:r>
              <a:rPr sz="3200" spc="-5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point to?</a:t>
            </a:r>
            <a:endParaRPr sz="3200">
              <a:latin typeface="Trebuchet MS"/>
              <a:cs typeface="Trebuchet MS"/>
            </a:endParaRPr>
          </a:p>
          <a:p>
            <a:pPr marL="469900" marR="63416">
              <a:lnSpc>
                <a:spcPct val="96761"/>
              </a:lnSpc>
              <a:spcBef>
                <a:spcPts val="763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r>
              <a:rPr sz="2800" spc="-46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immediately before the RET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96761"/>
              </a:lnSpc>
              <a:spcBef>
                <a:spcPts val="86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r>
              <a:rPr sz="3200" spc="2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What does the stack look like?</a:t>
            </a:r>
            <a:endParaRPr sz="3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004242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Exploit</a:t>
            </a:r>
            <a:endParaRPr lang="en-US" dirty="0"/>
          </a:p>
        </p:txBody>
      </p:sp>
      <p:sp>
        <p:nvSpPr>
          <p:cNvPr id="4" name="object 29"/>
          <p:cNvSpPr/>
          <p:nvPr/>
        </p:nvSpPr>
        <p:spPr>
          <a:xfrm>
            <a:off x="434192" y="5706224"/>
            <a:ext cx="5763217" cy="432103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30"/>
          <p:cNvSpPr/>
          <p:nvPr/>
        </p:nvSpPr>
        <p:spPr>
          <a:xfrm>
            <a:off x="434191" y="5706224"/>
            <a:ext cx="8123924" cy="432103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0"/>
                </a:moveTo>
                <a:lnTo>
                  <a:pt x="2173479" y="0"/>
                </a:lnTo>
                <a:lnTo>
                  <a:pt x="2173479" y="432103"/>
                </a:lnTo>
                <a:lnTo>
                  <a:pt x="0" y="43210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418F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7"/>
          <p:cNvSpPr txBox="1"/>
          <p:nvPr/>
        </p:nvSpPr>
        <p:spPr>
          <a:xfrm>
            <a:off x="434191" y="5706224"/>
            <a:ext cx="8229600" cy="430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dist">
              <a:lnSpc>
                <a:spcPts val="700"/>
              </a:lnSpc>
              <a:spcBef>
                <a:spcPts val="31"/>
              </a:spcBef>
            </a:pPr>
            <a:endParaRPr sz="180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730828"/>
            <a:ext cx="584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AAAAAAAAAAAAAAAAAAAAAAAAAAAAAAAAAAAAAAAAAA</a:t>
            </a:r>
            <a:endParaRPr lang="en-US" dirty="0"/>
          </a:p>
        </p:txBody>
      </p:sp>
      <p:sp>
        <p:nvSpPr>
          <p:cNvPr id="8" name="object 27"/>
          <p:cNvSpPr/>
          <p:nvPr/>
        </p:nvSpPr>
        <p:spPr>
          <a:xfrm>
            <a:off x="6197409" y="5707926"/>
            <a:ext cx="1007035" cy="430401"/>
          </a:xfrm>
          <a:custGeom>
            <a:avLst/>
            <a:gdLst/>
            <a:ahLst/>
            <a:cxnLst/>
            <a:rect l="l" t="t" r="r" b="b"/>
            <a:pathLst>
              <a:path w="2173479" h="731597">
                <a:moveTo>
                  <a:pt x="0" y="731597"/>
                </a:moveTo>
                <a:lnTo>
                  <a:pt x="2173479" y="731597"/>
                </a:lnTo>
                <a:lnTo>
                  <a:pt x="2173479" y="0"/>
                </a:lnTo>
                <a:lnTo>
                  <a:pt x="0" y="0"/>
                </a:lnTo>
                <a:lnTo>
                  <a:pt x="0" y="731597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Trebuchet MS"/>
              <a:cs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156" y="574989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0" name="object 27"/>
          <p:cNvSpPr/>
          <p:nvPr/>
        </p:nvSpPr>
        <p:spPr>
          <a:xfrm>
            <a:off x="7204443" y="5707926"/>
            <a:ext cx="1353671" cy="430401"/>
          </a:xfrm>
          <a:custGeom>
            <a:avLst/>
            <a:gdLst/>
            <a:ahLst/>
            <a:cxnLst/>
            <a:rect l="l" t="t" r="r" b="b"/>
            <a:pathLst>
              <a:path w="2173479" h="731597">
                <a:moveTo>
                  <a:pt x="0" y="731597"/>
                </a:moveTo>
                <a:lnTo>
                  <a:pt x="2173479" y="731597"/>
                </a:lnTo>
                <a:lnTo>
                  <a:pt x="2173479" y="0"/>
                </a:lnTo>
                <a:lnTo>
                  <a:pt x="0" y="0"/>
                </a:lnTo>
                <a:lnTo>
                  <a:pt x="0" y="73159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Trebuchet MS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7802" y="5730828"/>
            <a:ext cx="125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AAAAAAAA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bject 29"/>
          <p:cNvSpPr/>
          <p:nvPr/>
        </p:nvSpPr>
        <p:spPr>
          <a:xfrm>
            <a:off x="668226" y="1811348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29"/>
          <p:cNvSpPr/>
          <p:nvPr/>
        </p:nvSpPr>
        <p:spPr>
          <a:xfrm>
            <a:off x="668226" y="2258045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29"/>
          <p:cNvSpPr/>
          <p:nvPr/>
        </p:nvSpPr>
        <p:spPr>
          <a:xfrm>
            <a:off x="668227" y="3249376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29"/>
          <p:cNvSpPr/>
          <p:nvPr/>
        </p:nvSpPr>
        <p:spPr>
          <a:xfrm>
            <a:off x="668227" y="3659894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29"/>
          <p:cNvSpPr/>
          <p:nvPr/>
        </p:nvSpPr>
        <p:spPr>
          <a:xfrm>
            <a:off x="2694988" y="1811348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29"/>
          <p:cNvSpPr/>
          <p:nvPr/>
        </p:nvSpPr>
        <p:spPr>
          <a:xfrm>
            <a:off x="2694988" y="2258045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29"/>
          <p:cNvSpPr/>
          <p:nvPr/>
        </p:nvSpPr>
        <p:spPr>
          <a:xfrm>
            <a:off x="2694989" y="3249376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29"/>
          <p:cNvSpPr/>
          <p:nvPr/>
        </p:nvSpPr>
        <p:spPr>
          <a:xfrm>
            <a:off x="2694989" y="3659894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9"/>
          <p:cNvSpPr/>
          <p:nvPr/>
        </p:nvSpPr>
        <p:spPr>
          <a:xfrm>
            <a:off x="4688549" y="1811348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9"/>
          <p:cNvSpPr/>
          <p:nvPr/>
        </p:nvSpPr>
        <p:spPr>
          <a:xfrm>
            <a:off x="4688549" y="2258045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9"/>
          <p:cNvSpPr/>
          <p:nvPr/>
        </p:nvSpPr>
        <p:spPr>
          <a:xfrm>
            <a:off x="4688550" y="3249376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9"/>
          <p:cNvSpPr/>
          <p:nvPr/>
        </p:nvSpPr>
        <p:spPr>
          <a:xfrm>
            <a:off x="4688550" y="3659894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9"/>
          <p:cNvSpPr/>
          <p:nvPr/>
        </p:nvSpPr>
        <p:spPr>
          <a:xfrm>
            <a:off x="6715311" y="1811348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9"/>
          <p:cNvSpPr/>
          <p:nvPr/>
        </p:nvSpPr>
        <p:spPr>
          <a:xfrm>
            <a:off x="6715311" y="2258045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9"/>
          <p:cNvSpPr/>
          <p:nvPr/>
        </p:nvSpPr>
        <p:spPr>
          <a:xfrm>
            <a:off x="6715312" y="3249376"/>
            <a:ext cx="1902857" cy="446697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" name="object 29"/>
          <p:cNvSpPr/>
          <p:nvPr/>
        </p:nvSpPr>
        <p:spPr>
          <a:xfrm>
            <a:off x="6715312" y="3659894"/>
            <a:ext cx="1902857" cy="996099"/>
          </a:xfrm>
          <a:custGeom>
            <a:avLst/>
            <a:gdLst/>
            <a:ahLst/>
            <a:cxnLst/>
            <a:rect l="l" t="t" r="r" b="b"/>
            <a:pathLst>
              <a:path w="2173479" h="432103">
                <a:moveTo>
                  <a:pt x="0" y="432103"/>
                </a:moveTo>
                <a:lnTo>
                  <a:pt x="2173479" y="432103"/>
                </a:lnTo>
                <a:lnTo>
                  <a:pt x="2173479" y="0"/>
                </a:lnTo>
                <a:lnTo>
                  <a:pt x="0" y="0"/>
                </a:lnTo>
                <a:lnTo>
                  <a:pt x="0" y="43210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cxnSp>
        <p:nvCxnSpPr>
          <p:cNvPr id="36" name="Curved Connector 35"/>
          <p:cNvCxnSpPr>
            <a:stCxn id="9" idx="0"/>
          </p:cNvCxnSpPr>
          <p:nvPr/>
        </p:nvCxnSpPr>
        <p:spPr>
          <a:xfrm rot="16200000" flipV="1">
            <a:off x="3424719" y="2366635"/>
            <a:ext cx="3228977" cy="3537535"/>
          </a:xfrm>
          <a:prstGeom prst="curvedConnector2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4654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Frames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Converting arbitrary </a:t>
            </a:r>
            <a:r>
              <a:rPr lang="en-US" dirty="0" err="1" smtClean="0"/>
              <a:t>shellcode</a:t>
            </a:r>
            <a:r>
              <a:rPr lang="en-US" dirty="0" smtClean="0"/>
              <a:t> to ROP is very difficult.</a:t>
            </a:r>
          </a:p>
          <a:p>
            <a:r>
              <a:rPr lang="en-US" dirty="0" smtClean="0"/>
              <a:t>Non-scalable.</a:t>
            </a:r>
          </a:p>
          <a:p>
            <a:r>
              <a:rPr lang="en-US" dirty="0" smtClean="0"/>
              <a:t>We require a generic approach.</a:t>
            </a:r>
          </a:p>
          <a:p>
            <a:r>
              <a:rPr lang="en-US" dirty="0" smtClean="0"/>
              <a:t>A “ROP Stage”:</a:t>
            </a:r>
          </a:p>
          <a:p>
            <a:pPr lvl="1"/>
            <a:r>
              <a:rPr lang="en-US" dirty="0" smtClean="0"/>
              <a:t>Load classic shellcode </a:t>
            </a:r>
            <a:r>
              <a:rPr lang="en-US" dirty="0" smtClean="0"/>
              <a:t>onto</a:t>
            </a:r>
            <a:r>
              <a:rPr lang="en-US" dirty="0" smtClean="0"/>
              <a:t> heap</a:t>
            </a:r>
            <a:endParaRPr lang="en-US" dirty="0" smtClean="0"/>
          </a:p>
          <a:p>
            <a:pPr lvl="1"/>
            <a:r>
              <a:rPr lang="en-US" dirty="0" smtClean="0"/>
              <a:t>Invoke </a:t>
            </a:r>
            <a:r>
              <a:rPr lang="en-US" dirty="0" err="1" smtClean="0"/>
              <a:t>VirtualProtect</a:t>
            </a:r>
            <a:endParaRPr lang="en-US" dirty="0" smtClean="0"/>
          </a:p>
          <a:p>
            <a:pPr lvl="2"/>
            <a:r>
              <a:rPr lang="en-US" dirty="0" smtClean="0"/>
              <a:t>Set memory protection to RWX</a:t>
            </a:r>
          </a:p>
          <a:p>
            <a:pPr lvl="1"/>
            <a:r>
              <a:rPr lang="en-US" dirty="0" smtClean="0"/>
              <a:t>Return to </a:t>
            </a:r>
            <a:r>
              <a:rPr lang="en-US" dirty="0" err="1" smtClean="0"/>
              <a:t>shellcode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94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4506" y="2114635"/>
            <a:ext cx="3006247" cy="1141788"/>
          </a:xfrm>
          <a:custGeom>
            <a:avLst/>
            <a:gdLst/>
            <a:ahLst/>
            <a:cxnLst/>
            <a:rect l="l" t="t" r="r" b="b"/>
            <a:pathLst>
              <a:path w="3006247" h="1141788">
                <a:moveTo>
                  <a:pt x="0" y="0"/>
                </a:moveTo>
                <a:lnTo>
                  <a:pt x="0" y="1141788"/>
                </a:lnTo>
                <a:lnTo>
                  <a:pt x="3006247" y="1141788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EF3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4506" y="3256423"/>
            <a:ext cx="3006247" cy="570894"/>
          </a:xfrm>
          <a:custGeom>
            <a:avLst/>
            <a:gdLst/>
            <a:ahLst/>
            <a:cxnLst/>
            <a:rect l="l" t="t" r="r" b="b"/>
            <a:pathLst>
              <a:path w="3006247" h="570894">
                <a:moveTo>
                  <a:pt x="0" y="0"/>
                </a:moveTo>
                <a:lnTo>
                  <a:pt x="0" y="570894"/>
                </a:lnTo>
                <a:lnTo>
                  <a:pt x="3006247" y="570894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450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64506" y="3827317"/>
            <a:ext cx="3006247" cy="570892"/>
          </a:xfrm>
          <a:custGeom>
            <a:avLst/>
            <a:gdLst/>
            <a:ahLst/>
            <a:cxnLst/>
            <a:rect l="l" t="t" r="r" b="b"/>
            <a:pathLst>
              <a:path w="3006247" h="570892">
                <a:moveTo>
                  <a:pt x="0" y="0"/>
                </a:moveTo>
                <a:lnTo>
                  <a:pt x="0" y="570892"/>
                </a:lnTo>
                <a:lnTo>
                  <a:pt x="3006247" y="570892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4506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4398210"/>
            <a:ext cx="3006247" cy="570894"/>
          </a:xfrm>
          <a:custGeom>
            <a:avLst/>
            <a:gdLst/>
            <a:ahLst/>
            <a:cxnLst/>
            <a:rect l="l" t="t" r="r" b="b"/>
            <a:pathLst>
              <a:path w="3006247" h="570894">
                <a:moveTo>
                  <a:pt x="0" y="0"/>
                </a:moveTo>
                <a:lnTo>
                  <a:pt x="0" y="570894"/>
                </a:lnTo>
                <a:lnTo>
                  <a:pt x="3006247" y="570894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4506" y="4398210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10944" y="3101116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0" y="279615"/>
                </a:lnTo>
                <a:lnTo>
                  <a:pt x="629213" y="279615"/>
                </a:lnTo>
                <a:lnTo>
                  <a:pt x="629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10944" y="3124265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629213" y="0"/>
                </a:lnTo>
                <a:lnTo>
                  <a:pt x="629213" y="279615"/>
                </a:lnTo>
                <a:lnTo>
                  <a:pt x="0" y="2796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40158" y="3252498"/>
            <a:ext cx="493162" cy="1492"/>
          </a:xfrm>
          <a:custGeom>
            <a:avLst/>
            <a:gdLst/>
            <a:ahLst/>
            <a:cxnLst/>
            <a:rect l="l" t="t" r="r" b="b"/>
            <a:pathLst>
              <a:path w="493162" h="1492">
                <a:moveTo>
                  <a:pt x="0" y="0"/>
                </a:moveTo>
                <a:lnTo>
                  <a:pt x="493162" y="1492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2479" y="3194442"/>
            <a:ext cx="142348" cy="141822"/>
          </a:xfrm>
          <a:custGeom>
            <a:avLst/>
            <a:gdLst/>
            <a:ahLst/>
            <a:cxnLst/>
            <a:rect l="l" t="t" r="r" b="b"/>
            <a:pathLst>
              <a:path w="142348" h="141822">
                <a:moveTo>
                  <a:pt x="142348" y="71219"/>
                </a:moveTo>
                <a:lnTo>
                  <a:pt x="23801" y="1585"/>
                </a:lnTo>
                <a:lnTo>
                  <a:pt x="23154" y="1225"/>
                </a:lnTo>
                <a:lnTo>
                  <a:pt x="11434" y="0"/>
                </a:lnTo>
                <a:lnTo>
                  <a:pt x="2071" y="7234"/>
                </a:lnTo>
                <a:lnTo>
                  <a:pt x="1712" y="7879"/>
                </a:lnTo>
                <a:lnTo>
                  <a:pt x="486" y="19599"/>
                </a:lnTo>
                <a:lnTo>
                  <a:pt x="7720" y="28962"/>
                </a:lnTo>
                <a:lnTo>
                  <a:pt x="79335" y="71028"/>
                </a:lnTo>
                <a:lnTo>
                  <a:pt x="7466" y="112662"/>
                </a:lnTo>
                <a:lnTo>
                  <a:pt x="6840" y="113043"/>
                </a:lnTo>
                <a:lnTo>
                  <a:pt x="0" y="122642"/>
                </a:lnTo>
                <a:lnTo>
                  <a:pt x="1688" y="134356"/>
                </a:lnTo>
                <a:lnTo>
                  <a:pt x="2069" y="134982"/>
                </a:lnTo>
                <a:lnTo>
                  <a:pt x="11668" y="141822"/>
                </a:lnTo>
                <a:lnTo>
                  <a:pt x="23382" y="140134"/>
                </a:lnTo>
                <a:lnTo>
                  <a:pt x="142348" y="71219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78481" y="605078"/>
            <a:ext cx="175857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Before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6202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6230" y="605078"/>
            <a:ext cx="105815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RET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0944" y="3112690"/>
            <a:ext cx="629213" cy="27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17">
              <a:lnSpc>
                <a:spcPct val="96761"/>
              </a:lnSpc>
              <a:spcBef>
                <a:spcPts val="235"/>
              </a:spcBef>
            </a:pPr>
            <a:r>
              <a:rPr sz="1600" spc="0" dirty="0" smtClean="0">
                <a:latin typeface="Trebuchet MS"/>
                <a:cs typeface="Trebuchet MS"/>
              </a:rPr>
              <a:t>ESP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4506" y="2114635"/>
            <a:ext cx="3006246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064506" y="3256423"/>
            <a:ext cx="3006246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80234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add()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4506" y="3827317"/>
            <a:ext cx="3006246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16117" marR="14105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4506" y="4398211"/>
            <a:ext cx="3006246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16117" marR="14105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3472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4506" y="2114635"/>
            <a:ext cx="3006247" cy="1141788"/>
          </a:xfrm>
          <a:custGeom>
            <a:avLst/>
            <a:gdLst/>
            <a:ahLst/>
            <a:cxnLst/>
            <a:rect l="l" t="t" r="r" b="b"/>
            <a:pathLst>
              <a:path w="3006247" h="1141788">
                <a:moveTo>
                  <a:pt x="0" y="0"/>
                </a:moveTo>
                <a:lnTo>
                  <a:pt x="0" y="1141788"/>
                </a:lnTo>
                <a:lnTo>
                  <a:pt x="3006247" y="1141788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EF3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4506" y="3256423"/>
            <a:ext cx="3006247" cy="570894"/>
          </a:xfrm>
          <a:custGeom>
            <a:avLst/>
            <a:gdLst/>
            <a:ahLst/>
            <a:cxnLst/>
            <a:rect l="l" t="t" r="r" b="b"/>
            <a:pathLst>
              <a:path w="3006247" h="570894">
                <a:moveTo>
                  <a:pt x="0" y="0"/>
                </a:moveTo>
                <a:lnTo>
                  <a:pt x="0" y="570894"/>
                </a:lnTo>
                <a:lnTo>
                  <a:pt x="3006247" y="570894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450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64506" y="3827317"/>
            <a:ext cx="3006247" cy="570892"/>
          </a:xfrm>
          <a:custGeom>
            <a:avLst/>
            <a:gdLst/>
            <a:ahLst/>
            <a:cxnLst/>
            <a:rect l="l" t="t" r="r" b="b"/>
            <a:pathLst>
              <a:path w="3006247" h="570892">
                <a:moveTo>
                  <a:pt x="0" y="0"/>
                </a:moveTo>
                <a:lnTo>
                  <a:pt x="0" y="570892"/>
                </a:lnTo>
                <a:lnTo>
                  <a:pt x="3006247" y="570892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4506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4506" y="4398210"/>
            <a:ext cx="3006247" cy="570894"/>
          </a:xfrm>
          <a:custGeom>
            <a:avLst/>
            <a:gdLst/>
            <a:ahLst/>
            <a:cxnLst/>
            <a:rect l="l" t="t" r="r" b="b"/>
            <a:pathLst>
              <a:path w="3006247" h="570894">
                <a:moveTo>
                  <a:pt x="0" y="0"/>
                </a:moveTo>
                <a:lnTo>
                  <a:pt x="0" y="570894"/>
                </a:lnTo>
                <a:lnTo>
                  <a:pt x="3006247" y="570894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4506" y="4398210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10944" y="3679847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0" y="279615"/>
                </a:lnTo>
                <a:lnTo>
                  <a:pt x="629213" y="279615"/>
                </a:lnTo>
                <a:lnTo>
                  <a:pt x="629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10944" y="3702996"/>
            <a:ext cx="629213" cy="279615"/>
          </a:xfrm>
          <a:custGeom>
            <a:avLst/>
            <a:gdLst/>
            <a:ahLst/>
            <a:cxnLst/>
            <a:rect l="l" t="t" r="r" b="b"/>
            <a:pathLst>
              <a:path w="629213" h="279615">
                <a:moveTo>
                  <a:pt x="0" y="0"/>
                </a:moveTo>
                <a:lnTo>
                  <a:pt x="629213" y="0"/>
                </a:lnTo>
                <a:lnTo>
                  <a:pt x="629213" y="279615"/>
                </a:lnTo>
                <a:lnTo>
                  <a:pt x="0" y="2796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40158" y="3831229"/>
            <a:ext cx="493162" cy="1492"/>
          </a:xfrm>
          <a:custGeom>
            <a:avLst/>
            <a:gdLst/>
            <a:ahLst/>
            <a:cxnLst/>
            <a:rect l="l" t="t" r="r" b="b"/>
            <a:pathLst>
              <a:path w="493162" h="1492">
                <a:moveTo>
                  <a:pt x="0" y="0"/>
                </a:moveTo>
                <a:lnTo>
                  <a:pt x="493162" y="1492"/>
                </a:lnTo>
              </a:path>
            </a:pathLst>
          </a:custGeom>
          <a:ln w="31749">
            <a:solidFill>
              <a:srgbClr val="FAA6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2479" y="3773173"/>
            <a:ext cx="142348" cy="141822"/>
          </a:xfrm>
          <a:custGeom>
            <a:avLst/>
            <a:gdLst/>
            <a:ahLst/>
            <a:cxnLst/>
            <a:rect l="l" t="t" r="r" b="b"/>
            <a:pathLst>
              <a:path w="142348" h="141822">
                <a:moveTo>
                  <a:pt x="142348" y="71219"/>
                </a:moveTo>
                <a:lnTo>
                  <a:pt x="23801" y="1585"/>
                </a:lnTo>
                <a:lnTo>
                  <a:pt x="23154" y="1225"/>
                </a:lnTo>
                <a:lnTo>
                  <a:pt x="11434" y="0"/>
                </a:lnTo>
                <a:lnTo>
                  <a:pt x="2071" y="7234"/>
                </a:lnTo>
                <a:lnTo>
                  <a:pt x="1712" y="7879"/>
                </a:lnTo>
                <a:lnTo>
                  <a:pt x="486" y="19599"/>
                </a:lnTo>
                <a:lnTo>
                  <a:pt x="7720" y="28962"/>
                </a:lnTo>
                <a:lnTo>
                  <a:pt x="79335" y="71028"/>
                </a:lnTo>
                <a:lnTo>
                  <a:pt x="7466" y="112662"/>
                </a:lnTo>
                <a:lnTo>
                  <a:pt x="6840" y="113043"/>
                </a:lnTo>
                <a:lnTo>
                  <a:pt x="0" y="122642"/>
                </a:lnTo>
                <a:lnTo>
                  <a:pt x="1688" y="134356"/>
                </a:lnTo>
                <a:lnTo>
                  <a:pt x="2069" y="134982"/>
                </a:lnTo>
                <a:lnTo>
                  <a:pt x="11668" y="141822"/>
                </a:lnTo>
                <a:lnTo>
                  <a:pt x="23382" y="140134"/>
                </a:lnTo>
                <a:lnTo>
                  <a:pt x="142348" y="71219"/>
                </a:lnTo>
                <a:close/>
              </a:path>
            </a:pathLst>
          </a:custGeom>
          <a:solidFill>
            <a:srgbClr val="FAA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25719" y="605078"/>
            <a:ext cx="175857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lang="en-US" sz="4400" spc="0" smtClean="0">
                <a:latin typeface="Trebuchet MS"/>
                <a:cs typeface="Trebuchet MS"/>
              </a:rPr>
              <a:t>After</a:t>
            </a:r>
            <a:endParaRPr sz="4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6202" y="605078"/>
            <a:ext cx="9408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the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6230" y="605078"/>
            <a:ext cx="105815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RET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0944" y="3691421"/>
            <a:ext cx="629213" cy="27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17">
              <a:lnSpc>
                <a:spcPct val="96761"/>
              </a:lnSpc>
              <a:spcBef>
                <a:spcPts val="235"/>
              </a:spcBef>
            </a:pPr>
            <a:r>
              <a:rPr sz="1600" spc="0" dirty="0" smtClean="0">
                <a:latin typeface="Trebuchet MS"/>
                <a:cs typeface="Trebuchet MS"/>
              </a:rPr>
              <a:t>ESP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4506" y="2114635"/>
            <a:ext cx="3006246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064506" y="3256423"/>
            <a:ext cx="3006246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80234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add()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4506" y="3827317"/>
            <a:ext cx="3006246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16117" marR="14105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4506" y="4398211"/>
            <a:ext cx="3006246" cy="570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16117" marR="141055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2345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648200" y="1600200"/>
            <a:ext cx="4038598" cy="5078392"/>
          </a:xfrm>
          <a:custGeom>
            <a:avLst/>
            <a:gdLst/>
            <a:ahLst/>
            <a:cxnLst/>
            <a:rect l="l" t="t" r="r" b="b"/>
            <a:pathLst>
              <a:path w="4038598" h="4525962">
                <a:moveTo>
                  <a:pt x="0" y="0"/>
                </a:moveTo>
                <a:lnTo>
                  <a:pt x="0" y="4525962"/>
                </a:lnTo>
                <a:lnTo>
                  <a:pt x="4038598" y="4525962"/>
                </a:lnTo>
                <a:lnTo>
                  <a:pt x="4038598" y="0"/>
                </a:lnTo>
                <a:lnTo>
                  <a:pt x="0" y="0"/>
                </a:lnTo>
                <a:close/>
              </a:path>
            </a:pathLst>
          </a:custGeom>
          <a:solidFill>
            <a:srgbClr val="E3DF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5939" y="605078"/>
            <a:ext cx="4003718" cy="5344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22636">
              <a:lnSpc>
                <a:spcPts val="4635"/>
              </a:lnSpc>
              <a:spcBef>
                <a:spcPts val="231"/>
              </a:spcBef>
            </a:pPr>
            <a:r>
              <a:rPr sz="4400" spc="0" dirty="0" smtClean="0">
                <a:latin typeface="Trebuchet MS"/>
                <a:cs typeface="Trebuchet MS"/>
              </a:rPr>
              <a:t>A</a:t>
            </a:r>
            <a:r>
              <a:rPr sz="4400" spc="4" dirty="0" smtClean="0">
                <a:latin typeface="Trebuchet MS"/>
                <a:cs typeface="Trebuchet MS"/>
              </a:rPr>
              <a:t>n</a:t>
            </a:r>
            <a:r>
              <a:rPr sz="4400" spc="0" dirty="0" smtClean="0">
                <a:latin typeface="Trebuchet MS"/>
                <a:cs typeface="Trebuchet MS"/>
              </a:rPr>
              <a:t>o</a:t>
            </a:r>
            <a:r>
              <a:rPr sz="4400" spc="4" dirty="0" smtClean="0">
                <a:latin typeface="Trebuchet MS"/>
                <a:cs typeface="Trebuchet MS"/>
              </a:rPr>
              <a:t>t</a:t>
            </a:r>
            <a:r>
              <a:rPr sz="4400" spc="0" dirty="0" smtClean="0">
                <a:latin typeface="Trebuchet MS"/>
                <a:cs typeface="Trebuchet MS"/>
              </a:rPr>
              <a:t>her</a:t>
            </a:r>
            <a:endParaRPr sz="4400" dirty="0">
              <a:latin typeface="Trebuchet MS"/>
              <a:cs typeface="Trebuchet MS"/>
            </a:endParaRPr>
          </a:p>
          <a:p>
            <a:pPr marL="355600" marR="833062" indent="-342900">
              <a:lnSpc>
                <a:spcPct val="98212"/>
              </a:lnSpc>
              <a:spcBef>
                <a:spcPts val="3499"/>
              </a:spcBef>
            </a:pPr>
            <a:r>
              <a:rPr sz="2800" dirty="0" smtClean="0">
                <a:latin typeface="Arial"/>
                <a:cs typeface="Arial"/>
              </a:rPr>
              <a:t>•  </a:t>
            </a:r>
            <a:r>
              <a:rPr sz="2800" spc="-2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Stack overflow in func1.</a:t>
            </a:r>
            <a:endParaRPr sz="2800" dirty="0">
              <a:latin typeface="Trebuchet MS"/>
              <a:cs typeface="Trebuchet MS"/>
            </a:endParaRPr>
          </a:p>
          <a:p>
            <a:pPr marL="12700" marR="83820">
              <a:lnSpc>
                <a:spcPct val="96761"/>
              </a:lnSpc>
              <a:spcBef>
                <a:spcPts val="772"/>
              </a:spcBef>
            </a:pPr>
            <a:r>
              <a:rPr sz="2800" dirty="0" smtClean="0">
                <a:latin typeface="Arial"/>
                <a:cs typeface="Arial"/>
              </a:rPr>
              <a:t>•  </a:t>
            </a:r>
            <a:r>
              <a:rPr sz="2800" spc="-2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Can </a:t>
            </a:r>
            <a:r>
              <a:rPr sz="2800" spc="0" dirty="0" smtClean="0">
                <a:latin typeface="Trebuchet MS"/>
                <a:cs typeface="Trebuchet MS"/>
              </a:rPr>
              <a:t>we call add(5, 6</a:t>
            </a:r>
            <a:r>
              <a:rPr sz="2800" spc="0" dirty="0" smtClean="0">
                <a:latin typeface="Trebuchet MS"/>
                <a:cs typeface="Trebuchet MS"/>
              </a:rPr>
              <a:t>)</a:t>
            </a:r>
            <a:r>
              <a:rPr lang="en-US" sz="2800" spc="0" dirty="0" smtClean="0">
                <a:latin typeface="Trebuchet MS"/>
                <a:cs typeface="Trebuchet MS"/>
              </a:rPr>
              <a:t>, instead of running a shellcode?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9156" y="605078"/>
            <a:ext cx="218938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</a:t>
            </a:r>
            <a:r>
              <a:rPr sz="4400" spc="4" dirty="0" smtClean="0">
                <a:latin typeface="Trebuchet MS"/>
                <a:cs typeface="Trebuchet MS"/>
              </a:rPr>
              <a:t>u</a:t>
            </a:r>
            <a:r>
              <a:rPr sz="4400" spc="0" dirty="0" smtClean="0">
                <a:latin typeface="Trebuchet MS"/>
                <a:cs typeface="Trebuchet MS"/>
              </a:rPr>
              <a:t>nction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48200" y="1600200"/>
            <a:ext cx="4038598" cy="5078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 dirty="0"/>
          </a:p>
          <a:p>
            <a:pPr marL="91439">
              <a:lnSpc>
                <a:spcPct val="83333"/>
              </a:lnSpc>
            </a:pPr>
            <a:r>
              <a:rPr lang="en-US" sz="1600" dirty="0">
                <a:latin typeface="Lucida Console"/>
                <a:cs typeface="Lucida Console"/>
              </a:rPr>
              <a:t>void add(</a:t>
            </a:r>
            <a:r>
              <a:rPr lang="en-US" sz="1600" dirty="0" err="1">
                <a:latin typeface="Lucida Console"/>
                <a:cs typeface="Lucida Console"/>
              </a:rPr>
              <a:t>int</a:t>
            </a:r>
            <a:r>
              <a:rPr lang="en-US" sz="1600" dirty="0">
                <a:latin typeface="Lucida Console"/>
                <a:cs typeface="Lucida Console"/>
              </a:rPr>
              <a:t> x, </a:t>
            </a:r>
            <a:r>
              <a:rPr lang="en-US" sz="1600" dirty="0" err="1">
                <a:latin typeface="Lucida Console"/>
                <a:cs typeface="Lucida Console"/>
              </a:rPr>
              <a:t>int</a:t>
            </a:r>
            <a:r>
              <a:rPr lang="en-US" sz="1600" dirty="0">
                <a:latin typeface="Lucida Console"/>
                <a:cs typeface="Lucida Console"/>
              </a:rPr>
              <a:t> y)</a:t>
            </a:r>
          </a:p>
          <a:p>
            <a:pPr marL="91439">
              <a:lnSpc>
                <a:spcPct val="83333"/>
              </a:lnSpc>
              <a:spcBef>
                <a:spcPts val="683"/>
              </a:spcBef>
            </a:pPr>
            <a:r>
              <a:rPr lang="en-US" sz="1600" dirty="0">
                <a:latin typeface="Lucida Console"/>
                <a:cs typeface="Lucida Console"/>
              </a:rPr>
              <a:t>{</a:t>
            </a: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lang="en-US" sz="1600" dirty="0" err="1">
                <a:latin typeface="Lucida Console"/>
                <a:cs typeface="Lucida Console"/>
              </a:rPr>
              <a:t>int</a:t>
            </a:r>
            <a:r>
              <a:rPr lang="en-US" sz="1600" dirty="0">
                <a:latin typeface="Lucida Console"/>
                <a:cs typeface="Lucida Console"/>
              </a:rPr>
              <a:t> sum;</a:t>
            </a: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lang="en-US" sz="1600" dirty="0">
                <a:latin typeface="Lucida Console"/>
                <a:cs typeface="Lucida Console"/>
              </a:rPr>
              <a:t>sum = x + y;</a:t>
            </a: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lang="en-US" sz="1600" dirty="0" err="1">
                <a:latin typeface="Lucida Console"/>
                <a:cs typeface="Lucida Console"/>
              </a:rPr>
              <a:t>printf</a:t>
            </a:r>
            <a:r>
              <a:rPr lang="en-US" sz="1600" dirty="0">
                <a:latin typeface="Lucida Console"/>
                <a:cs typeface="Lucida Console"/>
              </a:rPr>
              <a:t>("%d\n",</a:t>
            </a:r>
            <a:r>
              <a:rPr lang="en-US" sz="1600" spc="9" dirty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sum);</a:t>
            </a: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lang="en-US" sz="1600" dirty="0">
                <a:latin typeface="Lucida Console"/>
                <a:cs typeface="Lucida Console"/>
              </a:rPr>
              <a:t>}</a:t>
            </a:r>
          </a:p>
          <a:p>
            <a:pPr marL="91439">
              <a:lnSpc>
                <a:spcPct val="83333"/>
              </a:lnSpc>
            </a:pPr>
            <a:endParaRPr lang="en-US" sz="1600" spc="0" dirty="0" smtClean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</a:pPr>
            <a:r>
              <a:rPr sz="1600" spc="0" dirty="0" smtClean="0">
                <a:latin typeface="Lucida Console"/>
                <a:cs typeface="Lucida Console"/>
              </a:rPr>
              <a:t>void </a:t>
            </a:r>
            <a:r>
              <a:rPr sz="1600" spc="0" dirty="0" smtClean="0">
                <a:latin typeface="Lucida Console"/>
                <a:cs typeface="Lucida Console"/>
              </a:rPr>
              <a:t>func1(char *s)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683"/>
              </a:spcBef>
            </a:pPr>
            <a:r>
              <a:rPr sz="1600" spc="0" dirty="0" smtClean="0">
                <a:latin typeface="Lucida Console"/>
                <a:cs typeface="Lucida Console"/>
              </a:rPr>
              <a:t>{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char buffer[128];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strcpy(buffer,</a:t>
            </a:r>
            <a:r>
              <a:rPr sz="1600" spc="9" dirty="0" smtClean="0">
                <a:latin typeface="Lucida Console"/>
                <a:cs typeface="Lucida Console"/>
              </a:rPr>
              <a:t> </a:t>
            </a:r>
            <a:r>
              <a:rPr sz="1600" spc="0" dirty="0" smtClean="0">
                <a:latin typeface="Lucida Console"/>
                <a:cs typeface="Lucida Console"/>
              </a:rPr>
              <a:t>s);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}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3000"/>
              </a:spcBef>
            </a:pPr>
            <a:r>
              <a:rPr sz="1600" spc="0" dirty="0" smtClean="0">
                <a:latin typeface="Lucida Console"/>
                <a:cs typeface="Lucida Console"/>
              </a:rPr>
              <a:t>int main()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{</a:t>
            </a:r>
            <a:endParaRPr sz="1600" dirty="0">
              <a:latin typeface="Lucida Console"/>
              <a:cs typeface="Lucida Console"/>
            </a:endParaRPr>
          </a:p>
          <a:p>
            <a:pPr marL="4343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func1(argv[1]);</a:t>
            </a:r>
            <a:endParaRPr sz="1600" dirty="0">
              <a:latin typeface="Lucida Console"/>
              <a:cs typeface="Lucida Console"/>
            </a:endParaRPr>
          </a:p>
          <a:p>
            <a:pPr marL="91439">
              <a:lnSpc>
                <a:spcPct val="83333"/>
              </a:lnSpc>
              <a:spcBef>
                <a:spcPts val="700"/>
              </a:spcBef>
            </a:pPr>
            <a:r>
              <a:rPr sz="1600" spc="0" dirty="0" smtClean="0">
                <a:latin typeface="Lucida Console"/>
                <a:cs typeface="Lucida Console"/>
              </a:rPr>
              <a:t>}</a:t>
            </a:r>
            <a:endParaRPr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16758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3063713" y="1655217"/>
            <a:ext cx="1588" cy="3868092"/>
          </a:xfrm>
          <a:custGeom>
            <a:avLst/>
            <a:gdLst/>
            <a:ahLst/>
            <a:cxnLst/>
            <a:rect l="l" t="t" r="r" b="b"/>
            <a:pathLst>
              <a:path w="1588" h="3868092">
                <a:moveTo>
                  <a:pt x="1588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69164" y="1655217"/>
            <a:ext cx="1587" cy="3868092"/>
          </a:xfrm>
          <a:custGeom>
            <a:avLst/>
            <a:gdLst/>
            <a:ahLst/>
            <a:cxnLst/>
            <a:rect l="l" t="t" r="r" b="b"/>
            <a:pathLst>
              <a:path w="1587" h="3868092">
                <a:moveTo>
                  <a:pt x="1587" y="0"/>
                </a:moveTo>
                <a:lnTo>
                  <a:pt x="0" y="386809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4506" y="2114635"/>
            <a:ext cx="3006247" cy="1141788"/>
          </a:xfrm>
          <a:custGeom>
            <a:avLst/>
            <a:gdLst/>
            <a:ahLst/>
            <a:cxnLst/>
            <a:rect l="l" t="t" r="r" b="b"/>
            <a:pathLst>
              <a:path w="3006247" h="1141788">
                <a:moveTo>
                  <a:pt x="0" y="0"/>
                </a:moveTo>
                <a:lnTo>
                  <a:pt x="0" y="1141788"/>
                </a:lnTo>
                <a:lnTo>
                  <a:pt x="3006247" y="1141788"/>
                </a:lnTo>
                <a:lnTo>
                  <a:pt x="3006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CDD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4506" y="2114635"/>
            <a:ext cx="3006246" cy="1141787"/>
          </a:xfrm>
          <a:custGeom>
            <a:avLst/>
            <a:gdLst/>
            <a:ahLst/>
            <a:cxnLst/>
            <a:rect l="l" t="t" r="r" b="b"/>
            <a:pathLst>
              <a:path w="3006246" h="1141787">
                <a:moveTo>
                  <a:pt x="0" y="0"/>
                </a:moveTo>
                <a:lnTo>
                  <a:pt x="3006246" y="0"/>
                </a:lnTo>
                <a:lnTo>
                  <a:pt x="3006246" y="1141787"/>
                </a:lnTo>
                <a:lnTo>
                  <a:pt x="0" y="11417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66096" y="3256423"/>
            <a:ext cx="3006246" cy="570894"/>
          </a:xfrm>
          <a:custGeom>
            <a:avLst/>
            <a:gdLst/>
            <a:ahLst/>
            <a:cxnLst/>
            <a:rect l="l" t="t" r="r" b="b"/>
            <a:pathLst>
              <a:path w="3006246" h="570894">
                <a:moveTo>
                  <a:pt x="0" y="0"/>
                </a:moveTo>
                <a:lnTo>
                  <a:pt x="0" y="570894"/>
                </a:lnTo>
                <a:lnTo>
                  <a:pt x="3006246" y="570894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59B9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6096" y="3256423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5301" y="3827317"/>
            <a:ext cx="3006246" cy="570892"/>
          </a:xfrm>
          <a:custGeom>
            <a:avLst/>
            <a:gdLst/>
            <a:ahLst/>
            <a:cxnLst/>
            <a:rect l="l" t="t" r="r" b="b"/>
            <a:pathLst>
              <a:path w="3006246" h="570892">
                <a:moveTo>
                  <a:pt x="0" y="0"/>
                </a:moveTo>
                <a:lnTo>
                  <a:pt x="0" y="570892"/>
                </a:lnTo>
                <a:lnTo>
                  <a:pt x="3006246" y="570892"/>
                </a:lnTo>
                <a:lnTo>
                  <a:pt x="3006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2D5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65301" y="3827317"/>
            <a:ext cx="3006246" cy="570893"/>
          </a:xfrm>
          <a:custGeom>
            <a:avLst/>
            <a:gdLst/>
            <a:ahLst/>
            <a:cxnLst/>
            <a:rect l="l" t="t" r="r" b="b"/>
            <a:pathLst>
              <a:path w="3006246" h="570893">
                <a:moveTo>
                  <a:pt x="0" y="0"/>
                </a:moveTo>
                <a:lnTo>
                  <a:pt x="3006246" y="0"/>
                </a:lnTo>
                <a:lnTo>
                  <a:pt x="3006246" y="570893"/>
                </a:lnTo>
                <a:lnTo>
                  <a:pt x="0" y="5708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34688" y="605078"/>
            <a:ext cx="145167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Stack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45515" y="605078"/>
            <a:ext cx="15951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frame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9843" y="605078"/>
            <a:ext cx="83279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for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1799" y="605078"/>
            <a:ext cx="1906481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Trebuchet MS"/>
                <a:cs typeface="Trebuchet MS"/>
              </a:rPr>
              <a:t>func1()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4506" y="2114635"/>
            <a:ext cx="3006246" cy="1141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ct val="96761"/>
              </a:lnSpc>
              <a:spcBef>
                <a:spcPts val="470"/>
              </a:spcBef>
            </a:pPr>
            <a:r>
              <a:rPr sz="1800" spc="0" dirty="0" smtClean="0">
                <a:latin typeface="Trebuchet MS"/>
                <a:cs typeface="Trebuchet MS"/>
              </a:rPr>
              <a:t>buffer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4506" y="3256423"/>
            <a:ext cx="3006246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69490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return address from func1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4506" y="3827317"/>
            <a:ext cx="3006246" cy="570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430585" marR="1423437" algn="ctr">
              <a:lnSpc>
                <a:spcPct val="96761"/>
              </a:lnSpc>
            </a:pPr>
            <a:r>
              <a:rPr sz="1800" spc="0" dirty="0" smtClean="0"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418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1317</Words>
  <Application>Microsoft Macintosh PowerPoint</Application>
  <PresentationFormat>On-screen Show (4:3)</PresentationFormat>
  <Paragraphs>740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Calibri</vt:lpstr>
      <vt:lpstr>Lucida Console</vt:lpstr>
      <vt:lpstr>Trebuchet MS</vt:lpstr>
      <vt:lpstr>Arial</vt:lpstr>
      <vt:lpstr>Office Theme</vt:lpstr>
      <vt:lpstr>Return Oriented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Thinking in ROP terms</vt:lpstr>
      <vt:lpstr>Thinking in ROP terms</vt:lpstr>
      <vt:lpstr>Thinking in ROP terms</vt:lpstr>
      <vt:lpstr>Gadgets</vt:lpstr>
      <vt:lpstr>Generic Techniques</vt:lpstr>
      <vt:lpstr>Case Study</vt:lpstr>
      <vt:lpstr>What is a browser?</vt:lpstr>
      <vt:lpstr>Browser Architecture</vt:lpstr>
      <vt:lpstr>Browser’s “syscalls”</vt:lpstr>
      <vt:lpstr>Browser’s “syscalls”</vt:lpstr>
      <vt:lpstr>Browser’s “syscalls”</vt:lpstr>
      <vt:lpstr>Where are we?</vt:lpstr>
      <vt:lpstr>Browsers vs. other software</vt:lpstr>
      <vt:lpstr>Challenges</vt:lpstr>
      <vt:lpstr>Heap Spraying</vt:lpstr>
      <vt:lpstr>Browser Exploit</vt:lpstr>
      <vt:lpstr>ROP Frames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Oriented Programming</dc:title>
  <dc:creator>Daniel Wang</dc:creator>
  <cp:lastModifiedBy>Ou, Xinming</cp:lastModifiedBy>
  <cp:revision>39</cp:revision>
  <dcterms:created xsi:type="dcterms:W3CDTF">2014-11-01T21:23:59Z</dcterms:created>
  <dcterms:modified xsi:type="dcterms:W3CDTF">2016-11-02T16:08:16Z</dcterms:modified>
</cp:coreProperties>
</file>