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2" r:id="rId1"/>
  </p:sldMasterIdLst>
  <p:notesMasterIdLst>
    <p:notesMasterId r:id="rId26"/>
  </p:notesMasterIdLst>
  <p:sldIdLst>
    <p:sldId id="256" r:id="rId2"/>
    <p:sldId id="257" r:id="rId3"/>
    <p:sldId id="258" r:id="rId4"/>
    <p:sldId id="259" r:id="rId5"/>
    <p:sldId id="260" r:id="rId6"/>
    <p:sldId id="282" r:id="rId7"/>
    <p:sldId id="261" r:id="rId8"/>
    <p:sldId id="274" r:id="rId9"/>
    <p:sldId id="279" r:id="rId10"/>
    <p:sldId id="262" r:id="rId11"/>
    <p:sldId id="284" r:id="rId12"/>
    <p:sldId id="263" r:id="rId13"/>
    <p:sldId id="285" r:id="rId14"/>
    <p:sldId id="287" r:id="rId15"/>
    <p:sldId id="286" r:id="rId16"/>
    <p:sldId id="264" r:id="rId17"/>
    <p:sldId id="275" r:id="rId18"/>
    <p:sldId id="265" r:id="rId19"/>
    <p:sldId id="289" r:id="rId20"/>
    <p:sldId id="290" r:id="rId21"/>
    <p:sldId id="267" r:id="rId22"/>
    <p:sldId id="269" r:id="rId23"/>
    <p:sldId id="278" r:id="rId24"/>
    <p:sldId id="277" r:id="rId2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201" autoAdjust="0"/>
  </p:normalViewPr>
  <p:slideViewPr>
    <p:cSldViewPr>
      <p:cViewPr varScale="1">
        <p:scale>
          <a:sx n="63" d="100"/>
          <a:sy n="63" d="100"/>
        </p:scale>
        <p:origin x="159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B5A485-7C58-4C5D-A71D-3CC41A955499}" type="datetimeFigureOut">
              <a:rPr lang="zh-TW" altLang="en-US" smtClean="0"/>
              <a:t>2015/11/9</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0C4C31-420F-4EB3-A9AB-A7DFF4C1020D}" type="slidenum">
              <a:rPr lang="zh-TW" altLang="en-US" smtClean="0"/>
              <a:t>‹#›</a:t>
            </a:fld>
            <a:endParaRPr lang="zh-TW" altLang="en-US"/>
          </a:p>
        </p:txBody>
      </p:sp>
    </p:spTree>
    <p:extLst>
      <p:ext uri="{BB962C8B-B14F-4D97-AF65-F5344CB8AC3E}">
        <p14:creationId xmlns:p14="http://schemas.microsoft.com/office/powerpoint/2010/main" val="1051696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E0C4C31-420F-4EB3-A9AB-A7DFF4C1020D}" type="slidenum">
              <a:rPr lang="zh-TW" altLang="en-US" smtClean="0"/>
              <a:t>1</a:t>
            </a:fld>
            <a:endParaRPr lang="zh-TW" altLang="en-US"/>
          </a:p>
        </p:txBody>
      </p:sp>
    </p:spTree>
    <p:extLst>
      <p:ext uri="{BB962C8B-B14F-4D97-AF65-F5344CB8AC3E}">
        <p14:creationId xmlns:p14="http://schemas.microsoft.com/office/powerpoint/2010/main" val="30794300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E0C4C31-420F-4EB3-A9AB-A7DFF4C1020D}" type="slidenum">
              <a:rPr lang="zh-TW" altLang="en-US" smtClean="0"/>
              <a:t>10</a:t>
            </a:fld>
            <a:endParaRPr lang="zh-TW" altLang="en-US"/>
          </a:p>
        </p:txBody>
      </p:sp>
    </p:spTree>
    <p:extLst>
      <p:ext uri="{BB962C8B-B14F-4D97-AF65-F5344CB8AC3E}">
        <p14:creationId xmlns:p14="http://schemas.microsoft.com/office/powerpoint/2010/main" val="437964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E0C4C31-420F-4EB3-A9AB-A7DFF4C1020D}" type="slidenum">
              <a:rPr lang="zh-TW" altLang="en-US" smtClean="0"/>
              <a:t>12</a:t>
            </a:fld>
            <a:endParaRPr lang="zh-TW" altLang="en-US"/>
          </a:p>
        </p:txBody>
      </p:sp>
    </p:spTree>
    <p:extLst>
      <p:ext uri="{BB962C8B-B14F-4D97-AF65-F5344CB8AC3E}">
        <p14:creationId xmlns:p14="http://schemas.microsoft.com/office/powerpoint/2010/main" val="27347244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err="1" smtClean="0">
                <a:solidFill>
                  <a:schemeClr val="tx1"/>
                </a:solidFill>
                <a:latin typeface="+mn-lt"/>
                <a:ea typeface="+mn-ea"/>
                <a:cs typeface="+mn-cs"/>
              </a:rPr>
              <a:t>Randoop</a:t>
            </a:r>
            <a:r>
              <a:rPr lang="en-US" sz="1200" kern="1200" baseline="0" dirty="0" smtClean="0">
                <a:solidFill>
                  <a:schemeClr val="tx1"/>
                </a:solidFill>
                <a:latin typeface="+mn-lt"/>
                <a:ea typeface="+mn-ea"/>
                <a:cs typeface="+mn-cs"/>
              </a:rPr>
              <a:t> takes a list of classes as input and</a:t>
            </a:r>
          </a:p>
          <a:p>
            <a:r>
              <a:rPr lang="en-US" sz="1200" kern="1200" baseline="0" dirty="0" smtClean="0">
                <a:solidFill>
                  <a:schemeClr val="tx1"/>
                </a:solidFill>
                <a:latin typeface="+mn-lt"/>
                <a:ea typeface="+mn-ea"/>
                <a:cs typeface="+mn-cs"/>
              </a:rPr>
              <a:t>searches the space of possible sequences of methods from</a:t>
            </a:r>
          </a:p>
          <a:p>
            <a:r>
              <a:rPr lang="en-US" sz="1200" kern="1200" baseline="0" dirty="0" smtClean="0">
                <a:solidFill>
                  <a:schemeClr val="tx1"/>
                </a:solidFill>
                <a:latin typeface="+mn-lt"/>
                <a:ea typeface="+mn-ea"/>
                <a:cs typeface="+mn-cs"/>
              </a:rPr>
              <a:t>these classes.</a:t>
            </a:r>
            <a:endParaRPr lang="en-US" dirty="0"/>
          </a:p>
        </p:txBody>
      </p:sp>
      <p:sp>
        <p:nvSpPr>
          <p:cNvPr id="4" name="Slide Number Placeholder 3"/>
          <p:cNvSpPr>
            <a:spLocks noGrp="1"/>
          </p:cNvSpPr>
          <p:nvPr>
            <p:ph type="sldNum" sz="quarter" idx="10"/>
          </p:nvPr>
        </p:nvSpPr>
        <p:spPr/>
        <p:txBody>
          <a:bodyPr/>
          <a:lstStyle/>
          <a:p>
            <a:fld id="{D3CFA1B5-D8C7-415A-B6B3-DDD1BE37C655}" type="slidenum">
              <a:rPr lang="en-US" smtClean="0"/>
              <a:pPr/>
              <a:t>13</a:t>
            </a:fld>
            <a:endParaRPr lang="en-US"/>
          </a:p>
        </p:txBody>
      </p:sp>
    </p:spTree>
    <p:extLst>
      <p:ext uri="{BB962C8B-B14F-4D97-AF65-F5344CB8AC3E}">
        <p14:creationId xmlns:p14="http://schemas.microsoft.com/office/powerpoint/2010/main" val="2920524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 rest two phases of testing generate a map of the per-</a:t>
            </a:r>
          </a:p>
          <a:p>
            <a:r>
              <a:rPr lang="en-US" sz="1200" kern="1200" baseline="0" dirty="0" smtClean="0">
                <a:solidFill>
                  <a:schemeClr val="tx1"/>
                </a:solidFill>
                <a:latin typeface="+mn-lt"/>
                <a:ea typeface="+mn-ea"/>
                <a:cs typeface="+mn-cs"/>
              </a:rPr>
              <a:t>mission checks performed by each method in the API. How-</a:t>
            </a:r>
          </a:p>
          <a:p>
            <a:r>
              <a:rPr lang="en-US" sz="1200" kern="1200" baseline="0" dirty="0" smtClean="0">
                <a:solidFill>
                  <a:schemeClr val="tx1"/>
                </a:solidFill>
                <a:latin typeface="+mn-lt"/>
                <a:ea typeface="+mn-ea"/>
                <a:cs typeface="+mn-cs"/>
              </a:rPr>
              <a:t>ever, these results contain three types of inconsistencies.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That’s why manual verification of the correctness of the permission map is done.</a:t>
            </a:r>
          </a:p>
          <a:p>
            <a:r>
              <a:rPr lang="en-US" sz="1200" kern="1200" baseline="0" dirty="0" smtClean="0">
                <a:solidFill>
                  <a:schemeClr val="tx1"/>
                </a:solidFill>
                <a:latin typeface="+mn-lt"/>
                <a:ea typeface="+mn-ea"/>
                <a:cs typeface="+mn-cs"/>
              </a:rPr>
              <a:t>Testing The Internet Permission.</a:t>
            </a:r>
            <a:endParaRPr lang="en-US" dirty="0"/>
          </a:p>
        </p:txBody>
      </p:sp>
      <p:sp>
        <p:nvSpPr>
          <p:cNvPr id="4" name="Slide Number Placeholder 3"/>
          <p:cNvSpPr>
            <a:spLocks noGrp="1"/>
          </p:cNvSpPr>
          <p:nvPr>
            <p:ph type="sldNum" sz="quarter" idx="10"/>
          </p:nvPr>
        </p:nvSpPr>
        <p:spPr/>
        <p:txBody>
          <a:bodyPr/>
          <a:lstStyle/>
          <a:p>
            <a:fld id="{D3CFA1B5-D8C7-415A-B6B3-DDD1BE37C655}" type="slidenum">
              <a:rPr lang="en-US" smtClean="0"/>
              <a:pPr/>
              <a:t>15</a:t>
            </a:fld>
            <a:endParaRPr lang="en-US"/>
          </a:p>
        </p:txBody>
      </p:sp>
    </p:spTree>
    <p:extLst>
      <p:ext uri="{BB962C8B-B14F-4D97-AF65-F5344CB8AC3E}">
        <p14:creationId xmlns:p14="http://schemas.microsoft.com/office/powerpoint/2010/main" val="283661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E0C4C31-420F-4EB3-A9AB-A7DFF4C1020D}" type="slidenum">
              <a:rPr lang="zh-TW" altLang="en-US" smtClean="0"/>
              <a:t>16</a:t>
            </a:fld>
            <a:endParaRPr lang="zh-TW" altLang="en-US"/>
          </a:p>
        </p:txBody>
      </p:sp>
    </p:spTree>
    <p:extLst>
      <p:ext uri="{BB962C8B-B14F-4D97-AF65-F5344CB8AC3E}">
        <p14:creationId xmlns:p14="http://schemas.microsoft.com/office/powerpoint/2010/main" val="26008246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E0C4C31-420F-4EB3-A9AB-A7DFF4C1020D}" type="slidenum">
              <a:rPr lang="zh-TW" altLang="en-US" smtClean="0"/>
              <a:t>17</a:t>
            </a:fld>
            <a:endParaRPr lang="zh-TW" altLang="en-US"/>
          </a:p>
        </p:txBody>
      </p:sp>
    </p:spTree>
    <p:extLst>
      <p:ext uri="{BB962C8B-B14F-4D97-AF65-F5344CB8AC3E}">
        <p14:creationId xmlns:p14="http://schemas.microsoft.com/office/powerpoint/2010/main" val="26278463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E0C4C31-420F-4EB3-A9AB-A7DFF4C1020D}" type="slidenum">
              <a:rPr lang="zh-TW" altLang="en-US" smtClean="0"/>
              <a:t>18</a:t>
            </a:fld>
            <a:endParaRPr lang="zh-TW" altLang="en-US"/>
          </a:p>
        </p:txBody>
      </p:sp>
    </p:spTree>
    <p:extLst>
      <p:ext uri="{BB962C8B-B14F-4D97-AF65-F5344CB8AC3E}">
        <p14:creationId xmlns:p14="http://schemas.microsoft.com/office/powerpoint/2010/main" val="15404591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Android's documentation of permissions is limited, which is likely due to their lack of a centralized access control policy.</a:t>
            </a:r>
          </a:p>
          <a:p>
            <a:endParaRPr lang="en-US" dirty="0"/>
          </a:p>
        </p:txBody>
      </p:sp>
      <p:sp>
        <p:nvSpPr>
          <p:cNvPr id="4" name="Slide Number Placeholder 3"/>
          <p:cNvSpPr>
            <a:spLocks noGrp="1"/>
          </p:cNvSpPr>
          <p:nvPr>
            <p:ph type="sldNum" sz="quarter" idx="10"/>
          </p:nvPr>
        </p:nvSpPr>
        <p:spPr/>
        <p:txBody>
          <a:bodyPr/>
          <a:lstStyle/>
          <a:p>
            <a:fld id="{D3CFA1B5-D8C7-415A-B6B3-DDD1BE37C655}" type="slidenum">
              <a:rPr lang="en-US" smtClean="0"/>
              <a:pPr/>
              <a:t>19</a:t>
            </a:fld>
            <a:endParaRPr lang="en-US"/>
          </a:p>
        </p:txBody>
      </p:sp>
    </p:spTree>
    <p:extLst>
      <p:ext uri="{BB962C8B-B14F-4D97-AF65-F5344CB8AC3E}">
        <p14:creationId xmlns:p14="http://schemas.microsoft.com/office/powerpoint/2010/main" val="6392344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We examined the Android API to see how many methods</a:t>
            </a:r>
          </a:p>
          <a:p>
            <a:r>
              <a:rPr lang="en-US" sz="1200" kern="1200" baseline="0" dirty="0" smtClean="0">
                <a:solidFill>
                  <a:schemeClr val="tx1"/>
                </a:solidFill>
                <a:latin typeface="+mn-lt"/>
                <a:ea typeface="+mn-ea"/>
                <a:cs typeface="+mn-cs"/>
              </a:rPr>
              <a:t>and classes have permission checks.</a:t>
            </a:r>
            <a:endParaRPr lang="en-US" dirty="0"/>
          </a:p>
        </p:txBody>
      </p:sp>
      <p:sp>
        <p:nvSpPr>
          <p:cNvPr id="4" name="Slide Number Placeholder 3"/>
          <p:cNvSpPr>
            <a:spLocks noGrp="1"/>
          </p:cNvSpPr>
          <p:nvPr>
            <p:ph type="sldNum" sz="quarter" idx="10"/>
          </p:nvPr>
        </p:nvSpPr>
        <p:spPr/>
        <p:txBody>
          <a:bodyPr/>
          <a:lstStyle/>
          <a:p>
            <a:fld id="{D3CFA1B5-D8C7-415A-B6B3-DDD1BE37C655}" type="slidenum">
              <a:rPr lang="en-US" smtClean="0"/>
              <a:pPr/>
              <a:t>20</a:t>
            </a:fld>
            <a:endParaRPr lang="en-US"/>
          </a:p>
        </p:txBody>
      </p:sp>
    </p:spTree>
    <p:extLst>
      <p:ext uri="{BB962C8B-B14F-4D97-AF65-F5344CB8AC3E}">
        <p14:creationId xmlns:p14="http://schemas.microsoft.com/office/powerpoint/2010/main" val="36423509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E0C4C31-420F-4EB3-A9AB-A7DFF4C1020D}" type="slidenum">
              <a:rPr lang="zh-TW" altLang="en-US" smtClean="0"/>
              <a:t>21</a:t>
            </a:fld>
            <a:endParaRPr lang="zh-TW" altLang="en-US"/>
          </a:p>
        </p:txBody>
      </p:sp>
    </p:spTree>
    <p:extLst>
      <p:ext uri="{BB962C8B-B14F-4D97-AF65-F5344CB8AC3E}">
        <p14:creationId xmlns:p14="http://schemas.microsoft.com/office/powerpoint/2010/main" val="1162539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E0C4C31-420F-4EB3-A9AB-A7DFF4C1020D}" type="slidenum">
              <a:rPr lang="zh-TW" altLang="en-US" smtClean="0"/>
              <a:t>2</a:t>
            </a:fld>
            <a:endParaRPr lang="zh-TW" altLang="en-US"/>
          </a:p>
        </p:txBody>
      </p:sp>
    </p:spTree>
    <p:extLst>
      <p:ext uri="{BB962C8B-B14F-4D97-AF65-F5344CB8AC3E}">
        <p14:creationId xmlns:p14="http://schemas.microsoft.com/office/powerpoint/2010/main" val="9143683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E0C4C31-420F-4EB3-A9AB-A7DFF4C1020D}" type="slidenum">
              <a:rPr lang="zh-TW" altLang="en-US" smtClean="0"/>
              <a:t>22</a:t>
            </a:fld>
            <a:endParaRPr lang="zh-TW" altLang="en-US"/>
          </a:p>
        </p:txBody>
      </p:sp>
    </p:spTree>
    <p:extLst>
      <p:ext uri="{BB962C8B-B14F-4D97-AF65-F5344CB8AC3E}">
        <p14:creationId xmlns:p14="http://schemas.microsoft.com/office/powerpoint/2010/main" val="8117536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CFA1B5-D8C7-415A-B6B3-DDD1BE37C655}" type="slidenum">
              <a:rPr lang="en-US" smtClean="0"/>
              <a:pPr/>
              <a:t>23</a:t>
            </a:fld>
            <a:endParaRPr lang="en-US"/>
          </a:p>
        </p:txBody>
      </p:sp>
    </p:spTree>
    <p:extLst>
      <p:ext uri="{BB962C8B-B14F-4D97-AF65-F5344CB8AC3E}">
        <p14:creationId xmlns:p14="http://schemas.microsoft.com/office/powerpoint/2010/main" val="9574877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CFA1B5-D8C7-415A-B6B3-DDD1BE37C655}" type="slidenum">
              <a:rPr lang="en-US" smtClean="0"/>
              <a:pPr/>
              <a:t>24</a:t>
            </a:fld>
            <a:endParaRPr lang="en-US"/>
          </a:p>
        </p:txBody>
      </p:sp>
    </p:spTree>
    <p:extLst>
      <p:ext uri="{BB962C8B-B14F-4D97-AF65-F5344CB8AC3E}">
        <p14:creationId xmlns:p14="http://schemas.microsoft.com/office/powerpoint/2010/main" val="801783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smtClean="0"/>
          </a:p>
        </p:txBody>
      </p:sp>
      <p:sp>
        <p:nvSpPr>
          <p:cNvPr id="4" name="投影片編號版面配置區 3"/>
          <p:cNvSpPr>
            <a:spLocks noGrp="1"/>
          </p:cNvSpPr>
          <p:nvPr>
            <p:ph type="sldNum" sz="quarter" idx="10"/>
          </p:nvPr>
        </p:nvSpPr>
        <p:spPr/>
        <p:txBody>
          <a:bodyPr/>
          <a:lstStyle/>
          <a:p>
            <a:fld id="{8E0C4C31-420F-4EB3-A9AB-A7DFF4C1020D}" type="slidenum">
              <a:rPr lang="zh-TW" altLang="en-US" smtClean="0"/>
              <a:t>3</a:t>
            </a:fld>
            <a:endParaRPr lang="zh-TW" altLang="en-US"/>
          </a:p>
        </p:txBody>
      </p:sp>
    </p:spTree>
    <p:extLst>
      <p:ext uri="{BB962C8B-B14F-4D97-AF65-F5344CB8AC3E}">
        <p14:creationId xmlns:p14="http://schemas.microsoft.com/office/powerpoint/2010/main" val="1452894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smtClean="0"/>
          </a:p>
        </p:txBody>
      </p:sp>
      <p:sp>
        <p:nvSpPr>
          <p:cNvPr id="4" name="投影片編號版面配置區 3"/>
          <p:cNvSpPr>
            <a:spLocks noGrp="1"/>
          </p:cNvSpPr>
          <p:nvPr>
            <p:ph type="sldNum" sz="quarter" idx="10"/>
          </p:nvPr>
        </p:nvSpPr>
        <p:spPr/>
        <p:txBody>
          <a:bodyPr/>
          <a:lstStyle/>
          <a:p>
            <a:fld id="{8E0C4C31-420F-4EB3-A9AB-A7DFF4C1020D}" type="slidenum">
              <a:rPr lang="zh-TW" altLang="en-US" smtClean="0"/>
              <a:t>4</a:t>
            </a:fld>
            <a:endParaRPr lang="zh-TW" altLang="en-US"/>
          </a:p>
        </p:txBody>
      </p:sp>
    </p:spTree>
    <p:extLst>
      <p:ext uri="{BB962C8B-B14F-4D97-AF65-F5344CB8AC3E}">
        <p14:creationId xmlns:p14="http://schemas.microsoft.com/office/powerpoint/2010/main" val="3681358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E0C4C31-420F-4EB3-A9AB-A7DFF4C1020D}" type="slidenum">
              <a:rPr lang="zh-TW" altLang="en-US" smtClean="0"/>
              <a:t>5</a:t>
            </a:fld>
            <a:endParaRPr lang="zh-TW" altLang="en-US"/>
          </a:p>
        </p:txBody>
      </p:sp>
    </p:spTree>
    <p:extLst>
      <p:ext uri="{BB962C8B-B14F-4D97-AF65-F5344CB8AC3E}">
        <p14:creationId xmlns:p14="http://schemas.microsoft.com/office/powerpoint/2010/main" val="3935146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CFA1B5-D8C7-415A-B6B3-DDD1BE37C655}" type="slidenum">
              <a:rPr lang="en-US" smtClean="0"/>
              <a:pPr/>
              <a:t>6</a:t>
            </a:fld>
            <a:endParaRPr lang="en-US"/>
          </a:p>
        </p:txBody>
      </p:sp>
    </p:spTree>
    <p:extLst>
      <p:ext uri="{BB962C8B-B14F-4D97-AF65-F5344CB8AC3E}">
        <p14:creationId xmlns:p14="http://schemas.microsoft.com/office/powerpoint/2010/main" val="1396781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E0C4C31-420F-4EB3-A9AB-A7DFF4C1020D}" type="slidenum">
              <a:rPr lang="zh-TW" altLang="en-US" smtClean="0"/>
              <a:t>7</a:t>
            </a:fld>
            <a:endParaRPr lang="zh-TW" altLang="en-US"/>
          </a:p>
        </p:txBody>
      </p:sp>
    </p:spTree>
    <p:extLst>
      <p:ext uri="{BB962C8B-B14F-4D97-AF65-F5344CB8AC3E}">
        <p14:creationId xmlns:p14="http://schemas.microsoft.com/office/powerpoint/2010/main" val="1301301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E0C4C31-420F-4EB3-A9AB-A7DFF4C1020D}" type="slidenum">
              <a:rPr lang="zh-TW" altLang="en-US" smtClean="0"/>
              <a:t>8</a:t>
            </a:fld>
            <a:endParaRPr lang="zh-TW" altLang="en-US"/>
          </a:p>
        </p:txBody>
      </p:sp>
    </p:spTree>
    <p:extLst>
      <p:ext uri="{BB962C8B-B14F-4D97-AF65-F5344CB8AC3E}">
        <p14:creationId xmlns:p14="http://schemas.microsoft.com/office/powerpoint/2010/main" val="19017582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E0C4C31-420F-4EB3-A9AB-A7DFF4C1020D}" type="slidenum">
              <a:rPr lang="zh-TW" altLang="en-US" smtClean="0"/>
              <a:t>9</a:t>
            </a:fld>
            <a:endParaRPr lang="zh-TW" altLang="en-US"/>
          </a:p>
        </p:txBody>
      </p:sp>
    </p:spTree>
    <p:extLst>
      <p:ext uri="{BB962C8B-B14F-4D97-AF65-F5344CB8AC3E}">
        <p14:creationId xmlns:p14="http://schemas.microsoft.com/office/powerpoint/2010/main" val="1418008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zh-TW" smtClean="0"/>
              <a:t>2011/09/20</a:t>
            </a:r>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9567E0B-BCC2-43B3-B9B5-212544BC36D8}" type="slidenum">
              <a:rPr lang="zh-TW" altLang="en-US" smtClean="0"/>
              <a:t>‹#›</a:t>
            </a:fld>
            <a:endParaRPr lang="zh-TW" altLang="en-US"/>
          </a:p>
        </p:txBody>
      </p:sp>
    </p:spTree>
    <p:extLst>
      <p:ext uri="{BB962C8B-B14F-4D97-AF65-F5344CB8AC3E}">
        <p14:creationId xmlns:p14="http://schemas.microsoft.com/office/powerpoint/2010/main" val="2902812564"/>
      </p:ext>
    </p:extLst>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zh-TW" smtClean="0"/>
              <a:t>2011/09/20</a:t>
            </a:r>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9567E0B-BCC2-43B3-B9B5-212544BC36D8}" type="slidenum">
              <a:rPr lang="zh-TW" altLang="en-US" smtClean="0"/>
              <a:t>‹#›</a:t>
            </a:fld>
            <a:endParaRPr lang="zh-TW" altLang="en-US"/>
          </a:p>
        </p:txBody>
      </p:sp>
    </p:spTree>
    <p:extLst>
      <p:ext uri="{BB962C8B-B14F-4D97-AF65-F5344CB8AC3E}">
        <p14:creationId xmlns:p14="http://schemas.microsoft.com/office/powerpoint/2010/main" val="2758096658"/>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zh-TW" smtClean="0"/>
              <a:t>2011/09/20</a:t>
            </a:r>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9567E0B-BCC2-43B3-B9B5-212544BC36D8}" type="slidenum">
              <a:rPr lang="zh-TW" altLang="en-US" smtClean="0"/>
              <a:t>‹#›</a:t>
            </a:fld>
            <a:endParaRPr lang="zh-TW" altLang="en-US"/>
          </a:p>
        </p:txBody>
      </p:sp>
    </p:spTree>
    <p:extLst>
      <p:ext uri="{BB962C8B-B14F-4D97-AF65-F5344CB8AC3E}">
        <p14:creationId xmlns:p14="http://schemas.microsoft.com/office/powerpoint/2010/main" val="2127448155"/>
      </p:ext>
    </p:extLst>
  </p:cSld>
  <p:clrMapOvr>
    <a:masterClrMapping/>
  </p:clrMapOvr>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zh-TW" smtClean="0"/>
              <a:t>2011/09/20</a:t>
            </a:r>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9567E0B-BCC2-43B3-B9B5-212544BC36D8}" type="slidenum">
              <a:rPr lang="zh-TW" altLang="en-US" smtClean="0"/>
              <a:t>‹#›</a:t>
            </a:fld>
            <a:endParaRPr lang="zh-TW" altLang="en-US"/>
          </a:p>
        </p:txBody>
      </p:sp>
    </p:spTree>
    <p:extLst>
      <p:ext uri="{BB962C8B-B14F-4D97-AF65-F5344CB8AC3E}">
        <p14:creationId xmlns:p14="http://schemas.microsoft.com/office/powerpoint/2010/main" val="2522685319"/>
      </p:ext>
    </p:extLst>
  </p:cSld>
  <p:clrMapOvr>
    <a:masterClrMapping/>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zh-TW" smtClean="0"/>
              <a:t>2011/09/20</a:t>
            </a:r>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9567E0B-BCC2-43B3-B9B5-212544BC36D8}" type="slidenum">
              <a:rPr lang="zh-TW" altLang="en-US" smtClean="0"/>
              <a:t>‹#›</a:t>
            </a:fld>
            <a:endParaRPr lang="zh-TW" altLang="en-US"/>
          </a:p>
        </p:txBody>
      </p:sp>
    </p:spTree>
    <p:extLst>
      <p:ext uri="{BB962C8B-B14F-4D97-AF65-F5344CB8AC3E}">
        <p14:creationId xmlns:p14="http://schemas.microsoft.com/office/powerpoint/2010/main" val="1142333697"/>
      </p:ext>
    </p:extLst>
  </p:cSld>
  <p:clrMapOvr>
    <a:masterClrMapping/>
  </p:clrMapOvr>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zh-TW" smtClean="0"/>
              <a:t>2011/09/20</a:t>
            </a:r>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9567E0B-BCC2-43B3-B9B5-212544BC36D8}" type="slidenum">
              <a:rPr lang="zh-TW" altLang="en-US" smtClean="0"/>
              <a:t>‹#›</a:t>
            </a:fld>
            <a:endParaRPr lang="zh-TW" altLang="en-US"/>
          </a:p>
        </p:txBody>
      </p:sp>
    </p:spTree>
    <p:extLst>
      <p:ext uri="{BB962C8B-B14F-4D97-AF65-F5344CB8AC3E}">
        <p14:creationId xmlns:p14="http://schemas.microsoft.com/office/powerpoint/2010/main" val="3897402805"/>
      </p:ext>
    </p:extLst>
  </p:cSld>
  <p:clrMapOvr>
    <a:masterClrMapping/>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zh-TW" smtClean="0"/>
              <a:t>2011/09/20</a:t>
            </a:r>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A9567E0B-BCC2-43B3-B9B5-212544BC36D8}" type="slidenum">
              <a:rPr lang="zh-TW" altLang="en-US" smtClean="0"/>
              <a:t>‹#›</a:t>
            </a:fld>
            <a:endParaRPr lang="zh-TW" altLang="en-US"/>
          </a:p>
        </p:txBody>
      </p:sp>
    </p:spTree>
    <p:extLst>
      <p:ext uri="{BB962C8B-B14F-4D97-AF65-F5344CB8AC3E}">
        <p14:creationId xmlns:p14="http://schemas.microsoft.com/office/powerpoint/2010/main" val="813090019"/>
      </p:ext>
    </p:extLst>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zh-TW" smtClean="0"/>
              <a:t>2011/09/20</a:t>
            </a:r>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A9567E0B-BCC2-43B3-B9B5-212544BC36D8}" type="slidenum">
              <a:rPr lang="zh-TW" altLang="en-US" smtClean="0"/>
              <a:t>‹#›</a:t>
            </a:fld>
            <a:endParaRPr lang="zh-TW" altLang="en-US"/>
          </a:p>
        </p:txBody>
      </p:sp>
    </p:spTree>
    <p:extLst>
      <p:ext uri="{BB962C8B-B14F-4D97-AF65-F5344CB8AC3E}">
        <p14:creationId xmlns:p14="http://schemas.microsoft.com/office/powerpoint/2010/main" val="2447522038"/>
      </p:ext>
    </p:extLst>
  </p:cSld>
  <p:clrMapOvr>
    <a:masterClrMapping/>
  </p:clrMapOvr>
  <p:hf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zh-TW" smtClean="0"/>
              <a:t>2011/09/20</a:t>
            </a:r>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A9567E0B-BCC2-43B3-B9B5-212544BC36D8}" type="slidenum">
              <a:rPr lang="zh-TW" altLang="en-US" smtClean="0"/>
              <a:t>‹#›</a:t>
            </a:fld>
            <a:endParaRPr lang="zh-TW" altLang="en-US"/>
          </a:p>
        </p:txBody>
      </p:sp>
    </p:spTree>
    <p:extLst>
      <p:ext uri="{BB962C8B-B14F-4D97-AF65-F5344CB8AC3E}">
        <p14:creationId xmlns:p14="http://schemas.microsoft.com/office/powerpoint/2010/main" val="2201819850"/>
      </p:ext>
    </p:extLst>
  </p:cSld>
  <p:clrMapOvr>
    <a:masterClrMapping/>
  </p:clrMapOvr>
  <p:hf hdr="0" ft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zh-TW" smtClean="0"/>
              <a:t>2011/09/20</a:t>
            </a:r>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9567E0B-BCC2-43B3-B9B5-212544BC36D8}" type="slidenum">
              <a:rPr lang="zh-TW" altLang="en-US" smtClean="0"/>
              <a:t>‹#›</a:t>
            </a:fld>
            <a:endParaRPr lang="zh-TW" altLang="en-US"/>
          </a:p>
        </p:txBody>
      </p:sp>
    </p:spTree>
    <p:extLst>
      <p:ext uri="{BB962C8B-B14F-4D97-AF65-F5344CB8AC3E}">
        <p14:creationId xmlns:p14="http://schemas.microsoft.com/office/powerpoint/2010/main" val="184016359"/>
      </p:ext>
    </p:extLst>
  </p:cSld>
  <p:clrMapOvr>
    <a:masterClrMapping/>
  </p:clrMapOvr>
  <p:hf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zh-TW" smtClean="0"/>
              <a:t>2011/09/20</a:t>
            </a:r>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9567E0B-BCC2-43B3-B9B5-212544BC36D8}" type="slidenum">
              <a:rPr lang="zh-TW" altLang="en-US" smtClean="0"/>
              <a:t>‹#›</a:t>
            </a:fld>
            <a:endParaRPr lang="zh-TW" altLang="en-US"/>
          </a:p>
        </p:txBody>
      </p:sp>
    </p:spTree>
    <p:extLst>
      <p:ext uri="{BB962C8B-B14F-4D97-AF65-F5344CB8AC3E}">
        <p14:creationId xmlns:p14="http://schemas.microsoft.com/office/powerpoint/2010/main" val="2960284026"/>
      </p:ext>
    </p:extLst>
  </p:cSld>
  <p:clrMapOvr>
    <a:masterClrMapping/>
  </p:clrMapOvr>
  <p:hf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ltLang="zh-TW" smtClean="0"/>
              <a:t>2011/09/20</a:t>
            </a:r>
            <a:endParaRPr lang="zh-TW"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9567E0B-BCC2-43B3-B9B5-212544BC36D8}" type="slidenum">
              <a:rPr lang="zh-TW" altLang="en-US" smtClean="0"/>
              <a:t>‹#›</a:t>
            </a:fld>
            <a:endParaRPr lang="zh-TW" altLang="en-US"/>
          </a:p>
        </p:txBody>
      </p:sp>
    </p:spTree>
    <p:extLst>
      <p:ext uri="{BB962C8B-B14F-4D97-AF65-F5344CB8AC3E}">
        <p14:creationId xmlns:p14="http://schemas.microsoft.com/office/powerpoint/2010/main" val="1122310424"/>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Lst>
  <p:hf hdr="0" ft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935144" y="1196752"/>
            <a:ext cx="6408712" cy="1512168"/>
          </a:xfrm>
        </p:spPr>
        <p:txBody>
          <a:bodyPr>
            <a:noAutofit/>
          </a:bodyPr>
          <a:lstStyle/>
          <a:p>
            <a:r>
              <a:rPr lang="en-US" altLang="zh-TW" sz="4400" b="1" dirty="0"/>
              <a:t>Android Permissions Demystified</a:t>
            </a:r>
            <a:endParaRPr lang="zh-TW" altLang="en-US" sz="4400" b="1" dirty="0"/>
          </a:p>
        </p:txBody>
      </p:sp>
      <p:sp>
        <p:nvSpPr>
          <p:cNvPr id="3" name="副標題 2"/>
          <p:cNvSpPr>
            <a:spLocks noGrp="1"/>
          </p:cNvSpPr>
          <p:nvPr>
            <p:ph type="subTitle" idx="1"/>
          </p:nvPr>
        </p:nvSpPr>
        <p:spPr>
          <a:xfrm>
            <a:off x="971600" y="3573016"/>
            <a:ext cx="7200800" cy="2441866"/>
          </a:xfrm>
        </p:spPr>
        <p:txBody>
          <a:bodyPr>
            <a:normAutofit/>
          </a:bodyPr>
          <a:lstStyle/>
          <a:p>
            <a:r>
              <a:rPr lang="en-US" altLang="zh-TW" sz="2800" b="0" dirty="0"/>
              <a:t>Adrienne Porter </a:t>
            </a:r>
            <a:r>
              <a:rPr lang="en-US" altLang="zh-TW" sz="2800" b="0" dirty="0" smtClean="0"/>
              <a:t>Felt, </a:t>
            </a:r>
            <a:r>
              <a:rPr lang="en-US" altLang="zh-TW" sz="2800" b="0" dirty="0"/>
              <a:t>Erika Chin, </a:t>
            </a:r>
            <a:endParaRPr lang="en-US" altLang="zh-TW" sz="2800" b="0" dirty="0" smtClean="0"/>
          </a:p>
          <a:p>
            <a:r>
              <a:rPr lang="en-US" altLang="zh-TW" sz="2800" b="0" dirty="0" smtClean="0"/>
              <a:t>Steve </a:t>
            </a:r>
            <a:r>
              <a:rPr lang="en-US" altLang="zh-TW" sz="2800" b="0" dirty="0"/>
              <a:t>Hanna, Dawn Song, David </a:t>
            </a:r>
            <a:r>
              <a:rPr lang="en-US" altLang="zh-TW" sz="2800" b="0" dirty="0" smtClean="0"/>
              <a:t>Wagner</a:t>
            </a:r>
          </a:p>
          <a:p>
            <a:r>
              <a:rPr lang="en-US" altLang="zh-TW" sz="2000" b="0" dirty="0"/>
              <a:t>University of </a:t>
            </a:r>
            <a:r>
              <a:rPr lang="en-US" altLang="zh-TW" sz="2000" b="0" dirty="0" smtClean="0"/>
              <a:t>California</a:t>
            </a:r>
          </a:p>
        </p:txBody>
      </p:sp>
      <p:sp>
        <p:nvSpPr>
          <p:cNvPr id="5" name="投影片編號版面配置區 4"/>
          <p:cNvSpPr>
            <a:spLocks noGrp="1"/>
          </p:cNvSpPr>
          <p:nvPr>
            <p:ph type="sldNum" sz="quarter" idx="12"/>
          </p:nvPr>
        </p:nvSpPr>
        <p:spPr/>
        <p:txBody>
          <a:bodyPr/>
          <a:lstStyle/>
          <a:p>
            <a:fld id="{A9567E0B-BCC2-43B3-B9B5-212544BC36D8}" type="slidenum">
              <a:rPr lang="zh-TW" altLang="en-US" smtClean="0"/>
              <a:t>1</a:t>
            </a:fld>
            <a:endParaRPr lang="zh-TW" altLang="en-US"/>
          </a:p>
        </p:txBody>
      </p:sp>
    </p:spTree>
    <p:extLst>
      <p:ext uri="{BB962C8B-B14F-4D97-AF65-F5344CB8AC3E}">
        <p14:creationId xmlns:p14="http://schemas.microsoft.com/office/powerpoint/2010/main" val="41823265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4000" b="1" dirty="0" smtClean="0"/>
              <a:t>Permission Testing Methodology</a:t>
            </a:r>
            <a:br>
              <a:rPr lang="en-US" altLang="zh-TW" sz="4000" b="1" dirty="0" smtClean="0"/>
            </a:br>
            <a:r>
              <a:rPr lang="zh-CN" altLang="en-US" sz="4000" b="1" dirty="0" smtClean="0"/>
              <a:t>（</a:t>
            </a:r>
            <a:r>
              <a:rPr lang="en-US" altLang="zh-CN" sz="4000" b="1" dirty="0" smtClean="0"/>
              <a:t>API</a:t>
            </a:r>
            <a:r>
              <a:rPr lang="zh-CN" altLang="en-US" sz="4000" b="1" dirty="0"/>
              <a:t>）</a:t>
            </a:r>
            <a:endParaRPr lang="zh-TW" altLang="en-US" sz="4000" b="1" dirty="0"/>
          </a:p>
        </p:txBody>
      </p:sp>
      <p:sp>
        <p:nvSpPr>
          <p:cNvPr id="3" name="內容版面配置區 2"/>
          <p:cNvSpPr>
            <a:spLocks noGrp="1"/>
          </p:cNvSpPr>
          <p:nvPr>
            <p:ph idx="1"/>
          </p:nvPr>
        </p:nvSpPr>
        <p:spPr/>
        <p:txBody>
          <a:bodyPr/>
          <a:lstStyle/>
          <a:p>
            <a:r>
              <a:rPr lang="en-US" altLang="zh-TW" sz="3200" b="1" dirty="0"/>
              <a:t>C</a:t>
            </a:r>
            <a:r>
              <a:rPr lang="en-US" altLang="zh-TW" sz="3200" b="1" dirty="0" smtClean="0"/>
              <a:t>onstruct </a:t>
            </a:r>
            <a:r>
              <a:rPr lang="en-US" altLang="zh-TW" sz="3200" b="1" dirty="0"/>
              <a:t>a </a:t>
            </a:r>
            <a:r>
              <a:rPr lang="en-US" altLang="zh-TW" sz="3200" b="1" dirty="0" smtClean="0"/>
              <a:t>permission map </a:t>
            </a:r>
            <a:r>
              <a:rPr lang="en-US" altLang="zh-TW" sz="3200" b="1" dirty="0"/>
              <a:t>that </a:t>
            </a:r>
            <a:r>
              <a:rPr lang="en-US" altLang="zh-TW" sz="3200" b="1" dirty="0" smtClean="0"/>
              <a:t>identifies </a:t>
            </a:r>
            <a:r>
              <a:rPr lang="en-US" altLang="zh-TW" sz="3200" b="1" dirty="0"/>
              <a:t>the permissions required for each </a:t>
            </a:r>
            <a:r>
              <a:rPr lang="en-US" altLang="zh-TW" sz="3200" b="1" dirty="0" smtClean="0"/>
              <a:t>method in </a:t>
            </a:r>
            <a:r>
              <a:rPr lang="en-US" altLang="zh-TW" sz="3200" b="1" dirty="0"/>
              <a:t>the Android </a:t>
            </a:r>
            <a:r>
              <a:rPr lang="en-US" altLang="zh-TW" sz="3200" b="1" dirty="0" smtClean="0"/>
              <a:t>API</a:t>
            </a:r>
          </a:p>
          <a:p>
            <a:pPr lvl="1"/>
            <a:r>
              <a:rPr lang="en-US" altLang="zh-TW" sz="2900" dirty="0" smtClean="0"/>
              <a:t>modified </a:t>
            </a:r>
            <a:r>
              <a:rPr lang="en-US" altLang="zh-TW" sz="2900" dirty="0"/>
              <a:t>Android 2.2's permission verification mechanism to log permission checks as they occur. </a:t>
            </a:r>
            <a:endParaRPr lang="en-US" altLang="zh-TW" sz="2900" dirty="0" smtClean="0"/>
          </a:p>
          <a:p>
            <a:pPr lvl="1"/>
            <a:r>
              <a:rPr lang="en-US" altLang="zh-TW" sz="3200" dirty="0" smtClean="0"/>
              <a:t>then </a:t>
            </a:r>
            <a:r>
              <a:rPr lang="en-US" altLang="zh-TW" sz="3200" dirty="0"/>
              <a:t>generated unit test cases for </a:t>
            </a:r>
            <a:r>
              <a:rPr lang="en-US" altLang="zh-TW" sz="3200" b="1" dirty="0" smtClean="0">
                <a:solidFill>
                  <a:schemeClr val="accent2">
                    <a:lumMod val="75000"/>
                  </a:schemeClr>
                </a:solidFill>
              </a:rPr>
              <a:t>API calls</a:t>
            </a:r>
            <a:r>
              <a:rPr lang="en-US" altLang="zh-TW" sz="3200" b="1" dirty="0">
                <a:solidFill>
                  <a:schemeClr val="accent2">
                    <a:lumMod val="75000"/>
                  </a:schemeClr>
                </a:solidFill>
              </a:rPr>
              <a:t>, Content Providers, and Intents</a:t>
            </a:r>
            <a:r>
              <a:rPr lang="en-US" altLang="zh-TW" sz="3200" dirty="0"/>
              <a:t>.</a:t>
            </a:r>
            <a:endParaRPr lang="zh-TW" altLang="en-US" sz="3200" dirty="0"/>
          </a:p>
          <a:p>
            <a:endParaRPr lang="en-US" altLang="zh-TW" dirty="0" smtClean="0"/>
          </a:p>
          <a:p>
            <a:endParaRPr lang="zh-TW" altLang="en-US" dirty="0"/>
          </a:p>
        </p:txBody>
      </p:sp>
      <p:sp>
        <p:nvSpPr>
          <p:cNvPr id="5" name="投影片編號版面配置區 4"/>
          <p:cNvSpPr>
            <a:spLocks noGrp="1"/>
          </p:cNvSpPr>
          <p:nvPr>
            <p:ph type="sldNum" sz="quarter" idx="12"/>
          </p:nvPr>
        </p:nvSpPr>
        <p:spPr/>
        <p:txBody>
          <a:bodyPr/>
          <a:lstStyle/>
          <a:p>
            <a:fld id="{A9567E0B-BCC2-43B3-B9B5-212544BC36D8}" type="slidenum">
              <a:rPr lang="zh-TW" altLang="en-US" smtClean="0"/>
              <a:t>10</a:t>
            </a:fld>
            <a:endParaRPr lang="zh-TW" altLang="en-US"/>
          </a:p>
        </p:txBody>
      </p:sp>
    </p:spTree>
    <p:extLst>
      <p:ext uri="{BB962C8B-B14F-4D97-AF65-F5344CB8AC3E}">
        <p14:creationId xmlns:p14="http://schemas.microsoft.com/office/powerpoint/2010/main" val="18693725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PERMISSION TESTING </a:t>
            </a:r>
            <a:r>
              <a:rPr lang="en-US" sz="4000" b="1" dirty="0" smtClean="0"/>
              <a:t>METHODOLOGY</a:t>
            </a:r>
            <a:endParaRPr lang="en-US" sz="4000" b="1" dirty="0"/>
          </a:p>
        </p:txBody>
      </p:sp>
      <p:sp>
        <p:nvSpPr>
          <p:cNvPr id="3" name="Content Placeholder 2"/>
          <p:cNvSpPr>
            <a:spLocks noGrp="1"/>
          </p:cNvSpPr>
          <p:nvPr>
            <p:ph idx="1"/>
          </p:nvPr>
        </p:nvSpPr>
        <p:spPr/>
        <p:txBody>
          <a:bodyPr>
            <a:normAutofit/>
          </a:bodyPr>
          <a:lstStyle/>
          <a:p>
            <a:r>
              <a:rPr lang="en-US" altLang="zh-TW" sz="2800" b="1" dirty="0" smtClean="0"/>
              <a:t>Goal: </a:t>
            </a:r>
            <a:r>
              <a:rPr lang="en-US" altLang="zh-TW" sz="2800" dirty="0" smtClean="0"/>
              <a:t>Construct </a:t>
            </a:r>
            <a:r>
              <a:rPr lang="en-US" altLang="zh-TW" sz="2800" dirty="0"/>
              <a:t>a permission map that identifies the permissions required for each method in the Android API</a:t>
            </a:r>
          </a:p>
          <a:p>
            <a:pPr lvl="1"/>
            <a:r>
              <a:rPr lang="en-US" sz="2500" dirty="0" smtClean="0"/>
              <a:t>Android </a:t>
            </a:r>
            <a:r>
              <a:rPr lang="en-US" sz="2500" dirty="0" smtClean="0"/>
              <a:t>2.2's permission verification mechanism is used to log permission checks as they occur.</a:t>
            </a:r>
          </a:p>
          <a:p>
            <a:pPr lvl="1"/>
            <a:r>
              <a:rPr lang="en-US" sz="2500" dirty="0" smtClean="0"/>
              <a:t>Unit test cases were generated.</a:t>
            </a:r>
          </a:p>
          <a:p>
            <a:pPr lvl="1"/>
            <a:r>
              <a:rPr lang="en-US" sz="2500" dirty="0" smtClean="0"/>
              <a:t>Executing these tests allowed to observe the permissions required to interact with system APIs.</a:t>
            </a:r>
            <a:endParaRPr lang="en-US" sz="2500" dirty="0"/>
          </a:p>
        </p:txBody>
      </p:sp>
      <p:sp>
        <p:nvSpPr>
          <p:cNvPr id="4" name="Slide Number Placeholder 3"/>
          <p:cNvSpPr>
            <a:spLocks noGrp="1"/>
          </p:cNvSpPr>
          <p:nvPr>
            <p:ph type="sldNum" sz="quarter" idx="12"/>
          </p:nvPr>
        </p:nvSpPr>
        <p:spPr/>
        <p:txBody>
          <a:bodyPr/>
          <a:lstStyle/>
          <a:p>
            <a:fld id="{5A5C71FD-C33F-4205-9087-EB92D64BEF37}" type="slidenum">
              <a:rPr lang="en-US" smtClean="0"/>
              <a:pPr/>
              <a:t>11</a:t>
            </a:fld>
            <a:endParaRPr lang="en-US"/>
          </a:p>
        </p:txBody>
      </p:sp>
    </p:spTree>
    <p:extLst>
      <p:ext uri="{BB962C8B-B14F-4D97-AF65-F5344CB8AC3E}">
        <p14:creationId xmlns:p14="http://schemas.microsoft.com/office/powerpoint/2010/main" val="2874215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4000" b="1" dirty="0"/>
              <a:t>Permission Testing </a:t>
            </a:r>
            <a:r>
              <a:rPr lang="en-US" altLang="zh-TW" sz="4000" b="1" dirty="0" smtClean="0"/>
              <a:t>Methodology</a:t>
            </a:r>
            <a:br>
              <a:rPr lang="en-US" altLang="zh-TW" sz="4000" b="1" dirty="0" smtClean="0"/>
            </a:br>
            <a:r>
              <a:rPr lang="en-US" altLang="zh-TW" sz="4000" b="1" dirty="0" smtClean="0"/>
              <a:t>(API)</a:t>
            </a:r>
            <a:endParaRPr lang="zh-TW" altLang="en-US" sz="4000" b="1" dirty="0"/>
          </a:p>
        </p:txBody>
      </p:sp>
      <p:sp>
        <p:nvSpPr>
          <p:cNvPr id="3" name="內容版面配置區 2"/>
          <p:cNvSpPr>
            <a:spLocks noGrp="1"/>
          </p:cNvSpPr>
          <p:nvPr>
            <p:ph idx="1"/>
          </p:nvPr>
        </p:nvSpPr>
        <p:spPr/>
        <p:txBody>
          <a:bodyPr/>
          <a:lstStyle/>
          <a:p>
            <a:r>
              <a:rPr lang="en-US" altLang="zh-TW" sz="2800" b="1" dirty="0"/>
              <a:t>API </a:t>
            </a:r>
            <a:r>
              <a:rPr lang="en-US" altLang="zh-TW" sz="2800" b="1" dirty="0" smtClean="0"/>
              <a:t>calls testing in three phases</a:t>
            </a:r>
          </a:p>
          <a:p>
            <a:pPr lvl="1"/>
            <a:r>
              <a:rPr lang="en-US" altLang="zh-TW" sz="2400" dirty="0" smtClean="0"/>
              <a:t>Feedback-directed testing</a:t>
            </a:r>
          </a:p>
          <a:p>
            <a:pPr lvl="2"/>
            <a:r>
              <a:rPr lang="en-US" altLang="zh-TW" sz="2400" dirty="0" err="1" smtClean="0"/>
              <a:t>Randoop</a:t>
            </a:r>
            <a:endParaRPr lang="en-US" altLang="zh-TW" sz="2400" dirty="0" smtClean="0"/>
          </a:p>
          <a:p>
            <a:pPr lvl="1"/>
            <a:r>
              <a:rPr lang="en-US" altLang="zh-TW" sz="2400" dirty="0" smtClean="0"/>
              <a:t>Customizable test case generation</a:t>
            </a:r>
          </a:p>
          <a:p>
            <a:pPr lvl="1"/>
            <a:r>
              <a:rPr lang="en-US" altLang="zh-TW" sz="2400" dirty="0" smtClean="0"/>
              <a:t>Manual verification</a:t>
            </a:r>
          </a:p>
          <a:p>
            <a:pPr marL="365760" lvl="1" indent="0">
              <a:buNone/>
            </a:pPr>
            <a:endParaRPr lang="en-US" altLang="zh-TW" sz="2400" dirty="0" smtClean="0"/>
          </a:p>
          <a:p>
            <a:pPr lvl="1"/>
            <a:endParaRPr lang="zh-TW" altLang="en-US" dirty="0"/>
          </a:p>
        </p:txBody>
      </p:sp>
      <p:sp>
        <p:nvSpPr>
          <p:cNvPr id="5" name="投影片編號版面配置區 4"/>
          <p:cNvSpPr>
            <a:spLocks noGrp="1"/>
          </p:cNvSpPr>
          <p:nvPr>
            <p:ph type="sldNum" sz="quarter" idx="12"/>
          </p:nvPr>
        </p:nvSpPr>
        <p:spPr/>
        <p:txBody>
          <a:bodyPr/>
          <a:lstStyle/>
          <a:p>
            <a:fld id="{A9567E0B-BCC2-43B3-B9B5-212544BC36D8}" type="slidenum">
              <a:rPr lang="zh-TW" altLang="en-US" smtClean="0"/>
              <a:t>12</a:t>
            </a:fld>
            <a:endParaRPr lang="zh-TW" altLang="en-US"/>
          </a:p>
        </p:txBody>
      </p:sp>
    </p:spTree>
    <p:extLst>
      <p:ext uri="{BB962C8B-B14F-4D97-AF65-F5344CB8AC3E}">
        <p14:creationId xmlns:p14="http://schemas.microsoft.com/office/powerpoint/2010/main" val="34750127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Feedback-Directed Testing</a:t>
            </a:r>
            <a:endParaRPr lang="en-US" sz="4000" b="1" dirty="0"/>
          </a:p>
        </p:txBody>
      </p:sp>
      <p:sp>
        <p:nvSpPr>
          <p:cNvPr id="3" name="Content Placeholder 2"/>
          <p:cNvSpPr>
            <a:spLocks noGrp="1"/>
          </p:cNvSpPr>
          <p:nvPr>
            <p:ph idx="1"/>
          </p:nvPr>
        </p:nvSpPr>
        <p:spPr/>
        <p:txBody>
          <a:bodyPr>
            <a:normAutofit/>
          </a:bodyPr>
          <a:lstStyle/>
          <a:p>
            <a:r>
              <a:rPr lang="en-US" sz="2400" dirty="0" err="1" smtClean="0"/>
              <a:t>Randoop</a:t>
            </a:r>
            <a:r>
              <a:rPr lang="en-US" sz="2400" dirty="0" smtClean="0"/>
              <a:t>: An auto-mated, feedback-directed, object-oriented test generator for </a:t>
            </a:r>
            <a:r>
              <a:rPr lang="en-US" sz="2400" dirty="0" smtClean="0"/>
              <a:t>Java.</a:t>
            </a:r>
            <a:endParaRPr lang="en-US" sz="2400" dirty="0" smtClean="0"/>
          </a:p>
          <a:p>
            <a:r>
              <a:rPr lang="en-US" sz="2400" dirty="0" err="1" smtClean="0"/>
              <a:t>Randoop</a:t>
            </a:r>
            <a:r>
              <a:rPr lang="en-US" sz="2400" dirty="0" smtClean="0"/>
              <a:t> was modified to run as an Android application and to log every method it invokes. These modifications to Android log every permission that is checked by the Android permission validation mechanism, which lets us deduce which API calls trigger permission checks.</a:t>
            </a:r>
          </a:p>
          <a:p>
            <a:r>
              <a:rPr lang="en-US" sz="2400" dirty="0" err="1" smtClean="0"/>
              <a:t>Randoop's</a:t>
            </a:r>
            <a:r>
              <a:rPr lang="en-US" sz="2400" dirty="0" smtClean="0"/>
              <a:t> goal is full coverage of the test space.</a:t>
            </a:r>
          </a:p>
          <a:p>
            <a:endParaRPr lang="en-US" sz="2400" dirty="0"/>
          </a:p>
        </p:txBody>
      </p:sp>
      <p:sp>
        <p:nvSpPr>
          <p:cNvPr id="4" name="Slide Number Placeholder 3"/>
          <p:cNvSpPr>
            <a:spLocks noGrp="1"/>
          </p:cNvSpPr>
          <p:nvPr>
            <p:ph type="sldNum" sz="quarter" idx="12"/>
          </p:nvPr>
        </p:nvSpPr>
        <p:spPr/>
        <p:txBody>
          <a:bodyPr/>
          <a:lstStyle/>
          <a:p>
            <a:fld id="{5A5C71FD-C33F-4205-9087-EB92D64BEF37}" type="slidenum">
              <a:rPr lang="en-US" smtClean="0"/>
              <a:pPr/>
              <a:t>13</a:t>
            </a:fld>
            <a:endParaRPr lang="en-US"/>
          </a:p>
        </p:txBody>
      </p:sp>
    </p:spTree>
    <p:extLst>
      <p:ext uri="{BB962C8B-B14F-4D97-AF65-F5344CB8AC3E}">
        <p14:creationId xmlns:p14="http://schemas.microsoft.com/office/powerpoint/2010/main" val="2584204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Customizable Test Case Generation</a:t>
            </a:r>
            <a:endParaRPr lang="en-US" sz="4000" b="1" dirty="0"/>
          </a:p>
        </p:txBody>
      </p:sp>
      <p:sp>
        <p:nvSpPr>
          <p:cNvPr id="3" name="Content Placeholder 2"/>
          <p:cNvSpPr>
            <a:spLocks noGrp="1"/>
          </p:cNvSpPr>
          <p:nvPr>
            <p:ph idx="1"/>
          </p:nvPr>
        </p:nvSpPr>
        <p:spPr/>
        <p:txBody>
          <a:bodyPr>
            <a:normAutofit/>
          </a:bodyPr>
          <a:lstStyle/>
          <a:p>
            <a:r>
              <a:rPr lang="en-US" sz="2400" dirty="0" smtClean="0"/>
              <a:t>A tool was built that accepts a list of method signatures as input, and outputs at least one unit test for each method.</a:t>
            </a:r>
          </a:p>
          <a:p>
            <a:r>
              <a:rPr lang="en-US" sz="2400" dirty="0" smtClean="0"/>
              <a:t>It maintains a pool of default input parameters that can be passed to methods to be called. If multiple values are available for a parameter, then this tool creates multiple unit tests for that method.</a:t>
            </a:r>
          </a:p>
          <a:p>
            <a:r>
              <a:rPr lang="en-US" sz="2400" dirty="0" smtClean="0"/>
              <a:t>It also generates tests using null values if it cannot find a suitable parameter.</a:t>
            </a:r>
            <a:endParaRPr lang="en-US" sz="2400" dirty="0"/>
          </a:p>
        </p:txBody>
      </p:sp>
      <p:sp>
        <p:nvSpPr>
          <p:cNvPr id="4" name="Slide Number Placeholder 3"/>
          <p:cNvSpPr>
            <a:spLocks noGrp="1"/>
          </p:cNvSpPr>
          <p:nvPr>
            <p:ph type="sldNum" sz="quarter" idx="12"/>
          </p:nvPr>
        </p:nvSpPr>
        <p:spPr/>
        <p:txBody>
          <a:bodyPr/>
          <a:lstStyle/>
          <a:p>
            <a:fld id="{5A5C71FD-C33F-4205-9087-EB92D64BEF37}" type="slidenum">
              <a:rPr lang="en-US" smtClean="0"/>
              <a:pPr/>
              <a:t>14</a:t>
            </a:fld>
            <a:endParaRPr lang="en-US"/>
          </a:p>
        </p:txBody>
      </p:sp>
    </p:spTree>
    <p:extLst>
      <p:ext uri="{BB962C8B-B14F-4D97-AF65-F5344CB8AC3E}">
        <p14:creationId xmlns:p14="http://schemas.microsoft.com/office/powerpoint/2010/main" val="3397183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Manual Verification</a:t>
            </a:r>
            <a:endParaRPr lang="en-US" sz="4000" b="1" dirty="0"/>
          </a:p>
        </p:txBody>
      </p:sp>
      <p:sp>
        <p:nvSpPr>
          <p:cNvPr id="3" name="Content Placeholder 2"/>
          <p:cNvSpPr>
            <a:spLocks noGrp="1"/>
          </p:cNvSpPr>
          <p:nvPr>
            <p:ph idx="1"/>
          </p:nvPr>
        </p:nvSpPr>
        <p:spPr/>
        <p:txBody>
          <a:bodyPr>
            <a:noAutofit/>
          </a:bodyPr>
          <a:lstStyle/>
          <a:p>
            <a:pPr algn="just"/>
            <a:r>
              <a:rPr lang="en-US" sz="2400" dirty="0" smtClean="0"/>
              <a:t>Experimented with the ordering the arguments of the test cases to ensure permission checks were correctly matched to asynchronous API calls and identified the conditions of permission checks. </a:t>
            </a:r>
          </a:p>
          <a:p>
            <a:pPr algn="just"/>
            <a:r>
              <a:rPr lang="en-US" sz="2400" dirty="0" smtClean="0"/>
              <a:t>Every test case both with and without their required permissions  in order to identify API calls with multiple or substitutable permission requirements were run.</a:t>
            </a:r>
          </a:p>
          <a:p>
            <a:pPr algn="just"/>
            <a:r>
              <a:rPr lang="en-US" sz="2400" dirty="0" smtClean="0"/>
              <a:t> If a test case throws a security exception without a permission but succeeds with a permission, then we know that the permission map for the method under test is correct.</a:t>
            </a:r>
            <a:endParaRPr lang="en-US" sz="2400" dirty="0"/>
          </a:p>
        </p:txBody>
      </p:sp>
      <p:sp>
        <p:nvSpPr>
          <p:cNvPr id="4" name="Slide Number Placeholder 3"/>
          <p:cNvSpPr>
            <a:spLocks noGrp="1"/>
          </p:cNvSpPr>
          <p:nvPr>
            <p:ph type="sldNum" sz="quarter" idx="12"/>
          </p:nvPr>
        </p:nvSpPr>
        <p:spPr/>
        <p:txBody>
          <a:bodyPr/>
          <a:lstStyle/>
          <a:p>
            <a:fld id="{5A5C71FD-C33F-4205-9087-EB92D64BEF37}" type="slidenum">
              <a:rPr lang="en-US" smtClean="0"/>
              <a:pPr/>
              <a:t>15</a:t>
            </a:fld>
            <a:endParaRPr lang="en-US"/>
          </a:p>
        </p:txBody>
      </p:sp>
    </p:spTree>
    <p:extLst>
      <p:ext uri="{BB962C8B-B14F-4D97-AF65-F5344CB8AC3E}">
        <p14:creationId xmlns:p14="http://schemas.microsoft.com/office/powerpoint/2010/main" val="108520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4000" b="1" dirty="0"/>
              <a:t>Permission Testing </a:t>
            </a:r>
            <a:r>
              <a:rPr lang="en-US" altLang="zh-TW" sz="4000" b="1" dirty="0" smtClean="0"/>
              <a:t>Methodology</a:t>
            </a:r>
            <a:br>
              <a:rPr lang="en-US" altLang="zh-TW" sz="4000" b="1" dirty="0" smtClean="0"/>
            </a:br>
            <a:r>
              <a:rPr lang="zh-CN" altLang="en-US" sz="4000" b="1" dirty="0" smtClean="0"/>
              <a:t>（</a:t>
            </a:r>
            <a:r>
              <a:rPr lang="en-US" altLang="zh-CN" sz="4000" b="1" dirty="0" smtClean="0"/>
              <a:t>Content Provider</a:t>
            </a:r>
            <a:r>
              <a:rPr lang="zh-CN" altLang="en-US" sz="4000" b="1" dirty="0" smtClean="0"/>
              <a:t>）</a:t>
            </a:r>
            <a:endParaRPr lang="zh-TW" altLang="en-US" sz="4000" b="1" dirty="0"/>
          </a:p>
        </p:txBody>
      </p:sp>
      <p:sp>
        <p:nvSpPr>
          <p:cNvPr id="3" name="內容版面配置區 2"/>
          <p:cNvSpPr>
            <a:spLocks noGrp="1"/>
          </p:cNvSpPr>
          <p:nvPr>
            <p:ph idx="1"/>
          </p:nvPr>
        </p:nvSpPr>
        <p:spPr/>
        <p:txBody>
          <a:bodyPr/>
          <a:lstStyle/>
          <a:p>
            <a:r>
              <a:rPr lang="en-US" altLang="zh-CN" sz="2400" dirty="0" smtClean="0"/>
              <a:t>Content Provider test application executes query, insert, update, and delete operations on Content Provider URIs associated with the Android system and pre-installed applications.</a:t>
            </a:r>
          </a:p>
          <a:p>
            <a:r>
              <a:rPr lang="en-US" altLang="zh-CN" sz="2400" dirty="0" smtClean="0"/>
              <a:t>URI are collected from: </a:t>
            </a:r>
            <a:r>
              <a:rPr lang="en-US" altLang="zh-CN" sz="2400" dirty="0" err="1" smtClean="0"/>
              <a:t>android.provider</a:t>
            </a:r>
            <a:r>
              <a:rPr lang="en-US" altLang="zh-CN" sz="2400" dirty="0" smtClean="0"/>
              <a:t> package to determine the core set of Content Providers to test. </a:t>
            </a:r>
          </a:p>
          <a:p>
            <a:r>
              <a:rPr lang="en-US" altLang="zh-CN" sz="2400" dirty="0" smtClean="0"/>
              <a:t>Also take URI’s that we discovered during other phases of testing.</a:t>
            </a:r>
          </a:p>
          <a:p>
            <a:pPr lvl="1"/>
            <a:endParaRPr lang="zh-TW" altLang="en-US" dirty="0"/>
          </a:p>
        </p:txBody>
      </p:sp>
      <p:sp>
        <p:nvSpPr>
          <p:cNvPr id="5" name="投影片編號版面配置區 4"/>
          <p:cNvSpPr>
            <a:spLocks noGrp="1"/>
          </p:cNvSpPr>
          <p:nvPr>
            <p:ph type="sldNum" sz="quarter" idx="12"/>
          </p:nvPr>
        </p:nvSpPr>
        <p:spPr/>
        <p:txBody>
          <a:bodyPr/>
          <a:lstStyle/>
          <a:p>
            <a:fld id="{A9567E0B-BCC2-43B3-B9B5-212544BC36D8}" type="slidenum">
              <a:rPr lang="zh-TW" altLang="en-US" smtClean="0"/>
              <a:t>16</a:t>
            </a:fld>
            <a:endParaRPr lang="zh-TW" altLang="en-US"/>
          </a:p>
        </p:txBody>
      </p:sp>
    </p:spTree>
    <p:extLst>
      <p:ext uri="{BB962C8B-B14F-4D97-AF65-F5344CB8AC3E}">
        <p14:creationId xmlns:p14="http://schemas.microsoft.com/office/powerpoint/2010/main" val="13825658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4000" b="1" dirty="0"/>
              <a:t>Permission Testing </a:t>
            </a:r>
            <a:r>
              <a:rPr lang="en-US" altLang="zh-TW" sz="4000" b="1" dirty="0" smtClean="0"/>
              <a:t>Methodology (Intent)</a:t>
            </a:r>
            <a:endParaRPr lang="zh-TW" altLang="en-US" sz="4000" b="1" dirty="0"/>
          </a:p>
        </p:txBody>
      </p:sp>
      <p:sp>
        <p:nvSpPr>
          <p:cNvPr id="3" name="內容版面配置區 2"/>
          <p:cNvSpPr>
            <a:spLocks noGrp="1"/>
          </p:cNvSpPr>
          <p:nvPr>
            <p:ph idx="1"/>
          </p:nvPr>
        </p:nvSpPr>
        <p:spPr/>
        <p:txBody>
          <a:bodyPr/>
          <a:lstStyle/>
          <a:p>
            <a:r>
              <a:rPr lang="en-US" altLang="zh-CN" sz="2400" dirty="0" smtClean="0"/>
              <a:t>A pair of applications to send and receive Intents were built.</a:t>
            </a:r>
          </a:p>
          <a:p>
            <a:r>
              <a:rPr lang="en-US" altLang="zh-CN" sz="2400" dirty="0" smtClean="0"/>
              <a:t>Public API was scrapped to find string constants that could be the contents of an Intent.</a:t>
            </a:r>
          </a:p>
          <a:p>
            <a:r>
              <a:rPr lang="en-US" altLang="zh-CN" sz="2400" dirty="0" smtClean="0"/>
              <a:t>In order to test the permissions needed to receive system broadcast Intents, we triggered them.</a:t>
            </a:r>
          </a:p>
          <a:p>
            <a:r>
              <a:rPr lang="en-US" altLang="zh-CN" sz="2400" dirty="0" smtClean="0"/>
              <a:t>For all of these tests, whether permission checks occurred and whether the Intents were delivered or received successfully were recorded.</a:t>
            </a:r>
          </a:p>
          <a:p>
            <a:pPr lvl="1"/>
            <a:endParaRPr lang="zh-TW" altLang="en-US" dirty="0"/>
          </a:p>
        </p:txBody>
      </p:sp>
      <p:sp>
        <p:nvSpPr>
          <p:cNvPr id="5" name="投影片編號版面配置區 4"/>
          <p:cNvSpPr>
            <a:spLocks noGrp="1"/>
          </p:cNvSpPr>
          <p:nvPr>
            <p:ph type="sldNum" sz="quarter" idx="12"/>
          </p:nvPr>
        </p:nvSpPr>
        <p:spPr/>
        <p:txBody>
          <a:bodyPr/>
          <a:lstStyle/>
          <a:p>
            <a:fld id="{A9567E0B-BCC2-43B3-B9B5-212544BC36D8}" type="slidenum">
              <a:rPr lang="zh-TW" altLang="en-US" smtClean="0"/>
              <a:t>17</a:t>
            </a:fld>
            <a:endParaRPr lang="zh-TW" altLang="en-US"/>
          </a:p>
        </p:txBody>
      </p:sp>
    </p:spTree>
    <p:extLst>
      <p:ext uri="{BB962C8B-B14F-4D97-AF65-F5344CB8AC3E}">
        <p14:creationId xmlns:p14="http://schemas.microsoft.com/office/powerpoint/2010/main" val="20960874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4000" b="1" dirty="0"/>
              <a:t>Permission Map Result</a:t>
            </a:r>
            <a:endParaRPr lang="zh-TW" altLang="en-US" sz="4000" b="1" dirty="0"/>
          </a:p>
        </p:txBody>
      </p:sp>
      <p:sp>
        <p:nvSpPr>
          <p:cNvPr id="3" name="內容版面配置區 2"/>
          <p:cNvSpPr>
            <a:spLocks noGrp="1"/>
          </p:cNvSpPr>
          <p:nvPr>
            <p:ph idx="1"/>
          </p:nvPr>
        </p:nvSpPr>
        <p:spPr>
          <a:xfrm>
            <a:off x="628650" y="1690689"/>
            <a:ext cx="7886700" cy="4351338"/>
          </a:xfrm>
        </p:spPr>
        <p:txBody>
          <a:bodyPr>
            <a:normAutofit/>
          </a:bodyPr>
          <a:lstStyle/>
          <a:p>
            <a:r>
              <a:rPr lang="en-US" altLang="zh-TW" sz="2400" dirty="0" smtClean="0"/>
              <a:t>attained 85% coverage </a:t>
            </a:r>
            <a:r>
              <a:rPr lang="en-US" altLang="zh-TW" sz="2400" dirty="0"/>
              <a:t>of the Android API through two phases of testing</a:t>
            </a:r>
            <a:r>
              <a:rPr lang="en-US" altLang="zh-TW" sz="2400" dirty="0" smtClean="0"/>
              <a:t>.</a:t>
            </a:r>
          </a:p>
          <a:p>
            <a:r>
              <a:rPr lang="en-US" altLang="zh-TW" sz="2400" dirty="0" smtClean="0"/>
              <a:t>testing identified 1259 </a:t>
            </a:r>
            <a:r>
              <a:rPr lang="en-US" altLang="zh-TW" sz="2400" dirty="0"/>
              <a:t>API calls with permission checks</a:t>
            </a:r>
            <a:r>
              <a:rPr lang="en-US" altLang="zh-TW" sz="2400" dirty="0" smtClean="0"/>
              <a:t>.</a:t>
            </a:r>
            <a:r>
              <a:rPr lang="en-US" altLang="zh-TW" sz="2400" dirty="0"/>
              <a:t> Android 2.2 documentation </a:t>
            </a:r>
            <a:r>
              <a:rPr lang="en-US" altLang="zh-TW" sz="2400" dirty="0" smtClean="0"/>
              <a:t>specifies </a:t>
            </a:r>
            <a:r>
              <a:rPr lang="en-US" altLang="zh-TW" sz="2400" dirty="0"/>
              <a:t>permission requirements for 78 methods</a:t>
            </a:r>
            <a:r>
              <a:rPr lang="en-US" altLang="zh-TW" sz="2400" dirty="0" smtClean="0"/>
              <a:t>.</a:t>
            </a:r>
          </a:p>
          <a:p>
            <a:endParaRPr lang="zh-TW" altLang="en-US" sz="2400" dirty="0"/>
          </a:p>
        </p:txBody>
      </p:sp>
      <p:sp>
        <p:nvSpPr>
          <p:cNvPr id="5" name="投影片編號版面配置區 4"/>
          <p:cNvSpPr>
            <a:spLocks noGrp="1"/>
          </p:cNvSpPr>
          <p:nvPr>
            <p:ph type="sldNum" sz="quarter" idx="12"/>
          </p:nvPr>
        </p:nvSpPr>
        <p:spPr/>
        <p:txBody>
          <a:bodyPr/>
          <a:lstStyle/>
          <a:p>
            <a:fld id="{A9567E0B-BCC2-43B3-B9B5-212544BC36D8}" type="slidenum">
              <a:rPr lang="zh-TW" altLang="en-US" smtClean="0"/>
              <a:t>18</a:t>
            </a:fld>
            <a:endParaRPr lang="zh-TW" altLang="en-US"/>
          </a:p>
        </p:txBody>
      </p:sp>
      <p:pic>
        <p:nvPicPr>
          <p:cNvPr id="2050" name="Picture 2" descr="C:\Users\husky\Desktop\擷取.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3720389"/>
            <a:ext cx="5010150" cy="2838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03177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Comparison With Documentation</a:t>
            </a:r>
            <a:endParaRPr lang="en-US" sz="4000" b="1" dirty="0"/>
          </a:p>
        </p:txBody>
      </p:sp>
      <p:sp>
        <p:nvSpPr>
          <p:cNvPr id="3" name="Content Placeholder 2"/>
          <p:cNvSpPr>
            <a:spLocks noGrp="1"/>
          </p:cNvSpPr>
          <p:nvPr>
            <p:ph idx="1"/>
          </p:nvPr>
        </p:nvSpPr>
        <p:spPr/>
        <p:txBody>
          <a:bodyPr>
            <a:normAutofit/>
          </a:bodyPr>
          <a:lstStyle/>
          <a:p>
            <a:r>
              <a:rPr lang="en-US" sz="2800" dirty="0" smtClean="0"/>
              <a:t>In Android 2.2 documentation it was found that it species permission requirements for 78 methods out of 16732 public and private methods.</a:t>
            </a:r>
          </a:p>
          <a:p>
            <a:r>
              <a:rPr lang="en-US" sz="2800" dirty="0" smtClean="0"/>
              <a:t>The documentation additionally lists permissions in several class descriptions, but it is not clear which methods of the classes require the stated permissions. </a:t>
            </a:r>
          </a:p>
          <a:p>
            <a:r>
              <a:rPr lang="en-US" sz="2800" dirty="0" smtClean="0"/>
              <a:t>Of the 78 permission our testing indicates that the doc for 6 API calls is incorrect. These discrepancies may be security errors.</a:t>
            </a:r>
            <a:endParaRPr lang="en-US" sz="2800" dirty="0"/>
          </a:p>
        </p:txBody>
      </p:sp>
      <p:sp>
        <p:nvSpPr>
          <p:cNvPr id="5" name="Slide Number Placeholder 4"/>
          <p:cNvSpPr>
            <a:spLocks noGrp="1"/>
          </p:cNvSpPr>
          <p:nvPr>
            <p:ph type="sldNum" sz="quarter" idx="12"/>
          </p:nvPr>
        </p:nvSpPr>
        <p:spPr/>
        <p:txBody>
          <a:bodyPr/>
          <a:lstStyle/>
          <a:p>
            <a:fld id="{5A5C71FD-C33F-4205-9087-EB92D64BEF37}" type="slidenum">
              <a:rPr lang="en-US" smtClean="0"/>
              <a:pPr/>
              <a:t>19</a:t>
            </a:fld>
            <a:endParaRPr lang="en-US"/>
          </a:p>
        </p:txBody>
      </p:sp>
    </p:spTree>
    <p:extLst>
      <p:ext uri="{BB962C8B-B14F-4D97-AF65-F5344CB8AC3E}">
        <p14:creationId xmlns:p14="http://schemas.microsoft.com/office/powerpoint/2010/main" val="1670824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28650" y="44624"/>
            <a:ext cx="7886700" cy="1325563"/>
          </a:xfrm>
        </p:spPr>
        <p:txBody>
          <a:bodyPr>
            <a:normAutofit/>
          </a:bodyPr>
          <a:lstStyle/>
          <a:p>
            <a:pPr algn="ctr"/>
            <a:r>
              <a:rPr lang="en-US" altLang="zh-TW" sz="4000" b="1" dirty="0" smtClean="0"/>
              <a:t>Outline</a:t>
            </a:r>
            <a:endParaRPr lang="zh-TW" altLang="en-US" sz="4000" b="1" dirty="0"/>
          </a:p>
        </p:txBody>
      </p:sp>
      <p:sp>
        <p:nvSpPr>
          <p:cNvPr id="3" name="內容版面配置區 2"/>
          <p:cNvSpPr>
            <a:spLocks noGrp="1"/>
          </p:cNvSpPr>
          <p:nvPr>
            <p:ph idx="1"/>
          </p:nvPr>
        </p:nvSpPr>
        <p:spPr>
          <a:xfrm>
            <a:off x="628650" y="1153370"/>
            <a:ext cx="7886700" cy="5568106"/>
          </a:xfrm>
        </p:spPr>
        <p:txBody>
          <a:bodyPr>
            <a:noAutofit/>
          </a:bodyPr>
          <a:lstStyle/>
          <a:p>
            <a:r>
              <a:rPr lang="en-US" altLang="zh-TW" sz="2800" dirty="0" smtClean="0"/>
              <a:t>A brief Introduction of Android permission system</a:t>
            </a:r>
          </a:p>
          <a:p>
            <a:r>
              <a:rPr lang="en-US" altLang="zh-TW" sz="2800" dirty="0" smtClean="0"/>
              <a:t>Detailed description of Android Permission System</a:t>
            </a:r>
          </a:p>
          <a:p>
            <a:pPr lvl="1"/>
            <a:r>
              <a:rPr lang="en-US" altLang="zh-TW" sz="2400" dirty="0" smtClean="0"/>
              <a:t>Permission system and Permission Enforcement</a:t>
            </a:r>
            <a:endParaRPr lang="en-US" altLang="zh-TW" sz="2400" dirty="0"/>
          </a:p>
          <a:p>
            <a:r>
              <a:rPr lang="en-US" altLang="zh-TW" sz="2800" dirty="0" smtClean="0"/>
              <a:t>Permission Testing Methodology</a:t>
            </a:r>
          </a:p>
          <a:p>
            <a:pPr lvl="1"/>
            <a:r>
              <a:rPr lang="en-US" altLang="zh-TW" sz="2400" dirty="0" smtClean="0"/>
              <a:t>API, Content provider, Intent</a:t>
            </a:r>
          </a:p>
          <a:p>
            <a:r>
              <a:rPr lang="en-US" altLang="zh-TW" sz="2800" dirty="0" smtClean="0"/>
              <a:t>Permission </a:t>
            </a:r>
            <a:r>
              <a:rPr lang="en-US" altLang="zh-TW" sz="2800" dirty="0"/>
              <a:t>Map </a:t>
            </a:r>
            <a:r>
              <a:rPr lang="en-US" altLang="zh-TW" sz="2800" dirty="0" smtClean="0"/>
              <a:t>Result</a:t>
            </a:r>
          </a:p>
          <a:p>
            <a:pPr lvl="1"/>
            <a:r>
              <a:rPr lang="en-US" altLang="zh-TW" sz="2400" dirty="0" smtClean="0"/>
              <a:t>Coverage</a:t>
            </a:r>
          </a:p>
          <a:p>
            <a:pPr lvl="1"/>
            <a:r>
              <a:rPr lang="en-US" altLang="zh-TW" sz="2400" dirty="0" smtClean="0"/>
              <a:t>Comparison with Documentation</a:t>
            </a:r>
          </a:p>
          <a:p>
            <a:r>
              <a:rPr lang="en-US" altLang="zh-TW" sz="2800" dirty="0" smtClean="0"/>
              <a:t>Application Analysis Tool: Stowaway</a:t>
            </a:r>
          </a:p>
          <a:p>
            <a:pPr lvl="1"/>
            <a:r>
              <a:rPr lang="en-US" altLang="zh-TW" sz="2400" dirty="0" smtClean="0"/>
              <a:t>API, Content Provider and Intent</a:t>
            </a:r>
          </a:p>
          <a:p>
            <a:r>
              <a:rPr lang="en-US" altLang="zh-TW" sz="2800" dirty="0" smtClean="0"/>
              <a:t>Application </a:t>
            </a:r>
            <a:r>
              <a:rPr lang="en-US" altLang="zh-TW" sz="2800" dirty="0"/>
              <a:t>A</a:t>
            </a:r>
            <a:r>
              <a:rPr lang="en-US" altLang="zh-TW" sz="2800" dirty="0" smtClean="0"/>
              <a:t>nalysis Results</a:t>
            </a:r>
          </a:p>
          <a:p>
            <a:r>
              <a:rPr lang="en-US" altLang="zh-TW" sz="2800" dirty="0" smtClean="0"/>
              <a:t>Conclusion</a:t>
            </a:r>
          </a:p>
          <a:p>
            <a:endParaRPr lang="zh-TW" altLang="en-US" sz="2000" dirty="0">
              <a:latin typeface="Times New Roman" pitchFamily="18" charset="0"/>
              <a:cs typeface="Times New Roman" pitchFamily="18" charset="0"/>
            </a:endParaRPr>
          </a:p>
        </p:txBody>
      </p:sp>
      <p:sp>
        <p:nvSpPr>
          <p:cNvPr id="5" name="投影片編號版面配置區 4"/>
          <p:cNvSpPr>
            <a:spLocks noGrp="1"/>
          </p:cNvSpPr>
          <p:nvPr>
            <p:ph type="sldNum" sz="quarter" idx="12"/>
          </p:nvPr>
        </p:nvSpPr>
        <p:spPr/>
        <p:txBody>
          <a:bodyPr/>
          <a:lstStyle/>
          <a:p>
            <a:fld id="{A9567E0B-BCC2-43B3-B9B5-212544BC36D8}" type="slidenum">
              <a:rPr lang="zh-TW" altLang="en-US" smtClean="0"/>
              <a:t>2</a:t>
            </a:fld>
            <a:endParaRPr lang="zh-TW" altLang="en-US"/>
          </a:p>
        </p:txBody>
      </p:sp>
    </p:spTree>
    <p:extLst>
      <p:ext uri="{BB962C8B-B14F-4D97-AF65-F5344CB8AC3E}">
        <p14:creationId xmlns:p14="http://schemas.microsoft.com/office/powerpoint/2010/main" val="31542192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26" y="47116"/>
            <a:ext cx="7886700" cy="1356994"/>
          </a:xfrm>
        </p:spPr>
        <p:txBody>
          <a:bodyPr>
            <a:normAutofit/>
          </a:bodyPr>
          <a:lstStyle/>
          <a:p>
            <a:pPr algn="ctr"/>
            <a:r>
              <a:rPr lang="en-US" sz="4000" b="1" dirty="0" smtClean="0"/>
              <a:t>Permissions Distribution</a:t>
            </a:r>
            <a:endParaRPr lang="en-US" sz="4000" b="1" dirty="0"/>
          </a:p>
        </p:txBody>
      </p:sp>
      <p:sp>
        <p:nvSpPr>
          <p:cNvPr id="3" name="Content Placeholder 2"/>
          <p:cNvSpPr>
            <a:spLocks noGrp="1"/>
          </p:cNvSpPr>
          <p:nvPr>
            <p:ph idx="1"/>
          </p:nvPr>
        </p:nvSpPr>
        <p:spPr>
          <a:xfrm>
            <a:off x="628650" y="1196752"/>
            <a:ext cx="7886700" cy="5995863"/>
          </a:xfrm>
        </p:spPr>
        <p:txBody>
          <a:bodyPr>
            <a:normAutofit/>
          </a:bodyPr>
          <a:lstStyle/>
          <a:p>
            <a:r>
              <a:rPr lang="en-US" sz="3000" dirty="0" smtClean="0"/>
              <a:t>Number of Permissions Checks:</a:t>
            </a:r>
          </a:p>
          <a:p>
            <a:pPr lvl="2"/>
            <a:r>
              <a:rPr lang="en-US" sz="2400" dirty="0" smtClean="0"/>
              <a:t>1244 API calls with permission checks, which is 6.45% of all API methods</a:t>
            </a:r>
            <a:r>
              <a:rPr lang="en-US" sz="2400" dirty="0" smtClean="0"/>
              <a:t>.  </a:t>
            </a:r>
            <a:r>
              <a:rPr lang="en-US" sz="2400" dirty="0" smtClean="0"/>
              <a:t>816 are methods of normal API classes, and 428 are methods of RPC stubs that are used to communicate with system </a:t>
            </a:r>
            <a:r>
              <a:rPr lang="en-US" sz="2400" dirty="0" smtClean="0"/>
              <a:t>services. Extra </a:t>
            </a:r>
            <a:r>
              <a:rPr lang="en-US" sz="2400" dirty="0" smtClean="0"/>
              <a:t>15 API calls with permission checks were indentified in a supplementary part of the API added by a manufacturer</a:t>
            </a:r>
            <a:r>
              <a:rPr lang="en-US" sz="2400" dirty="0" smtClean="0"/>
              <a:t>.</a:t>
            </a:r>
          </a:p>
          <a:p>
            <a:r>
              <a:rPr lang="en-US" altLang="zh-CN" sz="3000" dirty="0"/>
              <a:t>Signature/System Permissions</a:t>
            </a:r>
            <a:r>
              <a:rPr lang="en-US" altLang="zh-CN" sz="3000" dirty="0" smtClean="0"/>
              <a:t>:</a:t>
            </a:r>
          </a:p>
          <a:p>
            <a:pPr lvl="2"/>
            <a:r>
              <a:rPr lang="en-US" altLang="zh-CN" sz="2400" dirty="0" smtClean="0"/>
              <a:t>12</a:t>
            </a:r>
            <a:r>
              <a:rPr lang="en-US" altLang="zh-CN" sz="2400" dirty="0"/>
              <a:t>% of the normal API calls are protected with Signature/System permissions, and 35% of the RPC stubs are protected with Signature/System permissions.</a:t>
            </a:r>
          </a:p>
          <a:p>
            <a:r>
              <a:rPr lang="en-US" altLang="zh-CN" sz="3000" dirty="0"/>
              <a:t>Unused Permissions: </a:t>
            </a:r>
            <a:endParaRPr lang="en-US" altLang="zh-CN" sz="3000" dirty="0" smtClean="0"/>
          </a:p>
          <a:p>
            <a:pPr lvl="2"/>
            <a:r>
              <a:rPr lang="en-US" altLang="zh-CN" sz="2400" dirty="0" smtClean="0"/>
              <a:t>some </a:t>
            </a:r>
            <a:r>
              <a:rPr lang="en-US" altLang="zh-CN" sz="2400" dirty="0"/>
              <a:t>permissions are defined by the platform but never used within the API. </a:t>
            </a:r>
          </a:p>
        </p:txBody>
      </p:sp>
      <p:sp>
        <p:nvSpPr>
          <p:cNvPr id="4" name="Slide Number Placeholder 3"/>
          <p:cNvSpPr>
            <a:spLocks noGrp="1"/>
          </p:cNvSpPr>
          <p:nvPr>
            <p:ph type="sldNum" sz="quarter" idx="12"/>
          </p:nvPr>
        </p:nvSpPr>
        <p:spPr/>
        <p:txBody>
          <a:bodyPr/>
          <a:lstStyle/>
          <a:p>
            <a:fld id="{5A5C71FD-C33F-4205-9087-EB92D64BEF37}" type="slidenum">
              <a:rPr lang="en-US" smtClean="0"/>
              <a:pPr/>
              <a:t>20</a:t>
            </a:fld>
            <a:endParaRPr lang="en-US"/>
          </a:p>
        </p:txBody>
      </p:sp>
    </p:spTree>
    <p:extLst>
      <p:ext uri="{BB962C8B-B14F-4D97-AF65-F5344CB8AC3E}">
        <p14:creationId xmlns:p14="http://schemas.microsoft.com/office/powerpoint/2010/main" val="30770844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4000" b="1" dirty="0"/>
              <a:t>Application Analysis </a:t>
            </a:r>
            <a:r>
              <a:rPr lang="en-US" altLang="zh-TW" sz="4000" b="1" dirty="0" smtClean="0"/>
              <a:t>Tool</a:t>
            </a:r>
            <a:endParaRPr lang="zh-TW" altLang="en-US" sz="4000" b="1" dirty="0"/>
          </a:p>
        </p:txBody>
      </p:sp>
      <p:sp>
        <p:nvSpPr>
          <p:cNvPr id="3" name="內容版面配置區 2"/>
          <p:cNvSpPr>
            <a:spLocks noGrp="1"/>
          </p:cNvSpPr>
          <p:nvPr>
            <p:ph idx="1"/>
          </p:nvPr>
        </p:nvSpPr>
        <p:spPr>
          <a:xfrm>
            <a:off x="457200" y="1462882"/>
            <a:ext cx="8058150" cy="5121276"/>
          </a:xfrm>
        </p:spPr>
        <p:txBody>
          <a:bodyPr>
            <a:normAutofit fontScale="55000" lnSpcReduction="20000"/>
          </a:bodyPr>
          <a:lstStyle/>
          <a:p>
            <a:pPr marL="0" indent="0" algn="just">
              <a:buNone/>
            </a:pPr>
            <a:r>
              <a:rPr lang="en-US" altLang="zh-TW" sz="5800" dirty="0" smtClean="0"/>
              <a:t>Stowaway, which analyzes an Android application and determines the maximum set of permissions it may require.</a:t>
            </a:r>
          </a:p>
          <a:p>
            <a:pPr lvl="1" algn="just"/>
            <a:r>
              <a:rPr lang="en-US" altLang="zh-TW" sz="5100" dirty="0" smtClean="0"/>
              <a:t>API calls</a:t>
            </a:r>
          </a:p>
          <a:p>
            <a:pPr lvl="2" algn="just"/>
            <a:r>
              <a:rPr lang="en-US" altLang="zh-TW" sz="5100" dirty="0" smtClean="0"/>
              <a:t>It parses the disassembled DEX(</a:t>
            </a:r>
            <a:r>
              <a:rPr lang="en-US" altLang="zh-TW" sz="5100" dirty="0" err="1" smtClean="0"/>
              <a:t>Dalvik</a:t>
            </a:r>
            <a:r>
              <a:rPr lang="en-US" altLang="zh-TW" sz="5100" dirty="0" smtClean="0"/>
              <a:t> executable) files and identify all calls to standard API methods.</a:t>
            </a:r>
          </a:p>
          <a:p>
            <a:pPr lvl="1" algn="just"/>
            <a:r>
              <a:rPr lang="en-US" altLang="zh-TW" sz="5100" dirty="0" smtClean="0"/>
              <a:t>Content Providers</a:t>
            </a:r>
          </a:p>
          <a:p>
            <a:pPr lvl="2" algn="just"/>
            <a:r>
              <a:rPr lang="en-US" altLang="zh-TW" sz="5100" dirty="0" smtClean="0"/>
              <a:t>Stowaway collects all strings that could be used as Content Provider URIs and links those strings to the Content Providers' permission requirements.</a:t>
            </a:r>
          </a:p>
          <a:p>
            <a:pPr lvl="1" algn="just"/>
            <a:r>
              <a:rPr lang="en-US" altLang="zh-TW" sz="5100" dirty="0" smtClean="0"/>
              <a:t>Intent </a:t>
            </a:r>
          </a:p>
          <a:p>
            <a:pPr lvl="2" algn="just"/>
            <a:r>
              <a:rPr lang="en-US" altLang="zh-TW" sz="5100" dirty="0" smtClean="0"/>
              <a:t>Use </a:t>
            </a:r>
            <a:r>
              <a:rPr lang="en-US" altLang="zh-TW" sz="5100" dirty="0" err="1" smtClean="0"/>
              <a:t>ComDroid</a:t>
            </a:r>
            <a:r>
              <a:rPr lang="en-US" altLang="zh-TW" sz="5100" dirty="0" smtClean="0"/>
              <a:t> to detect the sending and receiving of Intents that require permissions.</a:t>
            </a:r>
            <a:endParaRPr lang="en-US" altLang="zh-TW" sz="5100" dirty="0"/>
          </a:p>
          <a:p>
            <a:pPr lvl="1"/>
            <a:endParaRPr lang="en-US" altLang="zh-TW" sz="3800" dirty="0" smtClean="0"/>
          </a:p>
          <a:p>
            <a:pPr lvl="1"/>
            <a:endParaRPr lang="en-US" altLang="zh-TW" dirty="0" smtClean="0"/>
          </a:p>
        </p:txBody>
      </p:sp>
      <p:sp>
        <p:nvSpPr>
          <p:cNvPr id="5" name="投影片編號版面配置區 4"/>
          <p:cNvSpPr>
            <a:spLocks noGrp="1"/>
          </p:cNvSpPr>
          <p:nvPr>
            <p:ph type="sldNum" sz="quarter" idx="12"/>
          </p:nvPr>
        </p:nvSpPr>
        <p:spPr/>
        <p:txBody>
          <a:bodyPr/>
          <a:lstStyle/>
          <a:p>
            <a:fld id="{A9567E0B-BCC2-43B3-B9B5-212544BC36D8}" type="slidenum">
              <a:rPr lang="zh-TW" altLang="en-US" smtClean="0"/>
              <a:t>21</a:t>
            </a:fld>
            <a:endParaRPr lang="zh-TW" altLang="en-US"/>
          </a:p>
        </p:txBody>
      </p:sp>
    </p:spTree>
    <p:extLst>
      <p:ext uri="{BB962C8B-B14F-4D97-AF65-F5344CB8AC3E}">
        <p14:creationId xmlns:p14="http://schemas.microsoft.com/office/powerpoint/2010/main" val="10280889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4000" b="1" dirty="0"/>
              <a:t>Application Analysis </a:t>
            </a:r>
            <a:r>
              <a:rPr lang="en-US" altLang="zh-TW" sz="4000" b="1" dirty="0" smtClean="0"/>
              <a:t>Results</a:t>
            </a:r>
            <a:endParaRPr lang="zh-TW" altLang="en-US" sz="4000" b="1" dirty="0"/>
          </a:p>
        </p:txBody>
      </p:sp>
      <p:sp>
        <p:nvSpPr>
          <p:cNvPr id="3" name="內容版面配置區 2"/>
          <p:cNvSpPr>
            <a:spLocks noGrp="1"/>
          </p:cNvSpPr>
          <p:nvPr>
            <p:ph idx="1"/>
          </p:nvPr>
        </p:nvSpPr>
        <p:spPr/>
        <p:txBody>
          <a:bodyPr>
            <a:normAutofit/>
          </a:bodyPr>
          <a:lstStyle/>
          <a:p>
            <a:pPr marL="0" indent="0">
              <a:buNone/>
            </a:pPr>
            <a:r>
              <a:rPr lang="en-US" altLang="zh-TW" sz="2800" dirty="0" smtClean="0"/>
              <a:t>Applied </a:t>
            </a:r>
            <a:r>
              <a:rPr lang="en-US" altLang="zh-TW" sz="2800" dirty="0"/>
              <a:t>Stowaway to 940 Android applications to </a:t>
            </a:r>
            <a:r>
              <a:rPr lang="en-US" altLang="zh-TW" sz="2800" dirty="0" smtClean="0"/>
              <a:t>identify </a:t>
            </a:r>
            <a:r>
              <a:rPr lang="en-US" altLang="zh-TW" sz="2800" dirty="0"/>
              <a:t>the prevalence of </a:t>
            </a:r>
            <a:r>
              <a:rPr lang="en-US" altLang="zh-TW" sz="2800" dirty="0" smtClean="0"/>
              <a:t>over-privilege </a:t>
            </a:r>
          </a:p>
          <a:p>
            <a:r>
              <a:rPr lang="en-US" altLang="zh-TW" sz="2800" dirty="0" smtClean="0"/>
              <a:t>Manual Analysis</a:t>
            </a:r>
          </a:p>
          <a:p>
            <a:pPr lvl="1"/>
            <a:r>
              <a:rPr lang="en-US" altLang="zh-CN" sz="2500" dirty="0"/>
              <a:t>40 applications were selected from 940, out of which 18 are over privileged.</a:t>
            </a:r>
          </a:p>
          <a:p>
            <a:r>
              <a:rPr lang="en-US" altLang="zh-TW" sz="2800" dirty="0" smtClean="0"/>
              <a:t>Automated Analysis</a:t>
            </a:r>
          </a:p>
          <a:p>
            <a:pPr lvl="1"/>
            <a:r>
              <a:rPr lang="en-US" altLang="zh-CN" sz="2500" dirty="0"/>
              <a:t>Over-all, Stowaway identified 323 out of 900 applications (35:8%) as having unnecessary permissions. </a:t>
            </a:r>
          </a:p>
          <a:p>
            <a:endParaRPr lang="en-US" altLang="zh-TW" sz="2800" dirty="0"/>
          </a:p>
        </p:txBody>
      </p:sp>
      <p:sp>
        <p:nvSpPr>
          <p:cNvPr id="5" name="投影片編號版面配置區 4"/>
          <p:cNvSpPr>
            <a:spLocks noGrp="1"/>
          </p:cNvSpPr>
          <p:nvPr>
            <p:ph type="sldNum" sz="quarter" idx="12"/>
          </p:nvPr>
        </p:nvSpPr>
        <p:spPr/>
        <p:txBody>
          <a:bodyPr/>
          <a:lstStyle/>
          <a:p>
            <a:fld id="{A9567E0B-BCC2-43B3-B9B5-212544BC36D8}" type="slidenum">
              <a:rPr lang="zh-TW" altLang="en-US" smtClean="0"/>
              <a:t>22</a:t>
            </a:fld>
            <a:endParaRPr lang="zh-TW" altLang="en-US"/>
          </a:p>
        </p:txBody>
      </p:sp>
    </p:spTree>
    <p:extLst>
      <p:ext uri="{BB962C8B-B14F-4D97-AF65-F5344CB8AC3E}">
        <p14:creationId xmlns:p14="http://schemas.microsoft.com/office/powerpoint/2010/main" val="20526509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200" y="0"/>
            <a:ext cx="7886700" cy="1325563"/>
          </a:xfrm>
        </p:spPr>
        <p:txBody>
          <a:bodyPr>
            <a:normAutofit/>
          </a:bodyPr>
          <a:lstStyle/>
          <a:p>
            <a:pPr algn="ctr"/>
            <a:r>
              <a:rPr lang="en-US" sz="4000" b="1" dirty="0" smtClean="0"/>
              <a:t>Common Developer Errors</a:t>
            </a:r>
            <a:endParaRPr lang="en-US" sz="4000" b="1" dirty="0"/>
          </a:p>
        </p:txBody>
      </p:sp>
      <p:sp>
        <p:nvSpPr>
          <p:cNvPr id="3" name="Content Placeholder 2"/>
          <p:cNvSpPr>
            <a:spLocks noGrp="1"/>
          </p:cNvSpPr>
          <p:nvPr>
            <p:ph idx="1"/>
          </p:nvPr>
        </p:nvSpPr>
        <p:spPr>
          <a:xfrm>
            <a:off x="626200" y="1323976"/>
            <a:ext cx="7886700" cy="5032375"/>
          </a:xfrm>
        </p:spPr>
        <p:txBody>
          <a:bodyPr>
            <a:noAutofit/>
          </a:bodyPr>
          <a:lstStyle/>
          <a:p>
            <a:r>
              <a:rPr lang="en-US" sz="2800" b="1" dirty="0" smtClean="0"/>
              <a:t>Permission Name</a:t>
            </a:r>
            <a:r>
              <a:rPr lang="en-US" sz="2800" dirty="0" smtClean="0"/>
              <a:t>: Developers sometimes request permissions with names that sound related to their applications‘ functionality, even if the permissions are not required.</a:t>
            </a:r>
          </a:p>
          <a:p>
            <a:r>
              <a:rPr lang="en-US" sz="2800" b="1" dirty="0" smtClean="0"/>
              <a:t>Related Methods</a:t>
            </a:r>
            <a:r>
              <a:rPr lang="en-US" sz="2800" dirty="0" smtClean="0"/>
              <a:t>: Applications that use unprotected methods but request permissions that are required for other methods in the same class.</a:t>
            </a:r>
          </a:p>
          <a:p>
            <a:r>
              <a:rPr lang="en-US" sz="2800" b="1" dirty="0" smtClean="0"/>
              <a:t>Copy and Paste</a:t>
            </a:r>
            <a:r>
              <a:rPr lang="en-US" sz="2800" dirty="0" smtClean="0"/>
              <a:t>: Popular message boards contain Android code snippets and advice about permission requirements. Sometimes this information is inaccurate, and developers who copy it will over-privilege their applications.</a:t>
            </a:r>
            <a:endParaRPr lang="en-US" sz="2800" dirty="0"/>
          </a:p>
        </p:txBody>
      </p:sp>
      <p:sp>
        <p:nvSpPr>
          <p:cNvPr id="5" name="Slide Number Placeholder 4"/>
          <p:cNvSpPr>
            <a:spLocks noGrp="1"/>
          </p:cNvSpPr>
          <p:nvPr>
            <p:ph type="sldNum" sz="quarter" idx="12"/>
          </p:nvPr>
        </p:nvSpPr>
        <p:spPr/>
        <p:txBody>
          <a:bodyPr/>
          <a:lstStyle/>
          <a:p>
            <a:fld id="{5A5C71FD-C33F-4205-9087-EB92D64BEF37}" type="slidenum">
              <a:rPr lang="en-US" smtClean="0"/>
              <a:pPr/>
              <a:t>23</a:t>
            </a:fld>
            <a:endParaRPr lang="en-US"/>
          </a:p>
        </p:txBody>
      </p:sp>
    </p:spTree>
    <p:extLst>
      <p:ext uri="{BB962C8B-B14F-4D97-AF65-F5344CB8AC3E}">
        <p14:creationId xmlns:p14="http://schemas.microsoft.com/office/powerpoint/2010/main" val="8252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531" y="218"/>
            <a:ext cx="7886700" cy="1325563"/>
          </a:xfrm>
        </p:spPr>
        <p:txBody>
          <a:bodyPr>
            <a:normAutofit/>
          </a:bodyPr>
          <a:lstStyle/>
          <a:p>
            <a:pPr algn="ctr"/>
            <a:r>
              <a:rPr lang="en-US" sz="4000" b="1" dirty="0"/>
              <a:t>C</a:t>
            </a:r>
            <a:r>
              <a:rPr lang="en-US" sz="4000" b="1" dirty="0" smtClean="0"/>
              <a:t>onclusion</a:t>
            </a:r>
            <a:endParaRPr lang="en-US" sz="4000" b="1" dirty="0"/>
          </a:p>
        </p:txBody>
      </p:sp>
      <p:sp>
        <p:nvSpPr>
          <p:cNvPr id="3" name="Content Placeholder 2"/>
          <p:cNvSpPr>
            <a:spLocks noGrp="1"/>
          </p:cNvSpPr>
          <p:nvPr>
            <p:ph idx="1"/>
          </p:nvPr>
        </p:nvSpPr>
        <p:spPr>
          <a:xfrm>
            <a:off x="624531" y="1325780"/>
            <a:ext cx="7886700" cy="5532219"/>
          </a:xfrm>
        </p:spPr>
        <p:txBody>
          <a:bodyPr>
            <a:noAutofit/>
          </a:bodyPr>
          <a:lstStyle/>
          <a:p>
            <a:pPr algn="just"/>
            <a:r>
              <a:rPr lang="en-US" sz="2800" dirty="0" smtClean="0"/>
              <a:t>Development of tools to detect over-privilege in Android applications.</a:t>
            </a:r>
          </a:p>
          <a:p>
            <a:pPr algn="just"/>
            <a:r>
              <a:rPr lang="en-US" sz="2800" dirty="0" smtClean="0"/>
              <a:t>Stowaway, generates the maximum set of permissions needed for an application and compares them to the set of permissions actually requested.</a:t>
            </a:r>
          </a:p>
          <a:p>
            <a:pPr algn="just"/>
            <a:r>
              <a:rPr lang="en-US" sz="2800" dirty="0" smtClean="0"/>
              <a:t>Stowaway  was applied to 940 Android applications and found that about one-third of them are over-privileged.</a:t>
            </a:r>
          </a:p>
          <a:p>
            <a:pPr algn="just"/>
            <a:r>
              <a:rPr lang="en-US" sz="2800" dirty="0" smtClean="0"/>
              <a:t> Our results show that applications generally are over-privileged by only a few permissions, and many extra permissions can be attributed to developer confusion.</a:t>
            </a:r>
            <a:endParaRPr lang="en-US" sz="2800" dirty="0"/>
          </a:p>
        </p:txBody>
      </p:sp>
      <p:sp>
        <p:nvSpPr>
          <p:cNvPr id="4" name="Slide Number Placeholder 3"/>
          <p:cNvSpPr>
            <a:spLocks noGrp="1"/>
          </p:cNvSpPr>
          <p:nvPr>
            <p:ph type="sldNum" sz="quarter" idx="12"/>
          </p:nvPr>
        </p:nvSpPr>
        <p:spPr/>
        <p:txBody>
          <a:bodyPr/>
          <a:lstStyle/>
          <a:p>
            <a:fld id="{5A5C71FD-C33F-4205-9087-EB92D64BEF37}" type="slidenum">
              <a:rPr lang="en-US" smtClean="0"/>
              <a:pPr/>
              <a:t>24</a:t>
            </a:fld>
            <a:endParaRPr lang="en-US"/>
          </a:p>
        </p:txBody>
      </p:sp>
    </p:spTree>
    <p:extLst>
      <p:ext uri="{BB962C8B-B14F-4D97-AF65-F5344CB8AC3E}">
        <p14:creationId xmlns:p14="http://schemas.microsoft.com/office/powerpoint/2010/main" val="3982492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28650" y="0"/>
            <a:ext cx="7886700" cy="1325563"/>
          </a:xfrm>
        </p:spPr>
        <p:txBody>
          <a:bodyPr/>
          <a:lstStyle/>
          <a:p>
            <a:pPr algn="ctr"/>
            <a:r>
              <a:rPr lang="en-US" altLang="zh-TW" sz="4000" b="1" dirty="0" smtClean="0"/>
              <a:t>Introduction</a:t>
            </a:r>
            <a:endParaRPr lang="zh-TW" altLang="en-US" sz="4000" b="1" dirty="0"/>
          </a:p>
        </p:txBody>
      </p:sp>
      <p:sp>
        <p:nvSpPr>
          <p:cNvPr id="5" name="投影片編號版面配置區 4"/>
          <p:cNvSpPr>
            <a:spLocks noGrp="1"/>
          </p:cNvSpPr>
          <p:nvPr>
            <p:ph type="sldNum" sz="quarter" idx="12"/>
          </p:nvPr>
        </p:nvSpPr>
        <p:spPr/>
        <p:txBody>
          <a:bodyPr/>
          <a:lstStyle/>
          <a:p>
            <a:fld id="{A9567E0B-BCC2-43B3-B9B5-212544BC36D8}" type="slidenum">
              <a:rPr lang="zh-TW" altLang="en-US" smtClean="0"/>
              <a:t>3</a:t>
            </a:fld>
            <a:endParaRPr lang="zh-TW" altLang="en-US"/>
          </a:p>
        </p:txBody>
      </p:sp>
      <p:sp>
        <p:nvSpPr>
          <p:cNvPr id="6" name="Content Placeholder 5"/>
          <p:cNvSpPr>
            <a:spLocks noGrp="1"/>
          </p:cNvSpPr>
          <p:nvPr>
            <p:ph idx="1"/>
          </p:nvPr>
        </p:nvSpPr>
        <p:spPr>
          <a:xfrm>
            <a:off x="107504" y="988220"/>
            <a:ext cx="8515350" cy="5733256"/>
          </a:xfrm>
        </p:spPr>
        <p:txBody>
          <a:bodyPr>
            <a:noAutofit/>
          </a:bodyPr>
          <a:lstStyle/>
          <a:p>
            <a:pPr algn="just"/>
            <a:r>
              <a:rPr lang="en-US" altLang="zh-CN" sz="2400" dirty="0" smtClean="0"/>
              <a:t>Android supports </a:t>
            </a:r>
            <a:r>
              <a:rPr lang="en-US" altLang="zh-CN" sz="2400" b="1" dirty="0" smtClean="0">
                <a:solidFill>
                  <a:srgbClr val="FF0000"/>
                </a:solidFill>
              </a:rPr>
              <a:t>third-party</a:t>
            </a:r>
            <a:r>
              <a:rPr lang="en-US" altLang="zh-CN" sz="2400" dirty="0" smtClean="0"/>
              <a:t> applications with an extensive API that provides them with access to phone hardware (e.g., the camera), </a:t>
            </a:r>
            <a:r>
              <a:rPr lang="en-US" altLang="zh-CN" sz="2400" dirty="0" err="1" smtClean="0"/>
              <a:t>WiFi</a:t>
            </a:r>
            <a:r>
              <a:rPr lang="en-US" altLang="zh-CN" sz="2400" dirty="0" smtClean="0"/>
              <a:t> and cellular networks, user data, and phone settings.</a:t>
            </a:r>
          </a:p>
          <a:p>
            <a:pPr algn="just"/>
            <a:r>
              <a:rPr lang="en-US" altLang="zh-CN" sz="2400" dirty="0" smtClean="0"/>
              <a:t>Access to privacy- and security-relevant parts of Android's rich API is controlled by an </a:t>
            </a:r>
            <a:r>
              <a:rPr lang="en-US" altLang="zh-CN" sz="2400" b="1" dirty="0" smtClean="0">
                <a:solidFill>
                  <a:srgbClr val="FF0000"/>
                </a:solidFill>
              </a:rPr>
              <a:t>install-tim</a:t>
            </a:r>
            <a:r>
              <a:rPr lang="en-US" altLang="zh-CN" sz="2400" dirty="0" smtClean="0"/>
              <a:t>e application permission system. Each application must declare upfront what permissions it requires, and the user is notified during installation about what permissions it will receive.</a:t>
            </a:r>
          </a:p>
          <a:p>
            <a:pPr algn="just"/>
            <a:r>
              <a:rPr lang="en-US" altLang="zh-CN" sz="2400" dirty="0" smtClean="0"/>
              <a:t>User may grant a permission or can cancel the installation process.</a:t>
            </a:r>
          </a:p>
          <a:p>
            <a:pPr algn="just"/>
            <a:r>
              <a:rPr lang="en-US" altLang="zh-CN" sz="2400" dirty="0" smtClean="0"/>
              <a:t>Install-time permission system is </a:t>
            </a:r>
            <a:r>
              <a:rPr lang="en-US" altLang="zh-CN" sz="2400" b="1" dirty="0" smtClean="0">
                <a:solidFill>
                  <a:srgbClr val="FF0000"/>
                </a:solidFill>
              </a:rPr>
              <a:t>ineffective</a:t>
            </a:r>
            <a:r>
              <a:rPr lang="en-US" altLang="zh-CN" sz="2400" dirty="0" smtClean="0"/>
              <a:t> if developers routinely request more permissions than they require.</a:t>
            </a:r>
          </a:p>
          <a:p>
            <a:pPr algn="just"/>
            <a:r>
              <a:rPr lang="en-US" altLang="zh-CN" sz="2400" dirty="0" smtClean="0"/>
              <a:t>Least or </a:t>
            </a:r>
            <a:r>
              <a:rPr lang="en-US" altLang="zh-CN" sz="2400" b="1" dirty="0" smtClean="0">
                <a:solidFill>
                  <a:srgbClr val="FF0000"/>
                </a:solidFill>
              </a:rPr>
              <a:t>Over-privileged </a:t>
            </a:r>
            <a:r>
              <a:rPr lang="en-US" altLang="zh-CN" sz="2400" dirty="0" smtClean="0"/>
              <a:t>applications expose users to unnecessary permission warnings and increase the impact of a bug or </a:t>
            </a:r>
            <a:r>
              <a:rPr lang="en-US" altLang="zh-CN" sz="2400" b="1" dirty="0" smtClean="0">
                <a:solidFill>
                  <a:srgbClr val="FF0000"/>
                </a:solidFill>
              </a:rPr>
              <a:t>vulnerability.</a:t>
            </a:r>
            <a:r>
              <a:rPr lang="en-US" altLang="zh-CN" sz="2400" dirty="0" smtClean="0"/>
              <a:t> </a:t>
            </a:r>
            <a:endParaRPr lang="en-US" sz="2400" dirty="0"/>
          </a:p>
        </p:txBody>
      </p:sp>
    </p:spTree>
    <p:extLst>
      <p:ext uri="{BB962C8B-B14F-4D97-AF65-F5344CB8AC3E}">
        <p14:creationId xmlns:p14="http://schemas.microsoft.com/office/powerpoint/2010/main" val="3619192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4000" b="1" dirty="0"/>
              <a:t>Android Permission </a:t>
            </a:r>
            <a:r>
              <a:rPr lang="en-US" altLang="zh-TW" sz="4000" b="1" dirty="0" smtClean="0"/>
              <a:t>System</a:t>
            </a:r>
            <a:endParaRPr lang="zh-TW" altLang="en-US" sz="4000" b="1" dirty="0"/>
          </a:p>
        </p:txBody>
      </p:sp>
      <p:sp>
        <p:nvSpPr>
          <p:cNvPr id="3" name="內容版面配置區 2"/>
          <p:cNvSpPr>
            <a:spLocks noGrp="1"/>
          </p:cNvSpPr>
          <p:nvPr>
            <p:ph idx="1"/>
          </p:nvPr>
        </p:nvSpPr>
        <p:spPr/>
        <p:txBody>
          <a:bodyPr/>
          <a:lstStyle/>
          <a:p>
            <a:r>
              <a:rPr lang="fr-FR" altLang="zh-TW" sz="2800" b="1" dirty="0"/>
              <a:t>Android 2.2 </a:t>
            </a:r>
            <a:r>
              <a:rPr lang="fr-FR" altLang="zh-TW" sz="2800" b="1" dirty="0" smtClean="0"/>
              <a:t>defines </a:t>
            </a:r>
            <a:r>
              <a:rPr lang="fr-FR" altLang="zh-TW" sz="2800" b="1" dirty="0"/>
              <a:t>134 </a:t>
            </a:r>
            <a:r>
              <a:rPr lang="fr-FR" altLang="zh-TW" sz="2800" b="1" dirty="0" smtClean="0"/>
              <a:t>permissions</a:t>
            </a:r>
          </a:p>
          <a:p>
            <a:pPr lvl="1"/>
            <a:r>
              <a:rPr lang="en-US" altLang="zh-TW" sz="2400" dirty="0"/>
              <a:t>Normal </a:t>
            </a:r>
            <a:r>
              <a:rPr lang="en-US" altLang="zh-TW" sz="2400" dirty="0" smtClean="0"/>
              <a:t>permissions</a:t>
            </a:r>
          </a:p>
          <a:p>
            <a:pPr lvl="1"/>
            <a:r>
              <a:rPr lang="en-US" altLang="zh-TW" sz="2400" dirty="0"/>
              <a:t>Dangerous </a:t>
            </a:r>
            <a:r>
              <a:rPr lang="en-US" altLang="zh-TW" sz="2400" dirty="0" smtClean="0"/>
              <a:t>permissions</a:t>
            </a:r>
          </a:p>
          <a:p>
            <a:pPr lvl="1"/>
            <a:r>
              <a:rPr lang="en-US" altLang="zh-TW" sz="2400" dirty="0" smtClean="0"/>
              <a:t>Signature/System permissions</a:t>
            </a:r>
          </a:p>
          <a:p>
            <a:r>
              <a:rPr lang="en-US" altLang="zh-TW" sz="2700" b="1" dirty="0"/>
              <a:t>Permission Enforcement</a:t>
            </a:r>
            <a:endParaRPr lang="en-US" altLang="zh-TW" sz="2700" dirty="0"/>
          </a:p>
          <a:p>
            <a:pPr lvl="1"/>
            <a:r>
              <a:rPr lang="en-US" altLang="zh-TW" sz="2400" dirty="0" smtClean="0"/>
              <a:t>API</a:t>
            </a:r>
          </a:p>
          <a:p>
            <a:pPr lvl="1"/>
            <a:r>
              <a:rPr lang="en-US" altLang="zh-TW" sz="2400" dirty="0" smtClean="0"/>
              <a:t>Content Providers</a:t>
            </a:r>
          </a:p>
          <a:p>
            <a:pPr lvl="1"/>
            <a:r>
              <a:rPr lang="en-US" altLang="zh-TW" sz="2400" dirty="0" smtClean="0"/>
              <a:t>Intent</a:t>
            </a:r>
          </a:p>
          <a:p>
            <a:pPr lvl="1"/>
            <a:endParaRPr lang="en-US" altLang="zh-TW" dirty="0"/>
          </a:p>
          <a:p>
            <a:pPr lvl="1"/>
            <a:endParaRPr lang="zh-TW" altLang="en-US" dirty="0"/>
          </a:p>
        </p:txBody>
      </p:sp>
      <p:sp>
        <p:nvSpPr>
          <p:cNvPr id="5" name="投影片編號版面配置區 4"/>
          <p:cNvSpPr>
            <a:spLocks noGrp="1"/>
          </p:cNvSpPr>
          <p:nvPr>
            <p:ph type="sldNum" sz="quarter" idx="12"/>
          </p:nvPr>
        </p:nvSpPr>
        <p:spPr/>
        <p:txBody>
          <a:bodyPr/>
          <a:lstStyle/>
          <a:p>
            <a:fld id="{A9567E0B-BCC2-43B3-B9B5-212544BC36D8}" type="slidenum">
              <a:rPr lang="zh-TW" altLang="en-US" smtClean="0"/>
              <a:t>4</a:t>
            </a:fld>
            <a:endParaRPr lang="zh-TW" altLang="en-US"/>
          </a:p>
        </p:txBody>
      </p:sp>
    </p:spTree>
    <p:extLst>
      <p:ext uri="{BB962C8B-B14F-4D97-AF65-F5344CB8AC3E}">
        <p14:creationId xmlns:p14="http://schemas.microsoft.com/office/powerpoint/2010/main" val="27371488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28650" y="102133"/>
            <a:ext cx="7886700" cy="1325563"/>
          </a:xfrm>
        </p:spPr>
        <p:txBody>
          <a:bodyPr>
            <a:normAutofit/>
          </a:bodyPr>
          <a:lstStyle/>
          <a:p>
            <a:pPr algn="ctr"/>
            <a:r>
              <a:rPr lang="en-US" altLang="zh-CN" sz="4000" b="1" dirty="0"/>
              <a:t>The architecture of the Android </a:t>
            </a:r>
            <a:r>
              <a:rPr lang="en-US" altLang="zh-CN" sz="4000" b="1" dirty="0" smtClean="0"/>
              <a:t>platform</a:t>
            </a:r>
            <a:endParaRPr lang="zh-TW" altLang="en-US" sz="4000" b="1" dirty="0"/>
          </a:p>
        </p:txBody>
      </p:sp>
      <p:sp>
        <p:nvSpPr>
          <p:cNvPr id="5" name="投影片編號版面配置區 4"/>
          <p:cNvSpPr>
            <a:spLocks noGrp="1"/>
          </p:cNvSpPr>
          <p:nvPr>
            <p:ph type="sldNum" sz="quarter" idx="12"/>
          </p:nvPr>
        </p:nvSpPr>
        <p:spPr/>
        <p:txBody>
          <a:bodyPr/>
          <a:lstStyle/>
          <a:p>
            <a:fld id="{A9567E0B-BCC2-43B3-B9B5-212544BC36D8}" type="slidenum">
              <a:rPr lang="zh-TW" altLang="en-US" smtClean="0"/>
              <a:t>5</a:t>
            </a:fld>
            <a:endParaRPr lang="zh-TW" altLang="en-US"/>
          </a:p>
        </p:txBody>
      </p:sp>
      <p:pic>
        <p:nvPicPr>
          <p:cNvPr id="6" name="Picture 2" descr="C:\Users\husky\Desktop\擷取.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55" y="1700808"/>
            <a:ext cx="8899798" cy="3005126"/>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13465" y="5338584"/>
            <a:ext cx="8964488" cy="1200329"/>
          </a:xfrm>
          <a:prstGeom prst="rect">
            <a:avLst/>
          </a:prstGeom>
        </p:spPr>
        <p:txBody>
          <a:bodyPr wrap="square">
            <a:spAutoFit/>
          </a:bodyPr>
          <a:lstStyle/>
          <a:p>
            <a:pPr>
              <a:buNone/>
            </a:pPr>
            <a:r>
              <a:rPr lang="en-US" altLang="zh-CN" dirty="0"/>
              <a:t>1.The application invokes the public API in the library.</a:t>
            </a:r>
          </a:p>
          <a:p>
            <a:pPr>
              <a:buNone/>
            </a:pPr>
            <a:r>
              <a:rPr lang="en-US" altLang="zh-CN" dirty="0"/>
              <a:t>2.The library invokes a private interface, also in the library. The private interface is an RPC stub.</a:t>
            </a:r>
          </a:p>
          <a:p>
            <a:pPr>
              <a:buNone/>
            </a:pPr>
            <a:r>
              <a:rPr lang="en-US" altLang="zh-CN" dirty="0"/>
              <a:t>3.The RPC stub initiates an RPC request with the system process that asks a system service to perform the desired operation.</a:t>
            </a:r>
          </a:p>
        </p:txBody>
      </p:sp>
      <p:sp>
        <p:nvSpPr>
          <p:cNvPr id="12" name="橢圓 7"/>
          <p:cNvSpPr/>
          <p:nvPr/>
        </p:nvSpPr>
        <p:spPr>
          <a:xfrm>
            <a:off x="1907704" y="2708920"/>
            <a:ext cx="288032" cy="288032"/>
          </a:xfrm>
          <a:prstGeom prst="ellipse">
            <a:avLst/>
          </a:prstGeom>
          <a:solidFill>
            <a:schemeClr val="accent1">
              <a:alpha val="4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schemeClr val="tx2"/>
                </a:solidFill>
              </a:rPr>
              <a:t>1</a:t>
            </a:r>
            <a:endParaRPr lang="zh-TW" altLang="en-US" dirty="0">
              <a:solidFill>
                <a:schemeClr val="tx2"/>
              </a:solidFill>
            </a:endParaRPr>
          </a:p>
        </p:txBody>
      </p:sp>
      <p:sp>
        <p:nvSpPr>
          <p:cNvPr id="13" name="橢圓 8"/>
          <p:cNvSpPr/>
          <p:nvPr/>
        </p:nvSpPr>
        <p:spPr>
          <a:xfrm>
            <a:off x="2699792" y="2708920"/>
            <a:ext cx="288032" cy="288032"/>
          </a:xfrm>
          <a:prstGeom prst="ellipse">
            <a:avLst/>
          </a:prstGeom>
          <a:solidFill>
            <a:schemeClr val="accent1">
              <a:alpha val="4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schemeClr val="tx2"/>
                </a:solidFill>
              </a:rPr>
              <a:t>2</a:t>
            </a:r>
          </a:p>
        </p:txBody>
      </p:sp>
      <p:sp>
        <p:nvSpPr>
          <p:cNvPr id="14" name="橢圓 9"/>
          <p:cNvSpPr/>
          <p:nvPr/>
        </p:nvSpPr>
        <p:spPr>
          <a:xfrm>
            <a:off x="4158383" y="2721521"/>
            <a:ext cx="288032" cy="288032"/>
          </a:xfrm>
          <a:prstGeom prst="ellipse">
            <a:avLst/>
          </a:prstGeom>
          <a:solidFill>
            <a:schemeClr val="accent1">
              <a:alpha val="4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schemeClr val="tx2"/>
                </a:solidFill>
              </a:rPr>
              <a:t>3</a:t>
            </a:r>
            <a:endParaRPr lang="zh-TW" altLang="en-US" dirty="0">
              <a:solidFill>
                <a:schemeClr val="tx2"/>
              </a:solidFill>
            </a:endParaRPr>
          </a:p>
        </p:txBody>
      </p:sp>
    </p:spTree>
    <p:extLst>
      <p:ext uri="{BB962C8B-B14F-4D97-AF65-F5344CB8AC3E}">
        <p14:creationId xmlns:p14="http://schemas.microsoft.com/office/powerpoint/2010/main" val="352938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zh-TW" sz="4000" b="1" dirty="0"/>
              <a:t>Permission Enforcement</a:t>
            </a:r>
            <a:br>
              <a:rPr lang="en-US" altLang="zh-TW" sz="4000" b="1" dirty="0"/>
            </a:br>
            <a:r>
              <a:rPr lang="en-US" altLang="zh-TW" sz="4000" b="1" dirty="0"/>
              <a:t>(API)</a:t>
            </a:r>
            <a:endParaRPr lang="en-US" sz="4000" dirty="0"/>
          </a:p>
        </p:txBody>
      </p:sp>
      <p:sp>
        <p:nvSpPr>
          <p:cNvPr id="3" name="Content Placeholder 2"/>
          <p:cNvSpPr>
            <a:spLocks noGrp="1"/>
          </p:cNvSpPr>
          <p:nvPr>
            <p:ph idx="1"/>
          </p:nvPr>
        </p:nvSpPr>
        <p:spPr/>
        <p:txBody>
          <a:bodyPr>
            <a:noAutofit/>
          </a:bodyPr>
          <a:lstStyle/>
          <a:p>
            <a:r>
              <a:rPr lang="en-US" sz="2800" dirty="0" smtClean="0"/>
              <a:t>Various parts of the system invoke a permission validation mechanism(PVM) to check whether a given application has a specified permission.</a:t>
            </a:r>
          </a:p>
          <a:p>
            <a:r>
              <a:rPr lang="en-US" sz="2800" dirty="0" smtClean="0"/>
              <a:t>There is no centralized policy for checking permissions when an API is called.</a:t>
            </a:r>
          </a:p>
          <a:p>
            <a:r>
              <a:rPr lang="en-US" sz="2800" dirty="0" smtClean="0"/>
              <a:t>When necessary, the API implementation calls the PVM to check that the invoking application has the necessary permissions</a:t>
            </a:r>
            <a:r>
              <a:rPr lang="en-US" sz="2800" dirty="0" smtClean="0"/>
              <a:t>.</a:t>
            </a:r>
          </a:p>
          <a:p>
            <a:endParaRPr lang="en-US" sz="2800" dirty="0" smtClean="0"/>
          </a:p>
          <a:p>
            <a:endParaRPr lang="en-US" sz="2800" dirty="0"/>
          </a:p>
        </p:txBody>
      </p:sp>
      <p:sp>
        <p:nvSpPr>
          <p:cNvPr id="4" name="Slide Number Placeholder 3"/>
          <p:cNvSpPr>
            <a:spLocks noGrp="1"/>
          </p:cNvSpPr>
          <p:nvPr>
            <p:ph type="sldNum" sz="quarter" idx="12"/>
          </p:nvPr>
        </p:nvSpPr>
        <p:spPr/>
        <p:txBody>
          <a:bodyPr/>
          <a:lstStyle/>
          <a:p>
            <a:fld id="{5A5C71FD-C33F-4205-9087-EB92D64BEF37}" type="slidenum">
              <a:rPr lang="en-US" smtClean="0"/>
              <a:pPr/>
              <a:t>6</a:t>
            </a:fld>
            <a:endParaRPr lang="en-US"/>
          </a:p>
        </p:txBody>
      </p:sp>
    </p:spTree>
    <p:extLst>
      <p:ext uri="{BB962C8B-B14F-4D97-AF65-F5344CB8AC3E}">
        <p14:creationId xmlns:p14="http://schemas.microsoft.com/office/powerpoint/2010/main" val="93318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7504" y="2178295"/>
            <a:ext cx="8964488" cy="4351338"/>
          </a:xfrm>
        </p:spPr>
        <p:txBody>
          <a:bodyPr>
            <a:normAutofit lnSpcReduction="10000"/>
          </a:bodyPr>
          <a:lstStyle/>
          <a:p>
            <a:r>
              <a:rPr lang="en-US" altLang="zh-CN" sz="2800" dirty="0" smtClean="0"/>
              <a:t>System Content Providers are installed as standalone applications, separate from the system process and API library.</a:t>
            </a:r>
          </a:p>
          <a:p>
            <a:r>
              <a:rPr lang="en-US" altLang="zh-CN" sz="2800" dirty="0" smtClean="0"/>
              <a:t>They are protected with both static and dynamic permission checks.</a:t>
            </a:r>
          </a:p>
          <a:p>
            <a:r>
              <a:rPr lang="en-US" altLang="zh-CN" sz="2800" dirty="0" smtClean="0"/>
              <a:t>Static declarations assign separate read and write permissions to a given Content Provider. By default, these permissions are applied to all resources stored by the Content Provider.</a:t>
            </a:r>
          </a:p>
          <a:p>
            <a:r>
              <a:rPr lang="en-US" altLang="zh-CN" sz="2800" dirty="0" smtClean="0"/>
              <a:t>Content Providers can also enforce permissions programmatically.</a:t>
            </a:r>
          </a:p>
          <a:p>
            <a:endParaRPr lang="zh-TW" altLang="en-US" sz="2400" dirty="0"/>
          </a:p>
        </p:txBody>
      </p:sp>
      <p:sp>
        <p:nvSpPr>
          <p:cNvPr id="5" name="投影片編號版面配置區 4"/>
          <p:cNvSpPr>
            <a:spLocks noGrp="1"/>
          </p:cNvSpPr>
          <p:nvPr>
            <p:ph type="sldNum" sz="quarter" idx="12"/>
          </p:nvPr>
        </p:nvSpPr>
        <p:spPr/>
        <p:txBody>
          <a:bodyPr/>
          <a:lstStyle/>
          <a:p>
            <a:fld id="{A9567E0B-BCC2-43B3-B9B5-212544BC36D8}" type="slidenum">
              <a:rPr lang="zh-TW" altLang="en-US" smtClean="0"/>
              <a:t>7</a:t>
            </a:fld>
            <a:endParaRPr lang="zh-TW" altLang="en-US"/>
          </a:p>
        </p:txBody>
      </p:sp>
      <p:sp>
        <p:nvSpPr>
          <p:cNvPr id="8" name="標題 1"/>
          <p:cNvSpPr txBox="1">
            <a:spLocks/>
          </p:cNvSpPr>
          <p:nvPr/>
        </p:nvSpPr>
        <p:spPr>
          <a:xfrm>
            <a:off x="646398" y="517526"/>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altLang="zh-TW" sz="4000" b="1" dirty="0" smtClean="0"/>
              <a:t>Permission Enforcement </a:t>
            </a:r>
          </a:p>
          <a:p>
            <a:pPr algn="ctr"/>
            <a:r>
              <a:rPr lang="en-US" altLang="zh-TW" sz="4000" b="1" dirty="0"/>
              <a:t>(</a:t>
            </a:r>
            <a:r>
              <a:rPr lang="en-US" altLang="zh-TW" sz="4000" b="1" dirty="0" smtClean="0"/>
              <a:t>Content Providers)</a:t>
            </a:r>
            <a:endParaRPr lang="zh-TW" altLang="en-US" sz="4000" b="1" dirty="0"/>
          </a:p>
        </p:txBody>
      </p:sp>
    </p:spTree>
    <p:extLst>
      <p:ext uri="{BB962C8B-B14F-4D97-AF65-F5344CB8AC3E}">
        <p14:creationId xmlns:p14="http://schemas.microsoft.com/office/powerpoint/2010/main" val="28585553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algn="just"/>
            <a:r>
              <a:rPr lang="en-US" altLang="zh-CN" sz="2800" dirty="0" smtClean="0"/>
              <a:t>Android's Intent system is used extensively for inter- and intra-application communication.</a:t>
            </a:r>
          </a:p>
          <a:p>
            <a:pPr algn="just"/>
            <a:r>
              <a:rPr lang="en-US" altLang="zh-CN" sz="2800" dirty="0" smtClean="0"/>
              <a:t>To prevent applications from mimicking system Intents, Android (Activity Manager Service)restricts who may send and receive certain Intents.</a:t>
            </a:r>
          </a:p>
          <a:p>
            <a:pPr algn="just"/>
            <a:r>
              <a:rPr lang="en-US" altLang="zh-CN" sz="2800" dirty="0" smtClean="0"/>
              <a:t>Some Intents can only be sent by applications with appropriate permissions. </a:t>
            </a:r>
          </a:p>
          <a:p>
            <a:pPr algn="just"/>
            <a:r>
              <a:rPr lang="en-US" altLang="zh-CN" sz="2800" dirty="0" smtClean="0"/>
              <a:t>Other system Intents can only be sent by processes whose UID matches the system's.</a:t>
            </a:r>
          </a:p>
          <a:p>
            <a:pPr algn="just"/>
            <a:endParaRPr lang="zh-TW" altLang="en-US" dirty="0"/>
          </a:p>
        </p:txBody>
      </p:sp>
      <p:sp>
        <p:nvSpPr>
          <p:cNvPr id="5" name="投影片編號版面配置區 4"/>
          <p:cNvSpPr>
            <a:spLocks noGrp="1"/>
          </p:cNvSpPr>
          <p:nvPr>
            <p:ph type="sldNum" sz="quarter" idx="12"/>
          </p:nvPr>
        </p:nvSpPr>
        <p:spPr/>
        <p:txBody>
          <a:bodyPr/>
          <a:lstStyle/>
          <a:p>
            <a:fld id="{A9567E0B-BCC2-43B3-B9B5-212544BC36D8}" type="slidenum">
              <a:rPr lang="zh-TW" altLang="en-US" smtClean="0"/>
              <a:t>8</a:t>
            </a:fld>
            <a:endParaRPr lang="zh-TW" altLang="en-US"/>
          </a:p>
        </p:txBody>
      </p:sp>
      <p:sp>
        <p:nvSpPr>
          <p:cNvPr id="8" name="標題 1"/>
          <p:cNvSpPr txBox="1">
            <a:spLocks/>
          </p:cNvSpPr>
          <p:nvPr/>
        </p:nvSpPr>
        <p:spPr>
          <a:xfrm>
            <a:off x="781050" y="517526"/>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altLang="zh-TW" sz="4000" b="1" dirty="0" smtClean="0"/>
              <a:t>Permission Enforcement </a:t>
            </a:r>
          </a:p>
          <a:p>
            <a:pPr algn="ctr"/>
            <a:r>
              <a:rPr lang="en-US" altLang="zh-TW" sz="4000" b="1" dirty="0"/>
              <a:t>(</a:t>
            </a:r>
            <a:r>
              <a:rPr lang="en-US" altLang="zh-TW" sz="4000" b="1" dirty="0" smtClean="0"/>
              <a:t>Intent)</a:t>
            </a:r>
            <a:endParaRPr lang="zh-TW" altLang="en-US" sz="4000" b="1" dirty="0"/>
          </a:p>
        </p:txBody>
      </p:sp>
    </p:spTree>
    <p:extLst>
      <p:ext uri="{BB962C8B-B14F-4D97-AF65-F5344CB8AC3E}">
        <p14:creationId xmlns:p14="http://schemas.microsoft.com/office/powerpoint/2010/main" val="40394671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pPr algn="just"/>
            <a:r>
              <a:rPr lang="en-US" altLang="zh-TW" sz="2800" dirty="0" smtClean="0"/>
              <a:t> </a:t>
            </a:r>
            <a:r>
              <a:rPr lang="en-US" altLang="zh-TW" sz="2800" b="1" dirty="0" smtClean="0"/>
              <a:t>The problem</a:t>
            </a:r>
          </a:p>
          <a:p>
            <a:pPr lvl="1" algn="just"/>
            <a:r>
              <a:rPr lang="en-US" altLang="zh-TW" sz="2800" dirty="0" smtClean="0"/>
              <a:t>unnecessary use of permissions </a:t>
            </a:r>
          </a:p>
          <a:p>
            <a:pPr algn="just"/>
            <a:r>
              <a:rPr lang="en-US" altLang="zh-TW" sz="2800" b="1" dirty="0" smtClean="0"/>
              <a:t> The </a:t>
            </a:r>
            <a:r>
              <a:rPr lang="en-US" altLang="zh-TW" sz="2800" b="1" dirty="0" smtClean="0"/>
              <a:t>proposed solution </a:t>
            </a:r>
          </a:p>
          <a:p>
            <a:pPr lvl="1" algn="just"/>
            <a:r>
              <a:rPr lang="en-US" altLang="zh-TW" sz="2800" dirty="0" smtClean="0"/>
              <a:t>static analysis of API calls </a:t>
            </a:r>
          </a:p>
          <a:p>
            <a:pPr algn="just"/>
            <a:r>
              <a:rPr lang="en-US" altLang="zh-TW" sz="2800" b="1" dirty="0" smtClean="0"/>
              <a:t> Permission </a:t>
            </a:r>
            <a:r>
              <a:rPr lang="en-US" altLang="zh-TW" sz="2800" b="1" dirty="0" smtClean="0"/>
              <a:t>map </a:t>
            </a:r>
          </a:p>
          <a:p>
            <a:pPr lvl="1" algn="just"/>
            <a:r>
              <a:rPr lang="en-US" altLang="zh-TW" sz="2800" dirty="0" smtClean="0"/>
              <a:t>identiﬁes permissions for Intents, Content Provides, API calls </a:t>
            </a:r>
            <a:r>
              <a:rPr lang="en-US" altLang="zh-TW" sz="2800" dirty="0" smtClean="0"/>
              <a:t>I</a:t>
            </a:r>
            <a:endParaRPr lang="en-US" altLang="zh-TW" sz="2800" dirty="0" smtClean="0"/>
          </a:p>
          <a:p>
            <a:pPr algn="just"/>
            <a:r>
              <a:rPr lang="en-US" altLang="zh-TW" sz="2800" b="1" dirty="0" smtClean="0"/>
              <a:t> Stowaway </a:t>
            </a:r>
            <a:r>
              <a:rPr lang="en-US" altLang="zh-TW" sz="2800" b="1" dirty="0" smtClean="0"/>
              <a:t>tool </a:t>
            </a:r>
          </a:p>
          <a:p>
            <a:pPr lvl="1" algn="just"/>
            <a:r>
              <a:rPr lang="en-US" altLang="zh-TW" sz="2800" dirty="0" smtClean="0"/>
              <a:t>determines if an app is </a:t>
            </a:r>
            <a:r>
              <a:rPr lang="en-US" altLang="zh-TW" sz="2800" dirty="0" smtClean="0"/>
              <a:t>over-privileged </a:t>
            </a:r>
            <a:r>
              <a:rPr lang="en-US" altLang="zh-TW" sz="2800" dirty="0" smtClean="0"/>
              <a:t>or not</a:t>
            </a:r>
            <a:endParaRPr lang="en-US" altLang="zh-TW" sz="2800" dirty="0"/>
          </a:p>
        </p:txBody>
      </p:sp>
      <p:sp>
        <p:nvSpPr>
          <p:cNvPr id="5" name="投影片編號版面配置區 4"/>
          <p:cNvSpPr>
            <a:spLocks noGrp="1"/>
          </p:cNvSpPr>
          <p:nvPr>
            <p:ph type="sldNum" sz="quarter" idx="12"/>
          </p:nvPr>
        </p:nvSpPr>
        <p:spPr/>
        <p:txBody>
          <a:bodyPr/>
          <a:lstStyle/>
          <a:p>
            <a:fld id="{A9567E0B-BCC2-43B3-B9B5-212544BC36D8}" type="slidenum">
              <a:rPr lang="zh-TW" altLang="en-US" smtClean="0"/>
              <a:t>9</a:t>
            </a:fld>
            <a:endParaRPr lang="zh-TW" altLang="en-US"/>
          </a:p>
        </p:txBody>
      </p:sp>
      <p:sp>
        <p:nvSpPr>
          <p:cNvPr id="8" name="標題 1"/>
          <p:cNvSpPr txBox="1">
            <a:spLocks/>
          </p:cNvSpPr>
          <p:nvPr/>
        </p:nvSpPr>
        <p:spPr>
          <a:xfrm>
            <a:off x="781050" y="517526"/>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altLang="zh-TW" sz="4000" b="1" dirty="0"/>
              <a:t>Android Permission System</a:t>
            </a:r>
            <a:endParaRPr lang="zh-TW" altLang="en-US" sz="4000" b="1" dirty="0"/>
          </a:p>
        </p:txBody>
      </p:sp>
    </p:spTree>
    <p:extLst>
      <p:ext uri="{BB962C8B-B14F-4D97-AF65-F5344CB8AC3E}">
        <p14:creationId xmlns:p14="http://schemas.microsoft.com/office/powerpoint/2010/main" val="835798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5078</TotalTime>
  <Words>1689</Words>
  <Application>Microsoft Office PowerPoint</Application>
  <PresentationFormat>On-screen Show (4:3)</PresentationFormat>
  <Paragraphs>195</Paragraphs>
  <Slides>24</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新細明體</vt:lpstr>
      <vt:lpstr>宋体</vt:lpstr>
      <vt:lpstr>Arial</vt:lpstr>
      <vt:lpstr>Calibri</vt:lpstr>
      <vt:lpstr>Calibri Light</vt:lpstr>
      <vt:lpstr>Times New Roman</vt:lpstr>
      <vt:lpstr>Office Theme</vt:lpstr>
      <vt:lpstr>Android Permissions Demystified</vt:lpstr>
      <vt:lpstr>Outline</vt:lpstr>
      <vt:lpstr>Introduction</vt:lpstr>
      <vt:lpstr>Android Permission System</vt:lpstr>
      <vt:lpstr>The architecture of the Android platform</vt:lpstr>
      <vt:lpstr>Permission Enforcement (API)</vt:lpstr>
      <vt:lpstr>PowerPoint Presentation</vt:lpstr>
      <vt:lpstr>PowerPoint Presentation</vt:lpstr>
      <vt:lpstr>PowerPoint Presentation</vt:lpstr>
      <vt:lpstr>Permission Testing Methodology （API）</vt:lpstr>
      <vt:lpstr>PERMISSION TESTING METHODOLOGY</vt:lpstr>
      <vt:lpstr>Permission Testing Methodology (API)</vt:lpstr>
      <vt:lpstr>Feedback-Directed Testing</vt:lpstr>
      <vt:lpstr>Customizable Test Case Generation</vt:lpstr>
      <vt:lpstr>Manual Verification</vt:lpstr>
      <vt:lpstr>Permission Testing Methodology （Content Provider）</vt:lpstr>
      <vt:lpstr>Permission Testing Methodology (Intent)</vt:lpstr>
      <vt:lpstr>Permission Map Result</vt:lpstr>
      <vt:lpstr>Comparison With Documentation</vt:lpstr>
      <vt:lpstr>Permissions Distribution</vt:lpstr>
      <vt:lpstr>Application Analysis Tool</vt:lpstr>
      <vt:lpstr>Application Analysis Results</vt:lpstr>
      <vt:lpstr>Common Developer Errors</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@spam:  The Underground on 140 Characters or Less</dc:title>
  <dc:creator>adl-husky</dc:creator>
  <cp:lastModifiedBy>bing zhang</cp:lastModifiedBy>
  <cp:revision>170</cp:revision>
  <dcterms:created xsi:type="dcterms:W3CDTF">2011-03-21T05:51:22Z</dcterms:created>
  <dcterms:modified xsi:type="dcterms:W3CDTF">2015-11-09T17:03:41Z</dcterms:modified>
</cp:coreProperties>
</file>