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6" y="-5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BC91BE9-7B3A-4B3D-86D1-B0A6A681CEAB}" type="datetimeFigureOut">
              <a:rPr lang="en-US" smtClean="0"/>
              <a:t>11/17/2015</a:t>
            </a:fld>
            <a:endParaRPr lang="en-US"/>
          </a:p>
        </p:txBody>
      </p:sp>
      <p:sp>
        <p:nvSpPr>
          <p:cNvPr id="8" name="Slide Number Placeholder 7"/>
          <p:cNvSpPr>
            <a:spLocks noGrp="1"/>
          </p:cNvSpPr>
          <p:nvPr>
            <p:ph type="sldNum" sz="quarter" idx="11"/>
          </p:nvPr>
        </p:nvSpPr>
        <p:spPr/>
        <p:txBody>
          <a:bodyPr/>
          <a:lstStyle/>
          <a:p>
            <a:fld id="{B45A820F-7737-4559-8A98-E5DFC7BA39B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91BE9-7B3A-4B3D-86D1-B0A6A681CEAB}"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A820F-7737-4559-8A98-E5DFC7BA39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91BE9-7B3A-4B3D-86D1-B0A6A681CEAB}"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A820F-7737-4559-8A98-E5DFC7BA39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C91BE9-7B3A-4B3D-86D1-B0A6A681CEAB}"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A820F-7737-4559-8A98-E5DFC7BA39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91BE9-7B3A-4B3D-86D1-B0A6A681CEAB}"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A820F-7737-4559-8A98-E5DFC7BA39B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BC91BE9-7B3A-4B3D-86D1-B0A6A681CEAB}"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A820F-7737-4559-8A98-E5DFC7BA39BB}"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BC91BE9-7B3A-4B3D-86D1-B0A6A681CEAB}"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5A820F-7737-4559-8A98-E5DFC7BA39BB}"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C91BE9-7B3A-4B3D-86D1-B0A6A681CEAB}"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5A820F-7737-4559-8A98-E5DFC7BA39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91BE9-7B3A-4B3D-86D1-B0A6A681CEAB}"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5A820F-7737-4559-8A98-E5DFC7BA39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91BE9-7B3A-4B3D-86D1-B0A6A681CEAB}"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A820F-7737-4559-8A98-E5DFC7BA39B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91BE9-7B3A-4B3D-86D1-B0A6A681CEAB}"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A820F-7737-4559-8A98-E5DFC7BA39B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CBC91BE9-7B3A-4B3D-86D1-B0A6A681CEAB}" type="datetimeFigureOut">
              <a:rPr lang="en-US" smtClean="0"/>
              <a:t>11/17/2015</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45A820F-7737-4559-8A98-E5DFC7BA39BB}"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Information Leaks Without Memory Disclosures: Remote Side Channel Attacks on Diversified Code</a:t>
            </a:r>
          </a:p>
        </p:txBody>
      </p:sp>
      <p:sp>
        <p:nvSpPr>
          <p:cNvPr id="3" name="Subtitle 2"/>
          <p:cNvSpPr>
            <a:spLocks noGrp="1"/>
          </p:cNvSpPr>
          <p:nvPr>
            <p:ph type="subTitle" idx="1"/>
          </p:nvPr>
        </p:nvSpPr>
        <p:spPr/>
        <p:txBody>
          <a:bodyPr>
            <a:normAutofit lnSpcReduction="10000"/>
          </a:bodyPr>
          <a:lstStyle/>
          <a:p>
            <a:r>
              <a:rPr lang="en-US" dirty="0"/>
              <a:t>Jeff Seibert, </a:t>
            </a:r>
            <a:r>
              <a:rPr lang="en-US" dirty="0" err="1"/>
              <a:t>Hamed</a:t>
            </a:r>
            <a:r>
              <a:rPr lang="en-US" dirty="0"/>
              <a:t> </a:t>
            </a:r>
            <a:r>
              <a:rPr lang="en-US" dirty="0" err="1" smtClean="0"/>
              <a:t>Okhravi</a:t>
            </a:r>
            <a:r>
              <a:rPr lang="en-US" dirty="0"/>
              <a:t>, and Eric </a:t>
            </a:r>
            <a:r>
              <a:rPr lang="en-US" dirty="0" err="1" smtClean="0"/>
              <a:t>Söderström</a:t>
            </a:r>
            <a:endParaRPr lang="en-US" dirty="0" smtClean="0"/>
          </a:p>
          <a:p>
            <a:endParaRPr lang="en-US" dirty="0"/>
          </a:p>
          <a:p>
            <a:r>
              <a:rPr lang="en-US" dirty="0" smtClean="0"/>
              <a:t>Presented by Samuel Suddath</a:t>
            </a:r>
            <a:endParaRPr lang="en-US" dirty="0"/>
          </a:p>
        </p:txBody>
      </p:sp>
    </p:spTree>
    <p:extLst>
      <p:ext uri="{BB962C8B-B14F-4D97-AF65-F5344CB8AC3E}">
        <p14:creationId xmlns:p14="http://schemas.microsoft.com/office/powerpoint/2010/main" val="633573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761999"/>
          </a:xfrm>
        </p:spPr>
        <p:txBody>
          <a:bodyPr>
            <a:normAutofit/>
          </a:bodyPr>
          <a:lstStyle/>
          <a:p>
            <a:r>
              <a:rPr lang="en-US" dirty="0" smtClean="0"/>
              <a:t>Effectiveness</a:t>
            </a:r>
            <a:endParaRPr lang="en-US" dirty="0"/>
          </a:p>
        </p:txBody>
      </p:sp>
      <p:sp>
        <p:nvSpPr>
          <p:cNvPr id="3" name="Content Placeholder 2"/>
          <p:cNvSpPr>
            <a:spLocks noGrp="1"/>
          </p:cNvSpPr>
          <p:nvPr>
            <p:ph idx="1"/>
          </p:nvPr>
        </p:nvSpPr>
        <p:spPr>
          <a:xfrm>
            <a:off x="914400" y="1371601"/>
            <a:ext cx="7315200" cy="4937760"/>
          </a:xfrm>
        </p:spPr>
        <p:txBody>
          <a:bodyPr/>
          <a:lstStyle/>
          <a:p>
            <a:r>
              <a:rPr lang="en-US" dirty="0" smtClean="0"/>
              <a:t>USS – uncertainty set size</a:t>
            </a:r>
          </a:p>
          <a:p>
            <a:endParaRPr lang="en-US" dirty="0" smtClean="0"/>
          </a:p>
          <a:p>
            <a:r>
              <a:rPr lang="en-US" dirty="0" smtClean="0"/>
              <a:t>Determining the location of distinct gadgets using byte sequences like 0x00 and 0xff</a:t>
            </a:r>
          </a:p>
          <a:p>
            <a:endParaRPr lang="en-US" dirty="0"/>
          </a:p>
          <a:p>
            <a:r>
              <a:rPr lang="en-US" dirty="0" smtClean="0"/>
              <a:t>Return Locations- knowing these locations allow the hacker to determine which function they are exploiting</a:t>
            </a:r>
          </a:p>
          <a:p>
            <a:endParaRPr lang="en-US" dirty="0"/>
          </a:p>
          <a:p>
            <a:r>
              <a:rPr lang="en-US" dirty="0" smtClean="0"/>
              <a:t>Output can be used to determine what was executed using fault analysis and timing analysis.</a:t>
            </a:r>
          </a:p>
          <a:p>
            <a:endParaRPr lang="en-US" dirty="0"/>
          </a:p>
          <a:p>
            <a:r>
              <a:rPr lang="en-US" dirty="0" smtClean="0"/>
              <a:t>Timing is most likely accessible to the hacker, and while it doesn’t provide as much information as other attacks, can still identify executed functions.</a:t>
            </a:r>
          </a:p>
          <a:p>
            <a:endParaRPr lang="en-US" dirty="0"/>
          </a:p>
        </p:txBody>
      </p:sp>
    </p:spTree>
    <p:extLst>
      <p:ext uri="{BB962C8B-B14F-4D97-AF65-F5344CB8AC3E}">
        <p14:creationId xmlns:p14="http://schemas.microsoft.com/office/powerpoint/2010/main" val="3055256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761999"/>
          </a:xfrm>
        </p:spPr>
        <p:txBody>
          <a:bodyPr>
            <a:normAutofit/>
          </a:bodyPr>
          <a:lstStyle/>
          <a:p>
            <a:r>
              <a:rPr lang="en-US" dirty="0" smtClean="0"/>
              <a:t>Uses of Side Channels</a:t>
            </a:r>
            <a:endParaRPr lang="en-US" dirty="0"/>
          </a:p>
        </p:txBody>
      </p:sp>
      <p:sp>
        <p:nvSpPr>
          <p:cNvPr id="3" name="Content Placeholder 2"/>
          <p:cNvSpPr>
            <a:spLocks noGrp="1"/>
          </p:cNvSpPr>
          <p:nvPr>
            <p:ph idx="1"/>
          </p:nvPr>
        </p:nvSpPr>
        <p:spPr>
          <a:xfrm>
            <a:off x="914400" y="1371601"/>
            <a:ext cx="7315200" cy="4937760"/>
          </a:xfrm>
        </p:spPr>
        <p:txBody>
          <a:bodyPr/>
          <a:lstStyle/>
          <a:p>
            <a:r>
              <a:rPr lang="en-US" dirty="0" smtClean="0"/>
              <a:t>Most commonly used as a stepping stone to other attacks, providing information on executed functions and memory locations making other attacks possible.</a:t>
            </a:r>
          </a:p>
          <a:p>
            <a:endParaRPr lang="en-US" dirty="0" smtClean="0"/>
          </a:p>
          <a:p>
            <a:r>
              <a:rPr lang="en-US" dirty="0" smtClean="0"/>
              <a:t>Once gadget locations have been found using side channels, those gadgets can be used to find others in </a:t>
            </a:r>
            <a:r>
              <a:rPr lang="en-US" dirty="0" err="1" smtClean="0"/>
              <a:t>Libc</a:t>
            </a:r>
            <a:endParaRPr lang="en-US" dirty="0" smtClean="0"/>
          </a:p>
          <a:p>
            <a:endParaRPr lang="en-US" dirty="0" smtClean="0"/>
          </a:p>
          <a:p>
            <a:pPr marL="45720" indent="0">
              <a:buNone/>
            </a:pPr>
            <a:endParaRPr lang="en-US" dirty="0"/>
          </a:p>
        </p:txBody>
      </p:sp>
    </p:spTree>
    <p:extLst>
      <p:ext uri="{BB962C8B-B14F-4D97-AF65-F5344CB8AC3E}">
        <p14:creationId xmlns:p14="http://schemas.microsoft.com/office/powerpoint/2010/main" val="312249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761999"/>
          </a:xfrm>
        </p:spPr>
        <p:txBody>
          <a:bodyPr>
            <a:normAutofit/>
          </a:bodyPr>
          <a:lstStyle/>
          <a:p>
            <a:r>
              <a:rPr lang="en-US" dirty="0" smtClean="0"/>
              <a:t>Defenses</a:t>
            </a:r>
            <a:endParaRPr lang="en-US" dirty="0"/>
          </a:p>
        </p:txBody>
      </p:sp>
      <p:sp>
        <p:nvSpPr>
          <p:cNvPr id="3" name="Content Placeholder 2"/>
          <p:cNvSpPr>
            <a:spLocks noGrp="1"/>
          </p:cNvSpPr>
          <p:nvPr>
            <p:ph idx="1"/>
          </p:nvPr>
        </p:nvSpPr>
        <p:spPr>
          <a:xfrm>
            <a:off x="914400" y="1371601"/>
            <a:ext cx="7315200" cy="4937760"/>
          </a:xfrm>
        </p:spPr>
        <p:txBody>
          <a:bodyPr/>
          <a:lstStyle/>
          <a:p>
            <a:r>
              <a:rPr lang="en-US" dirty="0" smtClean="0"/>
              <a:t>Complete Memory Safety</a:t>
            </a:r>
          </a:p>
          <a:p>
            <a:endParaRPr lang="en-US" dirty="0"/>
          </a:p>
          <a:p>
            <a:r>
              <a:rPr lang="en-US" dirty="0" smtClean="0"/>
              <a:t>Re-randomizing pages during execution</a:t>
            </a:r>
          </a:p>
          <a:p>
            <a:endParaRPr lang="en-US" dirty="0"/>
          </a:p>
          <a:p>
            <a:r>
              <a:rPr lang="en-US" dirty="0" smtClean="0"/>
              <a:t>Data Space Randomization</a:t>
            </a:r>
          </a:p>
          <a:p>
            <a:endParaRPr lang="en-US" dirty="0"/>
          </a:p>
          <a:p>
            <a:r>
              <a:rPr lang="en-US" dirty="0" smtClean="0"/>
              <a:t>Instruction Set Randomization</a:t>
            </a:r>
          </a:p>
          <a:p>
            <a:endParaRPr lang="en-US" dirty="0"/>
          </a:p>
          <a:p>
            <a:r>
              <a:rPr lang="en-US" dirty="0" smtClean="0"/>
              <a:t>Insertion of dead code that does not modify execution time</a:t>
            </a:r>
          </a:p>
          <a:p>
            <a:endParaRPr lang="en-US" dirty="0"/>
          </a:p>
          <a:p>
            <a:r>
              <a:rPr lang="en-US" dirty="0" smtClean="0"/>
              <a:t>Normalizing every measurement to be the same, preventing timing exploits from leaking data.</a:t>
            </a:r>
          </a:p>
          <a:p>
            <a:endParaRPr lang="en-US" dirty="0"/>
          </a:p>
        </p:txBody>
      </p:sp>
    </p:spTree>
    <p:extLst>
      <p:ext uri="{BB962C8B-B14F-4D97-AF65-F5344CB8AC3E}">
        <p14:creationId xmlns:p14="http://schemas.microsoft.com/office/powerpoint/2010/main" val="2185022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762000"/>
          </a:xfrm>
        </p:spPr>
        <p:txBody>
          <a:bodyPr/>
          <a:lstStyle/>
          <a:p>
            <a:r>
              <a:rPr lang="en-US" dirty="0" smtClean="0"/>
              <a:t>Introduction</a:t>
            </a:r>
            <a:endParaRPr lang="en-US" dirty="0"/>
          </a:p>
        </p:txBody>
      </p:sp>
      <p:sp>
        <p:nvSpPr>
          <p:cNvPr id="3" name="Content Placeholder 2"/>
          <p:cNvSpPr>
            <a:spLocks noGrp="1"/>
          </p:cNvSpPr>
          <p:nvPr>
            <p:ph idx="1"/>
          </p:nvPr>
        </p:nvSpPr>
        <p:spPr>
          <a:xfrm>
            <a:off x="914400" y="1295400"/>
            <a:ext cx="7315200" cy="5013961"/>
          </a:xfrm>
        </p:spPr>
        <p:txBody>
          <a:bodyPr>
            <a:noAutofit/>
          </a:bodyPr>
          <a:lstStyle/>
          <a:p>
            <a:r>
              <a:rPr lang="en-US" dirty="0" smtClean="0"/>
              <a:t>Problem: detailed knowledge of code layout is required to execute a code reuse attack, such as what code is in memory, and where in memory the code is located.</a:t>
            </a:r>
          </a:p>
          <a:p>
            <a:pPr marL="45720" indent="0">
              <a:buNone/>
            </a:pPr>
            <a:endParaRPr lang="en-US" dirty="0" smtClean="0"/>
          </a:p>
          <a:p>
            <a:r>
              <a:rPr lang="en-US" dirty="0" smtClean="0"/>
              <a:t>In order to provide security, systems diversify code to make such attacks harder: having an element of randomness or change to where code is located, or even what code is used.</a:t>
            </a:r>
          </a:p>
          <a:p>
            <a:pPr marL="45720" indent="0">
              <a:buNone/>
            </a:pPr>
            <a:endParaRPr lang="en-US" dirty="0" smtClean="0"/>
          </a:p>
          <a:p>
            <a:r>
              <a:rPr lang="en-US" dirty="0"/>
              <a:t>These techniques rely on the assumption that since the attacker cannot read the code in memory, then he cannot know what code is there nor where it is located, resulting in the attacker not being able to reliably exploit the code</a:t>
            </a:r>
            <a:r>
              <a:rPr lang="en-US" dirty="0" smtClean="0"/>
              <a:t>. </a:t>
            </a:r>
          </a:p>
          <a:p>
            <a:pPr marL="45720" indent="0">
              <a:buNone/>
            </a:pPr>
            <a:endParaRPr lang="en-US" dirty="0" smtClean="0"/>
          </a:p>
          <a:p>
            <a:r>
              <a:rPr lang="en-US" dirty="0" smtClean="0"/>
              <a:t>Two answers: Entropy Attacks and Memory Disclosure Vulnerabilities</a:t>
            </a:r>
            <a:endParaRPr lang="en-US" dirty="0"/>
          </a:p>
        </p:txBody>
      </p:sp>
    </p:spTree>
    <p:extLst>
      <p:ext uri="{BB962C8B-B14F-4D97-AF65-F5344CB8AC3E}">
        <p14:creationId xmlns:p14="http://schemas.microsoft.com/office/powerpoint/2010/main" val="42429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761999"/>
          </a:xfrm>
        </p:spPr>
        <p:txBody>
          <a:bodyPr>
            <a:normAutofit/>
          </a:bodyPr>
          <a:lstStyle/>
          <a:p>
            <a:r>
              <a:rPr lang="en-US" dirty="0" smtClean="0"/>
              <a:t>Entropy Attacks</a:t>
            </a:r>
            <a:endParaRPr lang="en-US" dirty="0"/>
          </a:p>
        </p:txBody>
      </p:sp>
      <p:sp>
        <p:nvSpPr>
          <p:cNvPr id="3" name="Content Placeholder 2"/>
          <p:cNvSpPr>
            <a:spLocks noGrp="1"/>
          </p:cNvSpPr>
          <p:nvPr>
            <p:ph idx="1"/>
          </p:nvPr>
        </p:nvSpPr>
        <p:spPr>
          <a:xfrm>
            <a:off x="914400" y="1371601"/>
            <a:ext cx="7315200" cy="4937760"/>
          </a:xfrm>
        </p:spPr>
        <p:txBody>
          <a:bodyPr/>
          <a:lstStyle/>
          <a:p>
            <a:r>
              <a:rPr lang="en-US" dirty="0" smtClean="0"/>
              <a:t>Are brute force attacks</a:t>
            </a:r>
          </a:p>
          <a:p>
            <a:pPr marL="45720" indent="0">
              <a:buNone/>
            </a:pPr>
            <a:endParaRPr lang="en-US" dirty="0" smtClean="0"/>
          </a:p>
          <a:p>
            <a:r>
              <a:rPr lang="en-US" dirty="0" smtClean="0"/>
              <a:t>Attempt to exploit diversification techniques that do not introduce enough randomness</a:t>
            </a:r>
          </a:p>
          <a:p>
            <a:pPr marL="45720" indent="0">
              <a:buNone/>
            </a:pPr>
            <a:endParaRPr lang="en-US" dirty="0" smtClean="0"/>
          </a:p>
          <a:p>
            <a:r>
              <a:rPr lang="en-US" dirty="0" smtClean="0"/>
              <a:t>Will eventually allow the hacker to guess how code has been diversified</a:t>
            </a:r>
          </a:p>
          <a:p>
            <a:endParaRPr lang="en-US" dirty="0"/>
          </a:p>
          <a:p>
            <a:r>
              <a:rPr lang="en-US" dirty="0" smtClean="0"/>
              <a:t>Countered by diversification techniques with high degrees of complexity and randomness</a:t>
            </a:r>
            <a:endParaRPr lang="en-US" dirty="0"/>
          </a:p>
        </p:txBody>
      </p:sp>
    </p:spTree>
    <p:extLst>
      <p:ext uri="{BB962C8B-B14F-4D97-AF65-F5344CB8AC3E}">
        <p14:creationId xmlns:p14="http://schemas.microsoft.com/office/powerpoint/2010/main" val="2481202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761999"/>
          </a:xfrm>
        </p:spPr>
        <p:txBody>
          <a:bodyPr>
            <a:normAutofit fontScale="90000"/>
          </a:bodyPr>
          <a:lstStyle/>
          <a:p>
            <a:r>
              <a:rPr lang="en-US" dirty="0" smtClean="0"/>
              <a:t>Memory Disclosure Vulnerabilities</a:t>
            </a:r>
            <a:endParaRPr lang="en-US" dirty="0"/>
          </a:p>
        </p:txBody>
      </p:sp>
      <p:sp>
        <p:nvSpPr>
          <p:cNvPr id="3" name="Content Placeholder 2"/>
          <p:cNvSpPr>
            <a:spLocks noGrp="1"/>
          </p:cNvSpPr>
          <p:nvPr>
            <p:ph idx="1"/>
          </p:nvPr>
        </p:nvSpPr>
        <p:spPr>
          <a:xfrm>
            <a:off x="914400" y="1371601"/>
            <a:ext cx="7315200" cy="4937760"/>
          </a:xfrm>
        </p:spPr>
        <p:txBody>
          <a:bodyPr/>
          <a:lstStyle/>
          <a:p>
            <a:r>
              <a:rPr lang="en-US" dirty="0" smtClean="0"/>
              <a:t>Allow a hacker to read contents of memory directly and dynamically during runtime</a:t>
            </a:r>
          </a:p>
          <a:p>
            <a:pPr marL="45720" indent="0">
              <a:buNone/>
            </a:pPr>
            <a:endParaRPr lang="en-US" dirty="0" smtClean="0"/>
          </a:p>
          <a:p>
            <a:r>
              <a:rPr lang="en-US" dirty="0" smtClean="0"/>
              <a:t>Allows a hacker to know exactly how code has been diversified without guessing</a:t>
            </a:r>
          </a:p>
          <a:p>
            <a:pPr marL="45720" indent="0">
              <a:buNone/>
            </a:pPr>
            <a:endParaRPr lang="en-US" dirty="0" smtClean="0"/>
          </a:p>
          <a:p>
            <a:r>
              <a:rPr lang="en-US" dirty="0" smtClean="0"/>
              <a:t>Requires finding two specialized vulnerabilities: read and writing to unintended memory.</a:t>
            </a:r>
          </a:p>
        </p:txBody>
      </p:sp>
    </p:spTree>
    <p:extLst>
      <p:ext uri="{BB962C8B-B14F-4D97-AF65-F5344CB8AC3E}">
        <p14:creationId xmlns:p14="http://schemas.microsoft.com/office/powerpoint/2010/main" val="146893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761999"/>
          </a:xfrm>
        </p:spPr>
        <p:txBody>
          <a:bodyPr>
            <a:normAutofit/>
          </a:bodyPr>
          <a:lstStyle/>
          <a:p>
            <a:r>
              <a:rPr lang="en-US" dirty="0" smtClean="0"/>
              <a:t>Code Diversification Methods</a:t>
            </a:r>
            <a:endParaRPr lang="en-US" dirty="0"/>
          </a:p>
        </p:txBody>
      </p:sp>
      <p:sp>
        <p:nvSpPr>
          <p:cNvPr id="3" name="Content Placeholder 2"/>
          <p:cNvSpPr>
            <a:spLocks noGrp="1"/>
          </p:cNvSpPr>
          <p:nvPr>
            <p:ph idx="1"/>
          </p:nvPr>
        </p:nvSpPr>
        <p:spPr>
          <a:xfrm>
            <a:off x="914400" y="1371601"/>
            <a:ext cx="7315200" cy="4937760"/>
          </a:xfrm>
        </p:spPr>
        <p:txBody>
          <a:bodyPr/>
          <a:lstStyle/>
          <a:p>
            <a:r>
              <a:rPr lang="en-US" dirty="0" smtClean="0"/>
              <a:t>Address Space Layout Randomization (ASLR)</a:t>
            </a:r>
          </a:p>
          <a:p>
            <a:pPr marL="45720" indent="0">
              <a:buNone/>
            </a:pPr>
            <a:r>
              <a:rPr lang="en-US" dirty="0"/>
              <a:t> </a:t>
            </a:r>
            <a:r>
              <a:rPr lang="en-US" dirty="0" smtClean="0"/>
              <a:t>  -base address of stack, heap, and libraries are randomized</a:t>
            </a:r>
          </a:p>
          <a:p>
            <a:pPr marL="45720" indent="0">
              <a:buNone/>
            </a:pPr>
            <a:endParaRPr lang="en-US" dirty="0" smtClean="0"/>
          </a:p>
          <a:p>
            <a:r>
              <a:rPr lang="en-US" dirty="0" smtClean="0"/>
              <a:t>Replace instructions with other equivalent ones</a:t>
            </a:r>
          </a:p>
          <a:p>
            <a:pPr marL="45720" indent="0">
              <a:buNone/>
            </a:pPr>
            <a:endParaRPr lang="en-US" dirty="0" smtClean="0"/>
          </a:p>
          <a:p>
            <a:r>
              <a:rPr lang="en-US" dirty="0" smtClean="0"/>
              <a:t>Virtual Machine that tracks the order instructions are executed, then fetches and decodes them as necessary.</a:t>
            </a:r>
          </a:p>
          <a:p>
            <a:pPr marL="45720" indent="0">
              <a:buNone/>
            </a:pPr>
            <a:endParaRPr lang="en-US" dirty="0" smtClean="0"/>
          </a:p>
          <a:p>
            <a:r>
              <a:rPr lang="en-US" dirty="0" smtClean="0"/>
              <a:t>Insert NOP instructions randomly into compiler emitted code</a:t>
            </a:r>
          </a:p>
          <a:p>
            <a:pPr marL="45720" indent="0">
              <a:buNone/>
            </a:pPr>
            <a:endParaRPr lang="en-US" dirty="0" smtClean="0"/>
          </a:p>
          <a:p>
            <a:r>
              <a:rPr lang="en-US" dirty="0" smtClean="0"/>
              <a:t>Randomize order of instructions in code</a:t>
            </a:r>
          </a:p>
          <a:p>
            <a:endParaRPr lang="en-US" dirty="0" smtClean="0"/>
          </a:p>
          <a:p>
            <a:endParaRPr lang="en-US" dirty="0"/>
          </a:p>
        </p:txBody>
      </p:sp>
    </p:spTree>
    <p:extLst>
      <p:ext uri="{BB962C8B-B14F-4D97-AF65-F5344CB8AC3E}">
        <p14:creationId xmlns:p14="http://schemas.microsoft.com/office/powerpoint/2010/main" val="365232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838199"/>
          </a:xfrm>
        </p:spPr>
        <p:txBody>
          <a:bodyPr>
            <a:normAutofit fontScale="90000"/>
          </a:bodyPr>
          <a:lstStyle/>
          <a:p>
            <a:r>
              <a:rPr lang="en-US" dirty="0" smtClean="0"/>
              <a:t>Side Channel Attacks on Cryptography</a:t>
            </a:r>
            <a:endParaRPr lang="en-US" dirty="0"/>
          </a:p>
        </p:txBody>
      </p:sp>
      <p:sp>
        <p:nvSpPr>
          <p:cNvPr id="3" name="Content Placeholder 2"/>
          <p:cNvSpPr>
            <a:spLocks noGrp="1"/>
          </p:cNvSpPr>
          <p:nvPr>
            <p:ph idx="1"/>
          </p:nvPr>
        </p:nvSpPr>
        <p:spPr>
          <a:xfrm>
            <a:off x="914400" y="1523999"/>
            <a:ext cx="7315200" cy="4785361"/>
          </a:xfrm>
        </p:spPr>
        <p:txBody>
          <a:bodyPr/>
          <a:lstStyle/>
          <a:p>
            <a:r>
              <a:rPr lang="en-US" dirty="0" smtClean="0"/>
              <a:t>Timing- execution time can be used to infer a secret key</a:t>
            </a:r>
          </a:p>
          <a:p>
            <a:pPr marL="45720" indent="0">
              <a:buNone/>
            </a:pPr>
            <a:endParaRPr lang="en-US" dirty="0" smtClean="0"/>
          </a:p>
          <a:p>
            <a:r>
              <a:rPr lang="en-US" dirty="0" smtClean="0"/>
              <a:t>Fault Analysis- faults can be induced which corrupt memory and allow the secret key to be inferred through analyzing output</a:t>
            </a:r>
          </a:p>
          <a:p>
            <a:endParaRPr lang="en-US" dirty="0"/>
          </a:p>
          <a:p>
            <a:r>
              <a:rPr lang="en-US" dirty="0" smtClean="0"/>
              <a:t>Cache- Cache hits and misses can leak information about execution time and allow cryptographic keys to be inferred</a:t>
            </a:r>
          </a:p>
          <a:p>
            <a:endParaRPr lang="en-US" dirty="0"/>
          </a:p>
          <a:p>
            <a:r>
              <a:rPr lang="en-US" dirty="0" smtClean="0"/>
              <a:t>Physical- there are many attacks that can only be performed when the hacker has physical access to the target machine, where the hacker uses various physical information streams(power usage, sound output, EM field) to discern the secret key.</a:t>
            </a:r>
            <a:endParaRPr lang="en-US" dirty="0"/>
          </a:p>
        </p:txBody>
      </p:sp>
    </p:spTree>
    <p:extLst>
      <p:ext uri="{BB962C8B-B14F-4D97-AF65-F5344CB8AC3E}">
        <p14:creationId xmlns:p14="http://schemas.microsoft.com/office/powerpoint/2010/main" val="1386697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761999"/>
          </a:xfrm>
        </p:spPr>
        <p:txBody>
          <a:bodyPr>
            <a:normAutofit/>
          </a:bodyPr>
          <a:lstStyle/>
          <a:p>
            <a:r>
              <a:rPr lang="en-US" dirty="0" smtClean="0"/>
              <a:t>How </a:t>
            </a:r>
            <a:r>
              <a:rPr lang="en-US" dirty="0"/>
              <a:t>T</a:t>
            </a:r>
            <a:r>
              <a:rPr lang="en-US" dirty="0" smtClean="0"/>
              <a:t>hey Work</a:t>
            </a:r>
            <a:endParaRPr lang="en-US" dirty="0"/>
          </a:p>
        </p:txBody>
      </p:sp>
      <p:sp>
        <p:nvSpPr>
          <p:cNvPr id="3" name="Content Placeholder 2"/>
          <p:cNvSpPr>
            <a:spLocks noGrp="1"/>
          </p:cNvSpPr>
          <p:nvPr>
            <p:ph idx="1"/>
          </p:nvPr>
        </p:nvSpPr>
        <p:spPr>
          <a:xfrm>
            <a:off x="914400" y="1371601"/>
            <a:ext cx="7315200" cy="4937760"/>
          </a:xfrm>
        </p:spPr>
        <p:txBody>
          <a:bodyPr/>
          <a:lstStyle/>
          <a:p>
            <a:r>
              <a:rPr lang="en-US" dirty="0" smtClean="0"/>
              <a:t>Hackers choose either a memory address and attempt to locate the gadget there, or choose a gadget and attempt to find its location</a:t>
            </a:r>
          </a:p>
          <a:p>
            <a:endParaRPr lang="en-US" dirty="0"/>
          </a:p>
          <a:p>
            <a:r>
              <a:rPr lang="en-US" dirty="0" smtClean="0"/>
              <a:t>Hackers must be able to receive feedback, either through a network or through a scripting environment.</a:t>
            </a:r>
          </a:p>
          <a:p>
            <a:endParaRPr lang="en-US" dirty="0"/>
          </a:p>
          <a:p>
            <a:r>
              <a:rPr lang="en-US" dirty="0" smtClean="0"/>
              <a:t>If gadgets can be accessed, they can be used to build an info-leak attack</a:t>
            </a:r>
          </a:p>
          <a:p>
            <a:endParaRPr lang="en-US" dirty="0"/>
          </a:p>
          <a:p>
            <a:r>
              <a:rPr lang="en-US" dirty="0" smtClean="0"/>
              <a:t>Most exploits require code that handles crashes by restarting, as invalid memory access faults are caused often by the attack</a:t>
            </a:r>
          </a:p>
        </p:txBody>
      </p:sp>
    </p:spTree>
    <p:extLst>
      <p:ext uri="{BB962C8B-B14F-4D97-AF65-F5344CB8AC3E}">
        <p14:creationId xmlns:p14="http://schemas.microsoft.com/office/powerpoint/2010/main" val="193755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761999"/>
          </a:xfrm>
        </p:spPr>
        <p:txBody>
          <a:bodyPr>
            <a:normAutofit/>
          </a:bodyPr>
          <a:lstStyle/>
          <a:p>
            <a:r>
              <a:rPr lang="en-US" dirty="0" smtClean="0"/>
              <a:t>Fault Analysis Attacks</a:t>
            </a:r>
            <a:endParaRPr lang="en-US" dirty="0"/>
          </a:p>
        </p:txBody>
      </p:sp>
      <p:sp>
        <p:nvSpPr>
          <p:cNvPr id="3" name="Content Placeholder 2"/>
          <p:cNvSpPr>
            <a:spLocks noGrp="1"/>
          </p:cNvSpPr>
          <p:nvPr>
            <p:ph idx="1"/>
          </p:nvPr>
        </p:nvSpPr>
        <p:spPr>
          <a:xfrm>
            <a:off x="914400" y="1371601"/>
            <a:ext cx="7315200" cy="4937760"/>
          </a:xfrm>
        </p:spPr>
        <p:txBody>
          <a:bodyPr>
            <a:normAutofit/>
          </a:bodyPr>
          <a:lstStyle/>
          <a:p>
            <a:r>
              <a:rPr lang="en-US" dirty="0" smtClean="0"/>
              <a:t>Works by sending a “payload”, receiving the result of the execution, and then interpret the return.  The repeated execution of this attack can be used to reveal where the executed code is located.</a:t>
            </a:r>
          </a:p>
          <a:p>
            <a:r>
              <a:rPr lang="en-US" dirty="0" smtClean="0"/>
              <a:t>Types:</a:t>
            </a:r>
            <a:endParaRPr lang="en-US" dirty="0"/>
          </a:p>
          <a:p>
            <a:pPr lvl="1"/>
            <a:r>
              <a:rPr lang="en-US" dirty="0" smtClean="0"/>
              <a:t>Overwrite Data: overwrite data used as an index to determine where in memory code is located</a:t>
            </a:r>
          </a:p>
          <a:p>
            <a:endParaRPr lang="en-US" dirty="0"/>
          </a:p>
          <a:p>
            <a:pPr lvl="1"/>
            <a:r>
              <a:rPr lang="en-US" dirty="0" smtClean="0"/>
              <a:t>Overwrite Data Pointer: overwrite a data pointer so that a computation is done on a specific memory location, revealing where and what changes have been made to code.</a:t>
            </a:r>
          </a:p>
          <a:p>
            <a:endParaRPr lang="en-US" dirty="0"/>
          </a:p>
          <a:p>
            <a:pPr lvl="1"/>
            <a:r>
              <a:rPr lang="en-US" dirty="0" smtClean="0"/>
              <a:t>Overwrite Code Pointer: overwrite a code pointer to cause a computation resulting in a result that could be distinct to a single piece of code.</a:t>
            </a:r>
          </a:p>
        </p:txBody>
      </p:sp>
    </p:spTree>
    <p:extLst>
      <p:ext uri="{BB962C8B-B14F-4D97-AF65-F5344CB8AC3E}">
        <p14:creationId xmlns:p14="http://schemas.microsoft.com/office/powerpoint/2010/main" val="3631648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761999"/>
          </a:xfrm>
        </p:spPr>
        <p:txBody>
          <a:bodyPr>
            <a:normAutofit/>
          </a:bodyPr>
          <a:lstStyle/>
          <a:p>
            <a:r>
              <a:rPr lang="en-US" dirty="0" smtClean="0"/>
              <a:t>Timing Attacks</a:t>
            </a:r>
            <a:endParaRPr lang="en-US" dirty="0"/>
          </a:p>
        </p:txBody>
      </p:sp>
      <p:sp>
        <p:nvSpPr>
          <p:cNvPr id="3" name="Content Placeholder 2"/>
          <p:cNvSpPr>
            <a:spLocks noGrp="1"/>
          </p:cNvSpPr>
          <p:nvPr>
            <p:ph idx="1"/>
          </p:nvPr>
        </p:nvSpPr>
        <p:spPr>
          <a:xfrm>
            <a:off x="914400" y="1371600"/>
            <a:ext cx="7315200" cy="5257800"/>
          </a:xfrm>
        </p:spPr>
        <p:txBody>
          <a:bodyPr>
            <a:normAutofit/>
          </a:bodyPr>
          <a:lstStyle/>
          <a:p>
            <a:r>
              <a:rPr lang="en-US" dirty="0" smtClean="0"/>
              <a:t>Start a timer, send the “payload”, receive a signal upon completion of execution, stop the timer. The timing can reveal information about the code.</a:t>
            </a:r>
          </a:p>
          <a:p>
            <a:r>
              <a:rPr lang="en-US" dirty="0" smtClean="0"/>
              <a:t>Types:</a:t>
            </a:r>
          </a:p>
          <a:p>
            <a:pPr lvl="1"/>
            <a:r>
              <a:rPr lang="en-US" dirty="0" smtClean="0"/>
              <a:t>Crafted Input: similar to timing attacks in cryptography, sends specific series of inputs to execute different code paths</a:t>
            </a:r>
          </a:p>
          <a:p>
            <a:pPr marL="320040" lvl="1" indent="0">
              <a:buNone/>
            </a:pPr>
            <a:endParaRPr lang="en-US" dirty="0" smtClean="0"/>
          </a:p>
          <a:p>
            <a:pPr lvl="1"/>
            <a:r>
              <a:rPr lang="en-US" dirty="0" smtClean="0"/>
              <a:t>Overwrite Data: allows the hacker to modify certain variables to execute specific pieces of code.</a:t>
            </a:r>
          </a:p>
          <a:p>
            <a:pPr lvl="1"/>
            <a:endParaRPr lang="en-US" dirty="0"/>
          </a:p>
          <a:p>
            <a:pPr lvl="1"/>
            <a:r>
              <a:rPr lang="en-US" dirty="0" smtClean="0"/>
              <a:t>Overwrite Data Pointer: overwrite a data pointer to reveal memory contents through a timed execution</a:t>
            </a:r>
          </a:p>
          <a:p>
            <a:pPr lvl="1"/>
            <a:endParaRPr lang="en-US" dirty="0"/>
          </a:p>
          <a:p>
            <a:pPr lvl="1"/>
            <a:r>
              <a:rPr lang="en-US" dirty="0" smtClean="0"/>
              <a:t>Overwrite Code Pointer: control flow is manipulated by overwriting code pointers like return addresses and function pointers.</a:t>
            </a:r>
            <a:endParaRPr lang="en-US" dirty="0"/>
          </a:p>
        </p:txBody>
      </p:sp>
    </p:spTree>
    <p:extLst>
      <p:ext uri="{BB962C8B-B14F-4D97-AF65-F5344CB8AC3E}">
        <p14:creationId xmlns:p14="http://schemas.microsoft.com/office/powerpoint/2010/main" val="37853228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308</TotalTime>
  <Words>857</Words>
  <Application>Microsoft Office PowerPoint</Application>
  <PresentationFormat>On-screen Show (4:3)</PresentationFormat>
  <Paragraphs>97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Perspective</vt:lpstr>
      <vt:lpstr>Information Leaks Without Memory Disclosures: Remote Side Channel Attacks on Diversified Code</vt:lpstr>
      <vt:lpstr>Introduction</vt:lpstr>
      <vt:lpstr>Entropy Attacks</vt:lpstr>
      <vt:lpstr>Memory Disclosure Vulnerabilities</vt:lpstr>
      <vt:lpstr>Code Diversification Methods</vt:lpstr>
      <vt:lpstr>Side Channel Attacks on Cryptography</vt:lpstr>
      <vt:lpstr>How They Work</vt:lpstr>
      <vt:lpstr>Fault Analysis Attacks</vt:lpstr>
      <vt:lpstr>Timing Attacks</vt:lpstr>
      <vt:lpstr>Effectiveness</vt:lpstr>
      <vt:lpstr>Uses of Side Channels</vt:lpstr>
      <vt:lpstr>Defenses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Leaks Without Memory Disclosures: Remote Side Channel Attacks on Diversified Code</dc:title>
  <dc:creator>Samuel</dc:creator>
  <cp:lastModifiedBy>Samuel</cp:lastModifiedBy>
  <cp:revision>14</cp:revision>
  <dcterms:created xsi:type="dcterms:W3CDTF">2015-11-18T00:15:44Z</dcterms:created>
  <dcterms:modified xsi:type="dcterms:W3CDTF">2015-11-18T05:24:03Z</dcterms:modified>
</cp:coreProperties>
</file>