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73" r:id="rId1"/>
  </p:sldMasterIdLst>
  <p:notesMasterIdLst>
    <p:notesMasterId r:id="rId40"/>
  </p:notesMasterIdLst>
  <p:handoutMasterIdLst>
    <p:handoutMasterId r:id="rId41"/>
  </p:handoutMasterIdLst>
  <p:sldIdLst>
    <p:sldId id="814" r:id="rId2"/>
    <p:sldId id="815" r:id="rId3"/>
    <p:sldId id="827" r:id="rId4"/>
    <p:sldId id="816" r:id="rId5"/>
    <p:sldId id="820" r:id="rId6"/>
    <p:sldId id="818" r:id="rId7"/>
    <p:sldId id="817" r:id="rId8"/>
    <p:sldId id="819" r:id="rId9"/>
    <p:sldId id="821" r:id="rId10"/>
    <p:sldId id="850" r:id="rId11"/>
    <p:sldId id="822" r:id="rId12"/>
    <p:sldId id="823" r:id="rId13"/>
    <p:sldId id="841" r:id="rId14"/>
    <p:sldId id="830" r:id="rId15"/>
    <p:sldId id="831" r:id="rId16"/>
    <p:sldId id="847" r:id="rId17"/>
    <p:sldId id="837" r:id="rId18"/>
    <p:sldId id="838" r:id="rId19"/>
    <p:sldId id="835" r:id="rId20"/>
    <p:sldId id="832" r:id="rId21"/>
    <p:sldId id="833" r:id="rId22"/>
    <p:sldId id="834" r:id="rId23"/>
    <p:sldId id="836" r:id="rId24"/>
    <p:sldId id="839" r:id="rId25"/>
    <p:sldId id="826" r:id="rId26"/>
    <p:sldId id="848" r:id="rId27"/>
    <p:sldId id="829" r:id="rId28"/>
    <p:sldId id="840" r:id="rId29"/>
    <p:sldId id="842" r:id="rId30"/>
    <p:sldId id="824" r:id="rId31"/>
    <p:sldId id="843" r:id="rId32"/>
    <p:sldId id="844" r:id="rId33"/>
    <p:sldId id="845" r:id="rId34"/>
    <p:sldId id="846" r:id="rId35"/>
    <p:sldId id="852" r:id="rId36"/>
    <p:sldId id="849" r:id="rId37"/>
    <p:sldId id="851" r:id="rId38"/>
    <p:sldId id="825" r:id="rId39"/>
  </p:sldIdLst>
  <p:sldSz cx="9144000" cy="6858000" type="screen4x3"/>
  <p:notesSz cx="6896100" cy="92329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D0E"/>
    <a:srgbClr val="1A24FF"/>
    <a:srgbClr val="000000"/>
    <a:srgbClr val="FFFFCC"/>
    <a:srgbClr val="FFCC99"/>
    <a:srgbClr val="8B17FF"/>
    <a:srgbClr val="CCCCFF"/>
    <a:srgbClr val="006666"/>
    <a:srgbClr val="0000CC"/>
    <a:srgbClr val="07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32" autoAdjust="0"/>
  </p:normalViewPr>
  <p:slideViewPr>
    <p:cSldViewPr snapToGrid="0">
      <p:cViewPr>
        <p:scale>
          <a:sx n="165" d="100"/>
          <a:sy n="165" d="100"/>
        </p:scale>
        <p:origin x="-1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20" y="-78"/>
      </p:cViewPr>
      <p:guideLst>
        <p:guide orient="horz" pos="2908"/>
        <p:guide pos="217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38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38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D30A982-791A-7F48-9F33-4168D30D1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8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6838" y="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86263"/>
            <a:ext cx="55181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spcBef>
                <a:spcPct val="0"/>
              </a:spcBef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6838" y="8769350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spcBef>
                <a:spcPct val="0"/>
              </a:spcBef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348A3D2-338F-4546-ADD3-A8829C1E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D449ADBB-0A57-834F-A54B-E218A245A996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4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87C23E16-F6FF-5A41-9C9C-F29D18AAAA9E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34FEA6FC-6F61-5349-A08A-43CABC4E8B10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8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9756588A-20FE-FD44-A7D9-EE2E678F350D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E1554F6D-EC00-7D4B-BF14-3FA75327CF96}" type="datetime1">
              <a:rPr lang="en-US" smtClean="0"/>
              <a:t>8/23/16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2795BDC5-3209-DB40-9667-A5820524CA01}" type="datetime1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C3CD4D29-4A85-604B-8E98-395D54341E81}" type="datetime1">
              <a:rPr lang="en-US" smtClean="0"/>
              <a:t>8/23/16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5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7F58E615-7D19-BA4E-A60F-28F01869F58F}" type="datetime1">
              <a:rPr lang="en-US" smtClean="0"/>
              <a:t>8/23/16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4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F6CC004C-F33D-BD4B-94AF-B44AC0BA2E05}" type="datetime1">
              <a:rPr lang="en-US" smtClean="0"/>
              <a:t>8/23/16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2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56723B14-3D09-9844-8311-FF5A412B054E}" type="datetime1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78" y="6317302"/>
            <a:ext cx="2291644" cy="404173"/>
          </a:xfrm>
          <a:prstGeom prst="rect">
            <a:avLst/>
          </a:prstGeom>
        </p:spPr>
        <p:txBody>
          <a:bodyPr/>
          <a:lstStyle/>
          <a:p>
            <a:fld id="{B40B88AE-5593-9B4B-81E3-208D802612DF}" type="datetime1">
              <a:rPr lang="en-US" smtClean="0"/>
              <a:t>8/23/16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956" y="6317302"/>
            <a:ext cx="3110088" cy="404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6156" y="6537325"/>
            <a:ext cx="2291644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F8EF1-6ECF-694D-9C9B-B4455AF052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0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e.usf.edu/~zheng/teaching/so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8839200" cy="2514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charset="0"/>
              </a:rPr>
              <a:t> System-on-Chip Design</a:t>
            </a:r>
            <a:endParaRPr lang="en-US" sz="4800" dirty="0">
              <a:ea typeface="ＭＳ Ｐゴシック" charset="0"/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 bwMode="auto">
          <a:xfrm>
            <a:off x="1295400" y="4191000"/>
            <a:ext cx="6673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Hao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Zheng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Comp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Sci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&amp; </a:t>
            </a:r>
            <a:r>
              <a:rPr lang="en-US" sz="32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Eng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U of South Florida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1_Introduction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58" y="-423335"/>
            <a:ext cx="3081973" cy="805699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6912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Systems: 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Power/energy efficient: mobile &amp; battery powered</a:t>
            </a:r>
          </a:p>
          <a:p>
            <a:r>
              <a:rPr lang="en-US" dirty="0"/>
              <a:t>H</a:t>
            </a:r>
            <a:r>
              <a:rPr lang="en-US" dirty="0" smtClean="0"/>
              <a:t>ighly reliable: Extreme </a:t>
            </a:r>
            <a:r>
              <a:rPr lang="en-US" dirty="0"/>
              <a:t>environment (e.g. temperature) </a:t>
            </a:r>
          </a:p>
          <a:p>
            <a:r>
              <a:rPr lang="en-US" dirty="0"/>
              <a:t>R</a:t>
            </a:r>
            <a:r>
              <a:rPr lang="en-US" dirty="0" smtClean="0"/>
              <a:t>eal</a:t>
            </a:r>
            <a:r>
              <a:rPr lang="en-US" dirty="0"/>
              <a:t>-time </a:t>
            </a:r>
            <a:r>
              <a:rPr lang="en-US" dirty="0" smtClean="0"/>
              <a:t>operations: predictable performance </a:t>
            </a:r>
            <a:endParaRPr lang="en-US" dirty="0"/>
          </a:p>
          <a:p>
            <a:r>
              <a:rPr lang="en-US" dirty="0" smtClean="0"/>
              <a:t>Highly complex</a:t>
            </a:r>
            <a:endParaRPr lang="en-US" dirty="0"/>
          </a:p>
          <a:p>
            <a:pPr lvl="1"/>
            <a:r>
              <a:rPr lang="en-US" dirty="0" smtClean="0"/>
              <a:t>E.g</a:t>
            </a:r>
            <a:r>
              <a:rPr lang="en-US" dirty="0"/>
              <a:t>. Mercedes Benz E-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55 </a:t>
            </a:r>
            <a:r>
              <a:rPr lang="en-US" dirty="0"/>
              <a:t>electronic control </a:t>
            </a:r>
            <a:r>
              <a:rPr lang="en-US" dirty="0" smtClean="0"/>
              <a:t>units</a:t>
            </a:r>
          </a:p>
          <a:p>
            <a:pPr lvl="1"/>
            <a:r>
              <a:rPr lang="en-US" dirty="0" smtClean="0"/>
              <a:t>5 </a:t>
            </a:r>
            <a:r>
              <a:rPr lang="en-US" dirty="0"/>
              <a:t>communication busses </a:t>
            </a:r>
          </a:p>
          <a:p>
            <a:r>
              <a:rPr lang="en-US" dirty="0" smtClean="0"/>
              <a:t>Tightly </a:t>
            </a:r>
            <a:r>
              <a:rPr lang="en-US" dirty="0"/>
              <a:t>coupled </a:t>
            </a:r>
            <a:r>
              <a:rPr lang="en-US" dirty="0" smtClean="0"/>
              <a:t>Software &amp;</a:t>
            </a:r>
            <a:r>
              <a:rPr lang="en-US" dirty="0"/>
              <a:t> </a:t>
            </a:r>
            <a:r>
              <a:rPr lang="en-US" dirty="0" smtClean="0"/>
              <a:t>Hardware </a:t>
            </a:r>
            <a:endParaRPr lang="en-US" dirty="0"/>
          </a:p>
          <a:p>
            <a:r>
              <a:rPr lang="en-US" dirty="0" smtClean="0"/>
              <a:t>Rapid </a:t>
            </a:r>
            <a:r>
              <a:rPr lang="en-US" dirty="0"/>
              <a:t>development </a:t>
            </a:r>
            <a:r>
              <a:rPr lang="en-US" dirty="0" smtClean="0"/>
              <a:t>at </a:t>
            </a:r>
            <a:r>
              <a:rPr lang="en-US" dirty="0"/>
              <a:t>low </a:t>
            </a:r>
            <a:r>
              <a:rPr lang="en-US" dirty="0" smtClean="0"/>
              <a:t>price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Complexity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Lecture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3" y="1295400"/>
            <a:ext cx="6781800" cy="51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Complexity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Lecture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3" y="1295400"/>
            <a:ext cx="6781800" cy="5156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49636" y="1616364"/>
            <a:ext cx="3225031" cy="3740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Answer to design complexity challenges: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Move to higher levels of abstraction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8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Abstraction: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3" y="2701214"/>
            <a:ext cx="8828767" cy="3604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030" y="1200727"/>
            <a:ext cx="8797637" cy="1293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Different levels of abstraction represent different modeling details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9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</a:t>
            </a:r>
            <a:r>
              <a:rPr lang="en-US" dirty="0"/>
              <a:t>Abstraction: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 descr="chp%3A10.1007%2F978-1-4614-3737-6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15400" cy="550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Abstraction: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Circuit</a:t>
            </a:r>
            <a:r>
              <a:rPr lang="en-US" dirty="0" smtClean="0"/>
              <a:t>: network of transistors</a:t>
            </a:r>
            <a:endParaRPr lang="en-US" b="1" dirty="0" smtClean="0"/>
          </a:p>
          <a:p>
            <a:r>
              <a:rPr lang="en-US" b="1" dirty="0" smtClean="0"/>
              <a:t>Logic</a:t>
            </a:r>
            <a:r>
              <a:rPr lang="en-US" dirty="0" smtClean="0"/>
              <a:t>: network of basic logic gates</a:t>
            </a:r>
          </a:p>
          <a:p>
            <a:pPr lvl="1"/>
            <a:r>
              <a:rPr lang="en-US" sz="2800" dirty="0" smtClean="0"/>
              <a:t>AND/OR/NOT,  latches/FFs, etc.</a:t>
            </a:r>
          </a:p>
          <a:p>
            <a:r>
              <a:rPr lang="en-US" b="1" dirty="0" smtClean="0"/>
              <a:t>Processor</a:t>
            </a:r>
            <a:r>
              <a:rPr lang="en-US" dirty="0" smtClean="0"/>
              <a:t>: network of logic components</a:t>
            </a:r>
          </a:p>
          <a:p>
            <a:pPr lvl="1"/>
            <a:r>
              <a:rPr lang="en-US" sz="2800" dirty="0" smtClean="0"/>
              <a:t>i.e. ALU</a:t>
            </a:r>
            <a:r>
              <a:rPr lang="en-US" sz="2800" dirty="0"/>
              <a:t>, MUX, decoders, registers, etc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See Figure 1.5 in the </a:t>
            </a:r>
            <a:r>
              <a:rPr lang="en-US" sz="2800" i="1" dirty="0" smtClean="0">
                <a:solidFill>
                  <a:srgbClr val="E46C0A"/>
                </a:solidFill>
              </a:rPr>
              <a:t>Embedded</a:t>
            </a:r>
            <a:r>
              <a:rPr lang="en-US" sz="2800" dirty="0" smtClean="0"/>
              <a:t> book.</a:t>
            </a:r>
          </a:p>
          <a:p>
            <a:r>
              <a:rPr lang="en-US" b="1" dirty="0" smtClean="0"/>
              <a:t>System</a:t>
            </a:r>
            <a:r>
              <a:rPr lang="en-US" dirty="0" smtClean="0"/>
              <a:t>: network of processors, memories, buses, and other custom processing logic.</a:t>
            </a:r>
          </a:p>
          <a:p>
            <a:pPr marL="742950" lvl="2" indent="-342900"/>
            <a:r>
              <a:rPr lang="en-US" dirty="0"/>
              <a:t>See Figure </a:t>
            </a:r>
            <a:r>
              <a:rPr lang="en-US" dirty="0" smtClean="0"/>
              <a:t>1.8 </a:t>
            </a:r>
            <a:r>
              <a:rPr lang="en-US" dirty="0"/>
              <a:t>in the </a:t>
            </a:r>
            <a:r>
              <a:rPr lang="en-US" i="1" dirty="0">
                <a:solidFill>
                  <a:srgbClr val="E46C0A"/>
                </a:solidFill>
              </a:rPr>
              <a:t>Embedded</a:t>
            </a:r>
            <a:r>
              <a:rPr lang="en-US" dirty="0"/>
              <a:t> book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8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Behavioral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0812"/>
            <a:ext cx="8839200" cy="16610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ultiple communicating concurrent processes for HW &amp; SW.</a:t>
            </a:r>
          </a:p>
          <a:p>
            <a:r>
              <a:rPr lang="en-US" dirty="0" smtClean="0"/>
              <a:t>Communication and synchronization.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chp%3A10.1007%2F978-1-4419-0504-8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79" y="2931329"/>
            <a:ext cx="5056910" cy="3903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757" y="6011333"/>
            <a:ext cx="2216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Embedded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422322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Structural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chp%3A10.1007%2F978-1-4419-0504-8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5" y="1128428"/>
            <a:ext cx="7643090" cy="5573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151" y="6196061"/>
            <a:ext cx="2216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E46C0A"/>
                </a:solidFill>
                <a:latin typeface="+mn-lt"/>
              </a:rPr>
              <a:t>Embedded</a:t>
            </a:r>
            <a:r>
              <a:rPr lang="en-US" sz="2400" dirty="0" smtClean="0">
                <a:solidFill>
                  <a:srgbClr val="E46C0A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214015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6771"/>
            <a:ext cx="8839200" cy="915013"/>
          </a:xfrm>
        </p:spPr>
        <p:txBody>
          <a:bodyPr/>
          <a:lstStyle/>
          <a:p>
            <a:r>
              <a:rPr lang="en-US" dirty="0" err="1" smtClean="0"/>
              <a:t>SoC</a:t>
            </a:r>
            <a:r>
              <a:rPr lang="en-US" dirty="0" smtClean="0"/>
              <a:t> Design Flow: A Simplified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6156" y="6614295"/>
            <a:ext cx="2291644" cy="244475"/>
          </a:xfrm>
        </p:spPr>
        <p:txBody>
          <a:bodyPr/>
          <a:lstStyle/>
          <a:p>
            <a:fld id="{297F8EF1-6ECF-694D-9C9B-B4455AF052C0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18140" y="1015850"/>
            <a:ext cx="2750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System Specification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3397" y="1902590"/>
            <a:ext cx="278794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HW/SW Partitioning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940" y="2740790"/>
            <a:ext cx="153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HW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5986" y="2752130"/>
            <a:ext cx="17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SW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340" y="3639385"/>
            <a:ext cx="1389022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Synthesis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1556" y="3609830"/>
            <a:ext cx="1742484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Compilation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7680" y="3578990"/>
            <a:ext cx="2091288" cy="704808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HW/SW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Co-Verification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9376" y="5708125"/>
            <a:ext cx="2607204" cy="461665"/>
          </a:xfrm>
          <a:prstGeom prst="rect">
            <a:avLst/>
          </a:prstGeom>
          <a:solidFill>
            <a:srgbClr val="B9CDE5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System Integration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299" y="4751546"/>
            <a:ext cx="273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HW Implementation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2546" y="4733333"/>
            <a:ext cx="181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Binary Image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97770" y="1483160"/>
            <a:ext cx="0" cy="43092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848354" y="2379037"/>
            <a:ext cx="498944" cy="48762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45131" y="2401717"/>
            <a:ext cx="476265" cy="45360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11038" y="3132469"/>
            <a:ext cx="476265" cy="45360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837775" y="3098448"/>
            <a:ext cx="498944" cy="48762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76073" y="3155149"/>
            <a:ext cx="498944" cy="48762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22212" y="3143809"/>
            <a:ext cx="476265" cy="45360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2"/>
          </p:cNvCxnSpPr>
          <p:nvPr/>
        </p:nvCxnSpPr>
        <p:spPr>
          <a:xfrm>
            <a:off x="783851" y="4101050"/>
            <a:ext cx="361445" cy="7728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51463" y="4083347"/>
            <a:ext cx="361445" cy="772836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445136" y="4295535"/>
            <a:ext cx="646359" cy="52165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034776" y="4289171"/>
            <a:ext cx="646359" cy="52165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59694" y="5168732"/>
            <a:ext cx="566981" cy="53299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200647" y="5151028"/>
            <a:ext cx="566981" cy="53299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50381" y="852930"/>
            <a:ext cx="178766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Exploration/</a:t>
            </a: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Estimation</a:t>
            </a:r>
          </a:p>
        </p:txBody>
      </p:sp>
      <p:cxnSp>
        <p:nvCxnSpPr>
          <p:cNvPr id="44" name="Elbow Connector 43"/>
          <p:cNvCxnSpPr>
            <a:stCxn id="6" idx="3"/>
            <a:endCxn id="42" idx="2"/>
          </p:cNvCxnSpPr>
          <p:nvPr/>
        </p:nvCxnSpPr>
        <p:spPr>
          <a:xfrm flipV="1">
            <a:off x="4661340" y="1683927"/>
            <a:ext cx="1682876" cy="449496"/>
          </a:xfrm>
          <a:prstGeom prst="bentConnector2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1"/>
          </p:cNvCxnSpPr>
          <p:nvPr/>
        </p:nvCxnSpPr>
        <p:spPr>
          <a:xfrm flipH="1" flipV="1">
            <a:off x="4547188" y="1267695"/>
            <a:ext cx="903193" cy="734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6576986" y="4964604"/>
            <a:ext cx="2453614" cy="1757735"/>
            <a:chOff x="6690386" y="4774234"/>
            <a:chExt cx="2453614" cy="1757735"/>
          </a:xfrm>
        </p:grpSpPr>
        <p:sp>
          <p:nvSpPr>
            <p:cNvPr id="48" name="Up-Down Arrow 47"/>
            <p:cNvSpPr/>
            <p:nvPr/>
          </p:nvSpPr>
          <p:spPr>
            <a:xfrm>
              <a:off x="7722284" y="4898967"/>
              <a:ext cx="294830" cy="1553611"/>
            </a:xfrm>
            <a:prstGeom prst="up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-Right Arrow 49"/>
            <p:cNvSpPr/>
            <p:nvPr/>
          </p:nvSpPr>
          <p:spPr>
            <a:xfrm>
              <a:off x="7949075" y="5182474"/>
              <a:ext cx="226793" cy="17010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Left-Right Arrow 51"/>
            <p:cNvSpPr/>
            <p:nvPr/>
          </p:nvSpPr>
          <p:spPr>
            <a:xfrm>
              <a:off x="7954055" y="5981254"/>
              <a:ext cx="226793" cy="17010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75878" y="5012378"/>
              <a:ext cx="705241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 smtClean="0">
                  <a:solidFill>
                    <a:srgbClr val="000000"/>
                  </a:solidFill>
                  <a:latin typeface="+mn-lt"/>
                </a:rPr>
                <a:t>CPU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92202" y="5833851"/>
              <a:ext cx="846806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 err="1" smtClean="0">
                  <a:latin typeface="+mn-lt"/>
                </a:rPr>
                <a:t>Mem</a:t>
              </a:r>
              <a:endParaRPr lang="en-US" sz="2400" dirty="0" smtClean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40726" y="4847256"/>
              <a:ext cx="818103" cy="83099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 smtClean="0">
                  <a:latin typeface="+mn-lt"/>
                </a:rPr>
                <a:t>HW</a:t>
              </a:r>
            </a:p>
            <a:p>
              <a:pPr algn="l">
                <a:spcBef>
                  <a:spcPts val="0"/>
                </a:spcBef>
              </a:pPr>
              <a:r>
                <a:rPr lang="en-US" sz="2400" dirty="0" err="1" smtClean="0">
                  <a:latin typeface="+mn-lt"/>
                </a:rPr>
                <a:t>Impl</a:t>
              </a:r>
              <a:r>
                <a:rPr lang="en-US" sz="2400" dirty="0" smtClean="0">
                  <a:latin typeface="+mn-lt"/>
                </a:rPr>
                <a:t>.</a:t>
              </a:r>
            </a:p>
          </p:txBody>
        </p:sp>
        <p:sp>
          <p:nvSpPr>
            <p:cNvPr id="56" name="Left-Right Arrow 55"/>
            <p:cNvSpPr/>
            <p:nvPr/>
          </p:nvSpPr>
          <p:spPr>
            <a:xfrm>
              <a:off x="7557155" y="5187454"/>
              <a:ext cx="226793" cy="17010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Left-Right Arrow 56"/>
            <p:cNvSpPr/>
            <p:nvPr/>
          </p:nvSpPr>
          <p:spPr>
            <a:xfrm>
              <a:off x="7562135" y="5974894"/>
              <a:ext cx="226793" cy="170103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48965" y="5822511"/>
              <a:ext cx="403626" cy="4616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 smtClean="0">
                  <a:latin typeface="+mn-lt"/>
                </a:rPr>
                <a:t>IF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90386" y="4774234"/>
              <a:ext cx="2453614" cy="1757735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/>
          <p:cNvCxnSpPr>
            <a:stCxn id="12" idx="3"/>
          </p:cNvCxnSpPr>
          <p:nvPr/>
        </p:nvCxnSpPr>
        <p:spPr>
          <a:xfrm flipV="1">
            <a:off x="4766580" y="5928525"/>
            <a:ext cx="1787734" cy="10433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8545" y="6388484"/>
            <a:ext cx="527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Read: section 2.6 – 2.7, </a:t>
            </a:r>
            <a:r>
              <a:rPr lang="en-US" sz="2400" i="1" dirty="0" smtClean="0">
                <a:solidFill>
                  <a:srgbClr val="E46C0A"/>
                </a:solidFill>
                <a:latin typeface="+mn-lt"/>
              </a:rPr>
              <a:t>Embedded</a:t>
            </a:r>
            <a:r>
              <a:rPr lang="en-US" sz="2400" dirty="0" smtClean="0">
                <a:latin typeface="+mn-lt"/>
              </a:rPr>
              <a:t> book. </a:t>
            </a:r>
          </a:p>
        </p:txBody>
      </p:sp>
    </p:spTree>
    <p:extLst>
      <p:ext uri="{BB962C8B-B14F-4D97-AF65-F5344CB8AC3E}">
        <p14:creationId xmlns:p14="http://schemas.microsoft.com/office/powerpoint/2010/main" val="248933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system-on-chip (</a:t>
            </a:r>
            <a:r>
              <a:rPr lang="en-US" dirty="0" err="1" smtClean="0"/>
              <a:t>SoC</a:t>
            </a:r>
            <a:r>
              <a:rPr lang="en-US" dirty="0" smtClean="0"/>
              <a:t>): a computing system on a single silicon substrate that integrates both hardware and software.</a:t>
            </a:r>
          </a:p>
          <a:p>
            <a:r>
              <a:rPr lang="en-US" dirty="0" smtClean="0"/>
              <a:t>Hardware packages all necessary electronics for a particular application.</a:t>
            </a:r>
          </a:p>
          <a:p>
            <a:pPr lvl="1"/>
            <a:r>
              <a:rPr lang="en-US" dirty="0" smtClean="0"/>
              <a:t>which implemented by SW running on HW.</a:t>
            </a:r>
          </a:p>
          <a:p>
            <a:r>
              <a:rPr lang="en-US" dirty="0" smtClean="0"/>
              <a:t>Aim for low power and low cost.</a:t>
            </a:r>
          </a:p>
          <a:p>
            <a:pPr lvl="1"/>
            <a:r>
              <a:rPr lang="en-US" dirty="0" smtClean="0"/>
              <a:t>Also more reliable than multi-component sys.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6909"/>
            <a:ext cx="8839200" cy="5230091"/>
          </a:xfrm>
        </p:spPr>
        <p:txBody>
          <a:bodyPr/>
          <a:lstStyle/>
          <a:p>
            <a:r>
              <a:rPr lang="en-US" dirty="0" smtClean="0"/>
              <a:t>Formal abstract representations of a system</a:t>
            </a:r>
          </a:p>
          <a:p>
            <a:pPr lvl="1"/>
            <a:r>
              <a:rPr lang="en-US" dirty="0" smtClean="0"/>
              <a:t>various degrees of </a:t>
            </a:r>
          </a:p>
          <a:p>
            <a:pPr lvl="2"/>
            <a:r>
              <a:rPr lang="en-US" dirty="0" smtClean="0"/>
              <a:t>expressive power</a:t>
            </a:r>
          </a:p>
          <a:p>
            <a:pPr lvl="2"/>
            <a:r>
              <a:rPr lang="en-US" dirty="0" smtClean="0"/>
              <a:t>complexity</a:t>
            </a:r>
          </a:p>
          <a:p>
            <a:pPr lvl="2"/>
            <a:r>
              <a:rPr lang="en-US" dirty="0" smtClean="0"/>
              <a:t>Supported features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HW: FSM, FSMD, super-state FSMD,</a:t>
            </a:r>
          </a:p>
          <a:p>
            <a:pPr lvl="1"/>
            <a:r>
              <a:rPr lang="en-US" dirty="0" smtClean="0"/>
              <a:t>SW: data flow, control flow, control-data flow, process network,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3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Specification: Language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Formality: </a:t>
            </a:r>
            <a:r>
              <a:rPr lang="en-US" sz="3200" dirty="0"/>
              <a:t>f</a:t>
            </a:r>
            <a:r>
              <a:rPr lang="en-US" sz="3200" dirty="0" smtClean="0"/>
              <a:t>ormal </a:t>
            </a:r>
            <a:r>
              <a:rPr lang="en-US" sz="3200" dirty="0"/>
              <a:t>syntax and </a:t>
            </a:r>
            <a:r>
              <a:rPr lang="en-US" sz="3200" dirty="0" smtClean="0"/>
              <a:t>semantics</a:t>
            </a:r>
          </a:p>
          <a:p>
            <a:r>
              <a:rPr lang="en-US" sz="3200" dirty="0" err="1" smtClean="0"/>
              <a:t>Executability</a:t>
            </a:r>
            <a:r>
              <a:rPr lang="en-US" sz="3200" dirty="0" smtClean="0"/>
              <a:t>: </a:t>
            </a:r>
            <a:r>
              <a:rPr lang="en-US" sz="3200" dirty="0" smtClean="0"/>
              <a:t>validation </a:t>
            </a:r>
            <a:r>
              <a:rPr lang="en-US" sz="3200" dirty="0"/>
              <a:t>through </a:t>
            </a:r>
            <a:r>
              <a:rPr lang="en-US" sz="3200" dirty="0" smtClean="0"/>
              <a:t>simulation</a:t>
            </a:r>
          </a:p>
          <a:p>
            <a:r>
              <a:rPr lang="en-US" sz="3200" dirty="0" smtClean="0"/>
              <a:t>Synthesizability: </a:t>
            </a:r>
          </a:p>
          <a:p>
            <a:pPr lvl="1"/>
            <a:r>
              <a:rPr lang="en-US" sz="2800" dirty="0" smtClean="0"/>
              <a:t>Implementation </a:t>
            </a:r>
            <a:r>
              <a:rPr lang="en-US" sz="2800" dirty="0"/>
              <a:t>in HW and/or SW </a:t>
            </a:r>
          </a:p>
          <a:p>
            <a:pPr lvl="1"/>
            <a:r>
              <a:rPr lang="en-US" sz="2800" dirty="0"/>
              <a:t>Support for IP </a:t>
            </a:r>
            <a:r>
              <a:rPr lang="en-US" sz="2800" dirty="0" smtClean="0"/>
              <a:t>reuse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Modularity </a:t>
            </a:r>
            <a:endParaRPr lang="en-US" sz="3200" dirty="0" smtClean="0"/>
          </a:p>
          <a:p>
            <a:pPr lvl="1"/>
            <a:r>
              <a:rPr lang="en-US" dirty="0" smtClean="0"/>
              <a:t>Hierarchical composition</a:t>
            </a:r>
          </a:p>
          <a:p>
            <a:pPr lvl="1"/>
            <a:r>
              <a:rPr lang="en-US" dirty="0" smtClean="0"/>
              <a:t>Separation </a:t>
            </a:r>
            <a:r>
              <a:rPr lang="en-US" dirty="0"/>
              <a:t>of </a:t>
            </a:r>
            <a:r>
              <a:rPr lang="en-US" dirty="0" smtClean="0"/>
              <a:t>concepts</a:t>
            </a:r>
          </a:p>
          <a:p>
            <a:r>
              <a:rPr lang="en-US" sz="3200" dirty="0" smtClean="0"/>
              <a:t>Simplicity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16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Description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Lecture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2918"/>
            <a:ext cx="7620000" cy="54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8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Converting a behavioral description to a structural one.</a:t>
            </a:r>
          </a:p>
          <a:p>
            <a:r>
              <a:rPr lang="en-US" dirty="0" smtClean="0"/>
              <a:t>RTL synthesis is well </a:t>
            </a:r>
            <a:r>
              <a:rPr lang="en-US" dirty="0" smtClean="0"/>
              <a:t>known.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ycle accurate model -&gt; logic </a:t>
            </a:r>
            <a:r>
              <a:rPr lang="en-US" dirty="0" smtClean="0"/>
              <a:t>gate </a:t>
            </a:r>
            <a:r>
              <a:rPr lang="en-US" dirty="0" err="1" smtClean="0"/>
              <a:t>netlist</a:t>
            </a:r>
            <a:endParaRPr lang="en-US" dirty="0" smtClean="0"/>
          </a:p>
          <a:p>
            <a:r>
              <a:rPr lang="en-US" dirty="0" smtClean="0"/>
              <a:t>High-level synthesis: from C to a structural model.</a:t>
            </a:r>
          </a:p>
          <a:p>
            <a:pPr lvl="1"/>
            <a:r>
              <a:rPr lang="en-US" dirty="0" smtClean="0"/>
              <a:t>Still in early stage of adoption. </a:t>
            </a:r>
            <a:endParaRPr lang="en-US" dirty="0"/>
          </a:p>
          <a:p>
            <a:r>
              <a:rPr lang="en-US" dirty="0" smtClean="0"/>
              <a:t>System synthesis: system </a:t>
            </a:r>
            <a:r>
              <a:rPr lang="en-US" dirty="0" smtClean="0"/>
              <a:t>behavioral </a:t>
            </a:r>
            <a:r>
              <a:rPr lang="en-US" dirty="0" smtClean="0"/>
              <a:t>model -&gt; system structural model </a:t>
            </a:r>
          </a:p>
          <a:p>
            <a:pPr lvl="1"/>
            <a:r>
              <a:rPr lang="en-US" dirty="0" smtClean="0"/>
              <a:t>under active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Processes -&gt;  CPUs or custom logic</a:t>
            </a:r>
          </a:p>
          <a:p>
            <a:pPr lvl="1"/>
            <a:r>
              <a:rPr lang="en-US" dirty="0" smtClean="0"/>
              <a:t>HW</a:t>
            </a:r>
            <a:r>
              <a:rPr lang="en-US" dirty="0"/>
              <a:t>/</a:t>
            </a:r>
            <a:r>
              <a:rPr lang="en-US"/>
              <a:t>SW </a:t>
            </a:r>
            <a:r>
              <a:rPr lang="en-US" smtClean="0"/>
              <a:t>partitioning</a:t>
            </a:r>
            <a:endParaRPr lang="en-US" dirty="0" smtClean="0"/>
          </a:p>
          <a:p>
            <a:r>
              <a:rPr lang="en-US" dirty="0" smtClean="0"/>
              <a:t>Communication -&gt; Buses or </a:t>
            </a:r>
            <a:r>
              <a:rPr lang="en-US" dirty="0" err="1" smtClean="0"/>
              <a:t>NoC</a:t>
            </a:r>
            <a:endParaRPr lang="en-US" dirty="0"/>
          </a:p>
          <a:p>
            <a:r>
              <a:rPr lang="en-US" dirty="0" smtClean="0"/>
              <a:t>Flow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Profiling &amp; Estimation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Component &amp; connection allocation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Process and channel binding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Process scheduling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IF component insertion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Model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Hardware/Software Co-Design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r>
              <a:rPr lang="en-US" i="1" dirty="0" smtClean="0"/>
              <a:t>HW/SW co-design is the design of cooperating HW components and SW components in a single design effort.</a:t>
            </a:r>
          </a:p>
          <a:p>
            <a:endParaRPr lang="en-US" dirty="0" smtClean="0"/>
          </a:p>
          <a:p>
            <a:r>
              <a:rPr lang="en-US" dirty="0" smtClean="0"/>
              <a:t>Alternative definition: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586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 smtClean="0">
                <a:latin typeface="+mn-lt"/>
              </a:rPr>
              <a:t>HW/SW co-design means meeting system level objectives by exploiting the synergy of HW and SW through concurrent design.</a:t>
            </a:r>
          </a:p>
        </p:txBody>
      </p:sp>
    </p:spTree>
    <p:extLst>
      <p:ext uri="{BB962C8B-B14F-4D97-AF65-F5344CB8AC3E}">
        <p14:creationId xmlns:p14="http://schemas.microsoft.com/office/powerpoint/2010/main" val="3352671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chp%3A10.1007%2F978-1-4419-0504-8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3" y="1011481"/>
            <a:ext cx="7472218" cy="5756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3213" y="6419405"/>
            <a:ext cx="1890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>
                <a:solidFill>
                  <a:srgbClr val="E46C0A"/>
                </a:solidFill>
                <a:latin typeface="+mn-lt"/>
              </a:rPr>
              <a:t>Embedded</a:t>
            </a:r>
            <a:r>
              <a:rPr lang="en-US" sz="2000" dirty="0" smtClean="0">
                <a:latin typeface="+mn-lt"/>
              </a:rPr>
              <a:t> book</a:t>
            </a:r>
          </a:p>
        </p:txBody>
      </p:sp>
    </p:spTree>
    <p:extLst>
      <p:ext uri="{BB962C8B-B14F-4D97-AF65-F5344CB8AC3E}">
        <p14:creationId xmlns:p14="http://schemas.microsoft.com/office/powerpoint/2010/main" val="3332067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24FF"/>
                </a:solidFill>
              </a:rPr>
              <a:t>Concurrency </a:t>
            </a:r>
            <a:r>
              <a:rPr lang="en-US" dirty="0" err="1" smtClean="0">
                <a:solidFill>
                  <a:srgbClr val="1A24FF"/>
                </a:solidFill>
              </a:rPr>
              <a:t>vs</a:t>
            </a:r>
            <a:r>
              <a:rPr lang="en-US" dirty="0" smtClean="0">
                <a:solidFill>
                  <a:srgbClr val="1A24FF"/>
                </a:solidFill>
              </a:rPr>
              <a:t> Parallelism</a:t>
            </a:r>
            <a:endParaRPr lang="en-US" dirty="0">
              <a:solidFill>
                <a:srgbClr val="1A24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Concurrency</a:t>
            </a:r>
            <a:r>
              <a:rPr lang="en-US" dirty="0" smtClean="0"/>
              <a:t>: independent operations are arranged such that they may be executed simultaneously.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imultaneous executions may not be possible.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Parallelism</a:t>
            </a:r>
            <a:r>
              <a:rPr lang="en-US" dirty="0" smtClean="0"/>
              <a:t>: HW platform can execute multiple operations simultaneously.</a:t>
            </a:r>
          </a:p>
          <a:p>
            <a:pPr lvl="1"/>
            <a:r>
              <a:rPr lang="en-US" dirty="0" smtClean="0"/>
              <a:t>Parallelism is useless if SW does not display concurrency.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51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63236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System Design Methodology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The 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Embedded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Book, Chapter 2</a:t>
            </a:r>
          </a:p>
        </p:txBody>
      </p:sp>
    </p:spTree>
    <p:extLst>
      <p:ext uri="{BB962C8B-B14F-4D97-AF65-F5344CB8AC3E}">
        <p14:creationId xmlns:p14="http://schemas.microsoft.com/office/powerpoint/2010/main" val="3176413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pxc3877984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53" y="3823857"/>
            <a:ext cx="2844800" cy="2235200"/>
          </a:xfrm>
          <a:prstGeom prst="rect">
            <a:avLst/>
          </a:prstGeom>
        </p:spPr>
      </p:pic>
      <p:pic>
        <p:nvPicPr>
          <p:cNvPr id="6" name="Picture 5" descr="Full-Adder-Circui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17" y="1146848"/>
            <a:ext cx="3389627" cy="17626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3273" y="1423939"/>
            <a:ext cx="1308485" cy="110836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+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8970" y="1670242"/>
            <a:ext cx="754303" cy="769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29733" y="1999673"/>
            <a:ext cx="754303" cy="769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5890" y="2321407"/>
            <a:ext cx="754303" cy="769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04836" y="1781079"/>
            <a:ext cx="754303" cy="769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424" y="1439333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279" y="1768764"/>
            <a:ext cx="32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B</a:t>
            </a:r>
            <a:endParaRPr lang="en-US" sz="200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85" y="2082801"/>
            <a:ext cx="51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latin typeface="+mn-lt"/>
              </a:rPr>
              <a:t>Cin</a:t>
            </a:r>
            <a:endParaRPr lang="en-US" sz="2000" dirty="0" smtClean="0"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926387" y="2164389"/>
            <a:ext cx="754303" cy="769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62036" y="1383915"/>
            <a:ext cx="302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790315"/>
            <a:ext cx="677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latin typeface="+mn-lt"/>
              </a:rPr>
              <a:t>Cout</a:t>
            </a:r>
            <a:endParaRPr lang="en-US" sz="2000" dirty="0" smtClean="0">
              <a:latin typeface="+mn-lt"/>
            </a:endParaRPr>
          </a:p>
        </p:txBody>
      </p:sp>
      <p:pic>
        <p:nvPicPr>
          <p:cNvPr id="19" name="Picture 18" descr="173079.fig.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3571778"/>
            <a:ext cx="2653921" cy="26627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53188" y="2900217"/>
            <a:ext cx="1512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Specification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4316" y="3044920"/>
            <a:ext cx="1946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Structural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1443" y="6253017"/>
            <a:ext cx="2492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Transistor level model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9966" y="6197599"/>
            <a:ext cx="1864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91447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SoC</a:t>
            </a:r>
            <a:r>
              <a:rPr lang="en-US" dirty="0" smtClean="0"/>
              <a:t> Hardware</a:t>
            </a:r>
            <a:br>
              <a:rPr lang="en-US" dirty="0" smtClean="0"/>
            </a:b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unnamed document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99" y="152400"/>
            <a:ext cx="5514109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+mn-lt"/>
              </a:rPr>
              <a:t>Often used in embedded application.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2766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+mn-lt"/>
              </a:rPr>
              <a:t>How to implement an application on a HW platform executing some SW programs?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6649" y="6153090"/>
            <a:ext cx="1470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>
                <a:latin typeface="+mn-lt"/>
              </a:rPr>
              <a:t>source: wiki</a:t>
            </a:r>
          </a:p>
        </p:txBody>
      </p:sp>
    </p:spTree>
    <p:extLst>
      <p:ext uri="{BB962C8B-B14F-4D97-AF65-F5344CB8AC3E}">
        <p14:creationId xmlns:p14="http://schemas.microsoft.com/office/powerpoint/2010/main" val="878725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chp%3A10.1007%2F978-1-4419-0504-8_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0" y="1211963"/>
            <a:ext cx="8399160" cy="5493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5" y="6003636"/>
            <a:ext cx="1346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>
                <a:solidFill>
                  <a:srgbClr val="E46C0A"/>
                </a:solidFill>
                <a:latin typeface="+mn-lt"/>
              </a:rPr>
              <a:t>Embedded 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133765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chp%3A10.1007%2F978-1-4419-0504-8_2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37" y="1161351"/>
            <a:ext cx="6858393" cy="5342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969" y="6065212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E46C0A"/>
                </a:solidFill>
                <a:latin typeface="+mn-lt"/>
              </a:rPr>
              <a:t>Embedded</a:t>
            </a:r>
            <a:r>
              <a:rPr lang="en-US" sz="2400" dirty="0" smtClean="0">
                <a:solidFill>
                  <a:srgbClr val="E46C0A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4194613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969" y="6065212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E46C0A"/>
                </a:solidFill>
                <a:latin typeface="+mn-lt"/>
              </a:rPr>
              <a:t>Embedded</a:t>
            </a:r>
            <a:r>
              <a:rPr lang="en-US" sz="2400" dirty="0" smtClean="0">
                <a:solidFill>
                  <a:srgbClr val="E46C0A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book</a:t>
            </a:r>
          </a:p>
        </p:txBody>
      </p:sp>
      <p:pic>
        <p:nvPicPr>
          <p:cNvPr id="3" name="Picture 2" descr="chp%3A10.1007%2F978-1-4419-0504-8_2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06" y="1187728"/>
            <a:ext cx="6719346" cy="53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1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Meet-in-the-Middle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3999" y="5641879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smtClean="0">
                <a:solidFill>
                  <a:srgbClr val="E46C0A"/>
                </a:solidFill>
                <a:latin typeface="+mn-lt"/>
              </a:rPr>
              <a:t>Embedded</a:t>
            </a:r>
            <a:r>
              <a:rPr lang="en-US" sz="2400" dirty="0" smtClean="0">
                <a:solidFill>
                  <a:srgbClr val="E46C0A"/>
                </a:solidFill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book</a:t>
            </a:r>
          </a:p>
        </p:txBody>
      </p:sp>
      <p:pic>
        <p:nvPicPr>
          <p:cNvPr id="5" name="Picture 4" descr="chp%3A10.1007%2F978-1-4419-0504-8_2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62" y="1223818"/>
            <a:ext cx="6628933" cy="52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48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Reuse of previous defined platforms</a:t>
            </a:r>
          </a:p>
          <a:p>
            <a:pPr lvl="1"/>
            <a:r>
              <a:rPr lang="en-US" dirty="0" smtClean="0"/>
              <a:t>With well-defined structures and standard components.</a:t>
            </a:r>
          </a:p>
          <a:p>
            <a:r>
              <a:rPr lang="en-US" dirty="0"/>
              <a:t> </a:t>
            </a:r>
            <a:r>
              <a:rPr lang="en-US" dirty="0" smtClean="0"/>
              <a:t>Add more components necessary for an application.</a:t>
            </a:r>
          </a:p>
          <a:p>
            <a:pPr lvl="1"/>
            <a:r>
              <a:rPr lang="en-US" dirty="0" smtClean="0"/>
              <a:t>These components are then synthesized.</a:t>
            </a:r>
            <a:endParaRPr lang="en-US" dirty="0"/>
          </a:p>
          <a:p>
            <a:r>
              <a:rPr lang="en-US" dirty="0" smtClean="0"/>
              <a:t>System implementation is generated by combining the layouts of existing and custom components.</a:t>
            </a:r>
          </a:p>
          <a:p>
            <a:r>
              <a:rPr lang="en-US" dirty="0" smtClean="0"/>
              <a:t>Advantages: faster development, lower cost,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7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Platform: Xilinx </a:t>
            </a:r>
            <a:r>
              <a:rPr lang="en-US" dirty="0" err="1" smtClean="0"/>
              <a:t>Zynq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 descr="maxresdefault.jpg 1,280×720 pixels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11" y="1013306"/>
            <a:ext cx="6978842" cy="573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6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E46C0A"/>
                </a:solidFill>
              </a:rPr>
              <a:t>Embedded</a:t>
            </a:r>
            <a:r>
              <a:rPr lang="en-US" dirty="0" smtClean="0"/>
              <a:t> Book</a:t>
            </a:r>
          </a:p>
          <a:p>
            <a:pPr lvl="1"/>
            <a:r>
              <a:rPr lang="en-US" dirty="0" smtClean="0"/>
              <a:t>Chapter 1, sec 1.1 – 1.5, skip 1.3.1 – 1.3.2</a:t>
            </a:r>
          </a:p>
          <a:p>
            <a:pPr lvl="1"/>
            <a:r>
              <a:rPr lang="en-US" dirty="0" smtClean="0"/>
              <a:t>Chapter 2, skip 2.5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CoDesign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Book</a:t>
            </a:r>
          </a:p>
          <a:p>
            <a:pPr lvl="1"/>
            <a:r>
              <a:rPr lang="en-US" smtClean="0"/>
              <a:t>Chapter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55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8618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+mn-lt"/>
              </a:rPr>
              <a:t>Backup</a:t>
            </a:r>
            <a:endParaRPr lang="en-US" sz="4000" b="1" dirty="0" smtClean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595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Level HW Design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Lecture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5" y="1131541"/>
            <a:ext cx="7330305" cy="54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1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Computational models for HW &amp; SW</a:t>
            </a:r>
          </a:p>
          <a:p>
            <a:r>
              <a:rPr lang="en-US" dirty="0" smtClean="0"/>
              <a:t>System modeling using </a:t>
            </a:r>
            <a:r>
              <a:rPr lang="en-US" dirty="0" err="1" smtClean="0"/>
              <a:t>SystemC</a:t>
            </a:r>
            <a:endParaRPr lang="en-US" dirty="0" smtClean="0"/>
          </a:p>
          <a:p>
            <a:r>
              <a:rPr lang="en-US" dirty="0" smtClean="0"/>
              <a:t>HW/SW partitioning</a:t>
            </a:r>
          </a:p>
          <a:p>
            <a:r>
              <a:rPr lang="en-US" dirty="0" smtClean="0"/>
              <a:t>HW/SW interfacing</a:t>
            </a:r>
          </a:p>
          <a:p>
            <a:r>
              <a:rPr lang="en-US" dirty="0" smtClean="0"/>
              <a:t>High-level synthesis</a:t>
            </a:r>
          </a:p>
          <a:p>
            <a:pPr lvl="1"/>
            <a:r>
              <a:rPr lang="en-US" dirty="0" smtClean="0"/>
              <a:t>Transforming SW to HW implementation</a:t>
            </a:r>
          </a:p>
          <a:p>
            <a:r>
              <a:rPr lang="en-US" dirty="0" smtClean="0"/>
              <a:t>On-chip communication architectures</a:t>
            </a:r>
          </a:p>
          <a:p>
            <a:r>
              <a:rPr lang="en-US" dirty="0" smtClean="0"/>
              <a:t>FPGA </a:t>
            </a:r>
            <a:r>
              <a:rPr lang="en-US" dirty="0" err="1" smtClean="0"/>
              <a:t>prototying</a:t>
            </a:r>
            <a:r>
              <a:rPr lang="en-US" dirty="0" smtClean="0"/>
              <a:t>, if time allows.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knowledge of C/C++ programming</a:t>
            </a:r>
          </a:p>
          <a:p>
            <a:r>
              <a:rPr lang="en-US" dirty="0" smtClean="0"/>
              <a:t>Solid background in digital logic design</a:t>
            </a:r>
          </a:p>
          <a:p>
            <a:r>
              <a:rPr lang="en-US" dirty="0" smtClean="0"/>
              <a:t>Good understanding of computer organization and architecture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92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required textbooks.</a:t>
            </a:r>
          </a:p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6156" y="6560416"/>
            <a:ext cx="2291644" cy="244475"/>
          </a:xfrm>
        </p:spPr>
        <p:txBody>
          <a:bodyPr/>
          <a:lstStyle/>
          <a:p>
            <a:fld id="{297F8EF1-6ECF-694D-9C9B-B4455AF052C0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syllabus-cis4930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554"/>
            <a:ext cx="9144000" cy="27120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463639"/>
            <a:ext cx="9144000" cy="2170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yllabus-cis4930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" y="2707947"/>
            <a:ext cx="9090121" cy="2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1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6-8 assignments:	60% of final grade</a:t>
            </a:r>
          </a:p>
          <a:p>
            <a:r>
              <a:rPr lang="en-US" dirty="0" smtClean="0"/>
              <a:t>1 final project:		40% of final grade</a:t>
            </a:r>
          </a:p>
          <a:p>
            <a:r>
              <a:rPr lang="en-US" dirty="0" smtClean="0"/>
              <a:t>Final </a:t>
            </a:r>
            <a:r>
              <a:rPr lang="en-US" dirty="0" smtClean="0"/>
              <a:t>grading scale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 verifiable proof to make up missing/late 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syllabus-cis4930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0" y="3629122"/>
            <a:ext cx="8001001" cy="82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site on Canvas @ </a:t>
            </a:r>
            <a:r>
              <a:rPr lang="en-US" dirty="0" err="1" smtClean="0"/>
              <a:t>my.usf.edu</a:t>
            </a:r>
            <a:endParaRPr lang="en-US" dirty="0" smtClean="0"/>
          </a:p>
          <a:p>
            <a:pPr lvl="1"/>
            <a:r>
              <a:rPr lang="en-US" dirty="0" smtClean="0"/>
              <a:t>Download assignments &amp; submit your solutions</a:t>
            </a:r>
          </a:p>
          <a:p>
            <a:pPr lvl="1"/>
            <a:r>
              <a:rPr lang="en-US" dirty="0" smtClean="0"/>
              <a:t>Participate discussions</a:t>
            </a:r>
          </a:p>
          <a:p>
            <a:pPr lvl="1"/>
            <a:r>
              <a:rPr lang="en-US" dirty="0" smtClean="0"/>
              <a:t>Checking grades</a:t>
            </a:r>
          </a:p>
          <a:p>
            <a:r>
              <a:rPr lang="en-US" dirty="0" smtClean="0">
                <a:hlinkClick r:id="rId2"/>
              </a:rPr>
              <a:t>www.cse.usf.edu/~zheng/teaching/soc</a:t>
            </a:r>
            <a:endParaRPr lang="en-US" dirty="0" smtClean="0"/>
          </a:p>
          <a:p>
            <a:pPr lvl="1"/>
            <a:r>
              <a:rPr lang="en-US" dirty="0" smtClean="0"/>
              <a:t>Lecture slides</a:t>
            </a:r>
          </a:p>
          <a:p>
            <a:pPr lvl="1"/>
            <a:r>
              <a:rPr lang="en-US" dirty="0" smtClean="0"/>
              <a:t>reading assignments</a:t>
            </a:r>
          </a:p>
          <a:p>
            <a:pPr lvl="1"/>
            <a:r>
              <a:rPr lang="en-US" dirty="0" smtClean="0"/>
              <a:t>Other related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computing device embedded in a larger system.</a:t>
            </a:r>
          </a:p>
          <a:p>
            <a:r>
              <a:rPr lang="en-US" dirty="0" smtClean="0"/>
              <a:t>Pervasive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8EF1-6ECF-694D-9C9B-B4455AF052C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Lecture1 (dragged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86" y="2196908"/>
            <a:ext cx="5166214" cy="1917892"/>
          </a:xfrm>
          <a:prstGeom prst="rect">
            <a:avLst/>
          </a:prstGeom>
        </p:spPr>
      </p:pic>
      <p:pic>
        <p:nvPicPr>
          <p:cNvPr id="6" name="Picture 5" descr="Lecture1 (dragged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4530756"/>
            <a:ext cx="4959927" cy="1260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429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98% processors sold  annually are used in embedded applications.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491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triangl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11527</TotalTime>
  <Words>949</Words>
  <Application>Microsoft Macintosh PowerPoint</Application>
  <PresentationFormat>On-screen Show (4:3)</PresentationFormat>
  <Paragraphs>230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 System-on-Chip Design</vt:lpstr>
      <vt:lpstr>Overview</vt:lpstr>
      <vt:lpstr>SoC Hardware Architecture</vt:lpstr>
      <vt:lpstr>Topics </vt:lpstr>
      <vt:lpstr>Prerequisites</vt:lpstr>
      <vt:lpstr>Textbooks</vt:lpstr>
      <vt:lpstr>Evaluation </vt:lpstr>
      <vt:lpstr>Course Communication</vt:lpstr>
      <vt:lpstr>Embedded Systems</vt:lpstr>
      <vt:lpstr>Embedded Systems</vt:lpstr>
      <vt:lpstr>Embedded Systems: Design Challenges</vt:lpstr>
      <vt:lpstr>Design Complexity Challenges</vt:lpstr>
      <vt:lpstr>Design Complexity Challenges</vt:lpstr>
      <vt:lpstr>Levels of Abstraction: Behavior</vt:lpstr>
      <vt:lpstr>Levels of Abstraction: Behavior</vt:lpstr>
      <vt:lpstr>Levels of Abstraction: Structure</vt:lpstr>
      <vt:lpstr>System Behavioral Models</vt:lpstr>
      <vt:lpstr>System Structural Models</vt:lpstr>
      <vt:lpstr>SoC Design Flow: A Simplified View</vt:lpstr>
      <vt:lpstr>Models of Computation</vt:lpstr>
      <vt:lpstr>System Specification: Language Requirements</vt:lpstr>
      <vt:lpstr>System-Level Description Languages</vt:lpstr>
      <vt:lpstr>Synthesis</vt:lpstr>
      <vt:lpstr>System Synthesis</vt:lpstr>
      <vt:lpstr>Hardware/Software Co-Design</vt:lpstr>
      <vt:lpstr>High-Level Synthesis</vt:lpstr>
      <vt:lpstr>Concurrency vs Parallelism</vt:lpstr>
      <vt:lpstr>PowerPoint Presentation</vt:lpstr>
      <vt:lpstr>Terminologies</vt:lpstr>
      <vt:lpstr>Historical Overview</vt:lpstr>
      <vt:lpstr>Bottom-Up Methodology</vt:lpstr>
      <vt:lpstr>Top-Down Methodology</vt:lpstr>
      <vt:lpstr>Meet-in-the-Middle Methodology</vt:lpstr>
      <vt:lpstr>Platform Methodology</vt:lpstr>
      <vt:lpstr>An Example Platform: Xilinx Zynq</vt:lpstr>
      <vt:lpstr>Reading Guide</vt:lpstr>
      <vt:lpstr>PowerPoint Presentation</vt:lpstr>
      <vt:lpstr>A System Level HW Design Flow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545—Introduction to VHDL Lecture 9</dc:title>
  <dc:creator>David Hwang</dc:creator>
  <cp:lastModifiedBy>Hao Zheng</cp:lastModifiedBy>
  <cp:revision>1628</cp:revision>
  <dcterms:created xsi:type="dcterms:W3CDTF">2010-04-19T19:02:55Z</dcterms:created>
  <dcterms:modified xsi:type="dcterms:W3CDTF">2016-08-23T17:45:00Z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Unrestricted</vt:lpwstr>
  </property>
  <property fmtid="{D5CDD505-2E9C-101B-9397-08002B2CF9AE}" pid="3" name="SensitivityID">
    <vt:lpwstr>0</vt:lpwstr>
  </property>
  <property fmtid="{D5CDD505-2E9C-101B-9397-08002B2CF9AE}" pid="4" name="ThirdParty">
    <vt:lpwstr/>
  </property>
</Properties>
</file>