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73" r:id="rId1"/>
  </p:sldMasterIdLst>
  <p:notesMasterIdLst>
    <p:notesMasterId r:id="rId15"/>
  </p:notesMasterIdLst>
  <p:handoutMasterIdLst>
    <p:handoutMasterId r:id="rId16"/>
  </p:handoutMasterIdLst>
  <p:sldIdLst>
    <p:sldId id="814" r:id="rId2"/>
    <p:sldId id="815" r:id="rId3"/>
    <p:sldId id="850" r:id="rId4"/>
    <p:sldId id="851" r:id="rId5"/>
    <p:sldId id="852" r:id="rId6"/>
    <p:sldId id="849" r:id="rId7"/>
    <p:sldId id="841" r:id="rId8"/>
    <p:sldId id="843" r:id="rId9"/>
    <p:sldId id="842" r:id="rId10"/>
    <p:sldId id="844" r:id="rId11"/>
    <p:sldId id="845" r:id="rId12"/>
    <p:sldId id="847" r:id="rId13"/>
    <p:sldId id="848" r:id="rId14"/>
  </p:sldIdLst>
  <p:sldSz cx="9144000" cy="6858000" type="screen4x3"/>
  <p:notesSz cx="6896100" cy="92329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7FC"/>
    <a:srgbClr val="F1FCF4"/>
    <a:srgbClr val="E8AD0E"/>
    <a:srgbClr val="1A24FF"/>
    <a:srgbClr val="000000"/>
    <a:srgbClr val="FFFFCC"/>
    <a:srgbClr val="FFCC99"/>
    <a:srgbClr val="8B17FF"/>
    <a:srgbClr val="CCCC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32" autoAdjust="0"/>
  </p:normalViewPr>
  <p:slideViewPr>
    <p:cSldViewPr snapToGrid="0">
      <p:cViewPr>
        <p:scale>
          <a:sx n="165" d="100"/>
          <a:sy n="165" d="100"/>
        </p:scale>
        <p:origin x="-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0" y="-78"/>
      </p:cViewPr>
      <p:guideLst>
        <p:guide orient="horz" pos="2908"/>
        <p:guide pos="21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6838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6838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D30A982-791A-7F48-9F33-4168D30D1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86263"/>
            <a:ext cx="55181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348A3D2-338F-4546-ADD3-A8829C1E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D449ADBB-0A57-834F-A54B-E218A245A996}" type="datetime1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87C23E16-F6FF-5A41-9C9C-F29D18AAAA9E}" type="datetime1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34FEA6FC-6F61-5349-A08A-43CABC4E8B10}" type="datetime1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8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9756588A-20FE-FD44-A7D9-EE2E678F350D}" type="datetime1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E1554F6D-EC00-7D4B-BF14-3FA75327CF96}" type="datetime1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9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2795BDC5-3209-DB40-9667-A5820524CA01}" type="datetime1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C3CD4D29-4A85-604B-8E98-395D54341E81}" type="datetime1">
              <a:rPr lang="en-US" smtClean="0"/>
              <a:t>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7F58E615-7D19-BA4E-A60F-28F01869F58F}" type="datetime1">
              <a:rPr lang="en-US" smtClean="0"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4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F6CC004C-F33D-BD4B-94AF-B44AC0BA2E05}" type="datetime1">
              <a:rPr lang="en-US" smtClean="0"/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2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56723B14-3D09-9844-8311-FF5A412B054E}" type="datetime1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B40B88AE-5593-9B4B-81E3-208D802612DF}" type="datetime1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6156" y="6537325"/>
            <a:ext cx="2291644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F8EF1-6ECF-694D-9C9B-B4455AF052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0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8839200" cy="2514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charset="0"/>
              </a:rPr>
              <a:t> Overview of HW/SW Co-Design</a:t>
            </a:r>
            <a:br>
              <a:rPr lang="en-US" sz="4800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(Chapter 1, The </a:t>
            </a:r>
            <a:r>
              <a:rPr lang="en-US" i="1" dirty="0" err="1" smtClean="0">
                <a:solidFill>
                  <a:srgbClr val="FF0000"/>
                </a:solidFill>
                <a:ea typeface="ＭＳ Ｐゴシック" charset="0"/>
              </a:rPr>
              <a:t>CoDesign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Book)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 bwMode="auto">
          <a:xfrm>
            <a:off x="1295400" y="4191000"/>
            <a:ext cx="6673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Hao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Zheng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Comp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Sci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&amp;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Eng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U of South Florida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HW &amp; SW: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here </a:t>
            </a:r>
            <a:r>
              <a:rPr lang="en-US" sz="2800" dirty="0"/>
              <a:t>is a </a:t>
            </a:r>
            <a:r>
              <a:rPr lang="en-US" sz="2800" b="1" dirty="0"/>
              <a:t>large overhead </a:t>
            </a:r>
            <a:r>
              <a:rPr lang="en-US" sz="2800" dirty="0"/>
              <a:t>associated with executing software </a:t>
            </a:r>
            <a:r>
              <a:rPr lang="en-US" sz="2800" dirty="0" smtClean="0"/>
              <a:t>instructions </a:t>
            </a:r>
            <a:r>
              <a:rPr lang="en-US" sz="2800" dirty="0"/>
              <a:t>in the </a:t>
            </a:r>
            <a:r>
              <a:rPr lang="en-US" sz="2800" dirty="0" smtClean="0"/>
              <a:t>processor implementation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Instruction </a:t>
            </a:r>
            <a:r>
              <a:rPr lang="en-US" sz="2400" dirty="0"/>
              <a:t>and operand fetch from </a:t>
            </a:r>
            <a:r>
              <a:rPr lang="en-US" sz="2400" dirty="0" smtClean="0"/>
              <a:t>memory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Complex </a:t>
            </a:r>
            <a:r>
              <a:rPr lang="en-US" sz="2400" dirty="0"/>
              <a:t>state machine for control of the </a:t>
            </a:r>
            <a:r>
              <a:rPr lang="en-US" sz="2400" dirty="0" err="1"/>
              <a:t>datapath</a:t>
            </a:r>
            <a:r>
              <a:rPr lang="en-US" sz="2400" dirty="0"/>
              <a:t>, etc.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Flexibility comes with a significant energy </a:t>
            </a:r>
            <a:r>
              <a:rPr lang="en-US" sz="2800" dirty="0" smtClean="0"/>
              <a:t>cost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</a:t>
            </a:r>
            <a:r>
              <a:rPr lang="en-US" sz="2400" dirty="0" smtClean="0"/>
              <a:t>ne </a:t>
            </a:r>
            <a:r>
              <a:rPr lang="en-US" sz="2400" dirty="0"/>
              <a:t>which energy optimized </a:t>
            </a:r>
            <a:r>
              <a:rPr lang="en-US" sz="2400" dirty="0" smtClean="0"/>
              <a:t>applications </a:t>
            </a:r>
            <a:r>
              <a:rPr lang="en-US" sz="2400" dirty="0"/>
              <a:t>cannot tolerate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Therefore, you will </a:t>
            </a:r>
            <a:r>
              <a:rPr lang="en-US" sz="2800" b="1" dirty="0"/>
              <a:t>never find </a:t>
            </a:r>
            <a:r>
              <a:rPr lang="en-US" sz="2800" dirty="0"/>
              <a:t>a Pentium processor in a cell phone</a:t>
            </a:r>
            <a:r>
              <a:rPr lang="en-US" sz="2800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Specialized </a:t>
            </a:r>
            <a:r>
              <a:rPr lang="en-US" sz="2800" dirty="0"/>
              <a:t>hardware architectures are usually also more efficient than software from </a:t>
            </a:r>
            <a:r>
              <a:rPr lang="en-US" sz="2800" dirty="0" smtClean="0"/>
              <a:t>a </a:t>
            </a:r>
            <a:r>
              <a:rPr lang="en-US" sz="2800" i="1" dirty="0"/>
              <a:t>relative </a:t>
            </a:r>
            <a:r>
              <a:rPr lang="en-US" sz="2800" i="1" dirty="0" smtClean="0"/>
              <a:t>perspective.</a:t>
            </a:r>
            <a:endParaRPr lang="en-US" sz="2800" i="1" dirty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Relative </a:t>
            </a:r>
            <a:r>
              <a:rPr lang="en-US" sz="2400" b="1" dirty="0"/>
              <a:t>performance </a:t>
            </a:r>
            <a:r>
              <a:rPr lang="en-US" sz="2400" dirty="0"/>
              <a:t>means the amount of useful work done per clock </a:t>
            </a:r>
            <a:r>
              <a:rPr lang="en-US" sz="2400" dirty="0" smtClean="0"/>
              <a:t>cycle.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5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Factors in HW/SW Co-Design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" y="1607896"/>
            <a:ext cx="9075174" cy="2817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728" y="4541214"/>
            <a:ext cx="6984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latin typeface="+mn-lt"/>
              </a:rPr>
              <a:t>Fig. 1.6 </a:t>
            </a:r>
            <a:r>
              <a:rPr lang="en-US" sz="2400" dirty="0" smtClean="0">
                <a:latin typeface="+mn-lt"/>
              </a:rPr>
              <a:t>Driving Factors in hardware/software </a:t>
            </a:r>
            <a:r>
              <a:rPr lang="en-US" sz="2400" dirty="0" err="1" smtClean="0">
                <a:latin typeface="+mn-lt"/>
              </a:rPr>
              <a:t>codesign</a:t>
            </a:r>
            <a:endParaRPr lang="en-US" sz="24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0909" y="6165273"/>
            <a:ext cx="204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 smtClean="0">
                <a:solidFill>
                  <a:srgbClr val="FF0000"/>
                </a:solidFill>
                <a:latin typeface="+mn-lt"/>
              </a:rPr>
              <a:t>CoDesign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127808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HW/SW Co-Design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" y="1153708"/>
            <a:ext cx="7573819" cy="5583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50484" y="2886363"/>
            <a:ext cx="1945840" cy="707886"/>
          </a:xfrm>
          <a:prstGeom prst="rect">
            <a:avLst/>
          </a:prstGeom>
          <a:solidFill>
            <a:srgbClr val="CFE7FC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related to design 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methodologies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7789333" y="2424545"/>
            <a:ext cx="334071" cy="46181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3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General-purpose </a:t>
            </a:r>
            <a:r>
              <a:rPr lang="en-US" dirty="0" smtClean="0"/>
              <a:t>platforms, such as processors or FPGAs, can support a wide range of applications.</a:t>
            </a:r>
          </a:p>
          <a:p>
            <a:r>
              <a:rPr lang="en-US" i="1" dirty="0" smtClean="0"/>
              <a:t>Application-specific </a:t>
            </a:r>
            <a:r>
              <a:rPr lang="en-US" dirty="0" smtClean="0"/>
              <a:t>platforms, such as ASICs, are optimized for a single application</a:t>
            </a:r>
          </a:p>
          <a:p>
            <a:r>
              <a:rPr lang="en-US" dirty="0" smtClean="0"/>
              <a:t>In the middle, </a:t>
            </a:r>
            <a:r>
              <a:rPr lang="en-US" i="1" dirty="0" smtClean="0"/>
              <a:t>domain-specific </a:t>
            </a:r>
            <a:r>
              <a:rPr lang="en-US" dirty="0" smtClean="0"/>
              <a:t>platforms (e.g. DSP, ASIP) are optimized for a range of applications.</a:t>
            </a:r>
          </a:p>
          <a:p>
            <a:pPr lvl="1"/>
            <a:r>
              <a:rPr lang="en-US" dirty="0" smtClean="0"/>
              <a:t>Signal processing, cryptography,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dirty="0" smtClean="0"/>
              <a:t>Hardware/Software Co-Design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/>
          <a:lstStyle/>
          <a:p>
            <a:r>
              <a:rPr lang="en-US" dirty="0" smtClean="0"/>
              <a:t>Definition: </a:t>
            </a:r>
            <a:r>
              <a:rPr lang="en-US" i="1" dirty="0" smtClean="0"/>
              <a:t>HW/SW co-design is the design of cooperating HW components and SW components in a single design effort.</a:t>
            </a:r>
          </a:p>
          <a:p>
            <a:endParaRPr lang="en-US" dirty="0" smtClean="0"/>
          </a:p>
          <a:p>
            <a:r>
              <a:rPr lang="en-US" dirty="0" smtClean="0"/>
              <a:t>Alternative definition: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6156" y="6537325"/>
            <a:ext cx="2291644" cy="244475"/>
          </a:xfrm>
        </p:spPr>
        <p:txBody>
          <a:bodyPr/>
          <a:lstStyle/>
          <a:p>
            <a:fld id="{297F8EF1-6ECF-694D-9C9B-B4455AF052C0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45586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 smtClean="0">
                <a:latin typeface="+mn-lt"/>
              </a:rPr>
              <a:t>HW/SW co-design means meeting system level objectives by exploiting the synergy of HW and SW through concurrent design.</a:t>
            </a:r>
          </a:p>
        </p:txBody>
      </p:sp>
    </p:spTree>
    <p:extLst>
      <p:ext uri="{BB962C8B-B14F-4D97-AF65-F5344CB8AC3E}">
        <p14:creationId xmlns:p14="http://schemas.microsoft.com/office/powerpoint/2010/main" val="33073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HW: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single-clock synchronous digital circuit.</a:t>
            </a:r>
          </a:p>
          <a:p>
            <a:pPr lvl="1"/>
            <a:r>
              <a:rPr lang="en-US" dirty="0" smtClean="0"/>
              <a:t>Or an equivalent cycle-accurate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simplified view</a:t>
            </a:r>
          </a:p>
          <a:p>
            <a:pPr lvl="1"/>
            <a:r>
              <a:rPr lang="en-US" dirty="0" smtClean="0"/>
              <a:t>Events within a clock cycle cannot be captured.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3" y="2810164"/>
            <a:ext cx="3246104" cy="1746442"/>
          </a:xfrm>
          <a:prstGeom prst="rect">
            <a:avLst/>
          </a:prstGeom>
        </p:spPr>
      </p:pic>
      <p:pic>
        <p:nvPicPr>
          <p:cNvPr id="6" name="Picture 5" descr="chp%3A10.1007%2F978-1-4614-3737-6_1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96" y="2707408"/>
            <a:ext cx="4785591" cy="18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W: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single-thread sequential program</a:t>
            </a:r>
          </a:p>
          <a:p>
            <a:pPr lvl="1"/>
            <a:r>
              <a:rPr lang="en-US" dirty="0" smtClean="0"/>
              <a:t>In </a:t>
            </a:r>
            <a:r>
              <a:rPr lang="en-US" i="1" dirty="0" smtClean="0"/>
              <a:t>C</a:t>
            </a:r>
            <a:r>
              <a:rPr lang="en-US" dirty="0" smtClean="0"/>
              <a:t> or assembly languages.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 programs are useful to describe computations.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48" y="2663151"/>
            <a:ext cx="5369173" cy="24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and SW in a System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" y="1101679"/>
            <a:ext cx="8666213" cy="4032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818" y="5495636"/>
            <a:ext cx="877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HW/SW co-design is the partitioning and design of an application in terms of </a:t>
            </a:r>
            <a:r>
              <a:rPr lang="en-US" sz="2400" i="1" dirty="0" smtClean="0">
                <a:latin typeface="+mn-lt"/>
              </a:rPr>
              <a:t>fixed</a:t>
            </a:r>
            <a:r>
              <a:rPr lang="en-US" sz="2400" dirty="0" smtClean="0">
                <a:latin typeface="+mn-lt"/>
              </a:rPr>
              <a:t> and </a:t>
            </a:r>
            <a:r>
              <a:rPr lang="en-US" sz="2400" i="1" dirty="0" smtClean="0">
                <a:latin typeface="+mn-lt"/>
              </a:rPr>
              <a:t>flexible</a:t>
            </a:r>
            <a:r>
              <a:rPr lang="en-US" sz="2400" dirty="0" smtClean="0">
                <a:latin typeface="+mn-lt"/>
              </a:rPr>
              <a:t> components.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90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Natures of HW &amp; 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0" y="1493211"/>
            <a:ext cx="8993667" cy="3333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66" y="5511030"/>
            <a:ext cx="7330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latin typeface="+mn-lt"/>
              </a:rPr>
              <a:t>To implement an application: choose HW or SW?</a:t>
            </a: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62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HW &amp; SW: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0" y="1261796"/>
            <a:ext cx="7981757" cy="5356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0909" y="6165273"/>
            <a:ext cx="204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 smtClean="0">
                <a:solidFill>
                  <a:srgbClr val="FF0000"/>
                </a:solidFill>
                <a:latin typeface="+mn-lt"/>
              </a:rPr>
              <a:t>CoDesign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148102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HW &amp; SW: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HW implementation (ASIC) has higher performance over SW running on processors.</a:t>
            </a:r>
          </a:p>
          <a:p>
            <a:r>
              <a:rPr lang="en-US" dirty="0" smtClean="0"/>
              <a:t>However, processors may have a much higher clock frequency.</a:t>
            </a:r>
          </a:p>
          <a:p>
            <a:pPr lvl="1"/>
            <a:r>
              <a:rPr lang="en-US" dirty="0"/>
              <a:t>the speed advantage of ASICs over software is </a:t>
            </a:r>
            <a:r>
              <a:rPr lang="en-US" dirty="0" smtClean="0"/>
              <a:t>not clear.</a:t>
            </a:r>
          </a:p>
          <a:p>
            <a:r>
              <a:rPr lang="en-US" dirty="0" smtClean="0"/>
              <a:t>Therefore</a:t>
            </a:r>
            <a:r>
              <a:rPr lang="en-US" dirty="0"/>
              <a:t>, absolute performance is </a:t>
            </a:r>
            <a:r>
              <a:rPr lang="en-US" b="1" dirty="0"/>
              <a:t>not </a:t>
            </a:r>
            <a:r>
              <a:rPr lang="en-US" dirty="0"/>
              <a:t>a very good metric to compare hardware and software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8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HW &amp; SW: Energy </a:t>
            </a:r>
            <a:r>
              <a:rPr lang="en-US" dirty="0" err="1" smtClean="0"/>
              <a:t>Efficency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1052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</a:t>
            </a:r>
            <a:r>
              <a:rPr lang="en-US" sz="2800" b="1" dirty="0" smtClean="0"/>
              <a:t>nergy efficiency</a:t>
            </a:r>
            <a:r>
              <a:rPr lang="en-US" sz="2800" dirty="0"/>
              <a:t>:</a:t>
            </a:r>
            <a:r>
              <a:rPr lang="en-US" sz="2800" dirty="0" smtClean="0"/>
              <a:t> the amount of useful work done per unit of energy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25" y="2355273"/>
            <a:ext cx="6776203" cy="4316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424" y="2747818"/>
            <a:ext cx="2624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the energy consumption of an AES engine (encryption) on different </a:t>
            </a:r>
            <a:r>
              <a:rPr lang="en-US" sz="2400" dirty="0" err="1">
                <a:latin typeface="+mn-lt"/>
              </a:rPr>
              <a:t>archi</a:t>
            </a:r>
            <a:r>
              <a:rPr lang="en-US" sz="24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tectures</a:t>
            </a:r>
            <a:r>
              <a:rPr lang="en-US" sz="2400" dirty="0">
                <a:latin typeface="+mn-lt"/>
              </a:rPr>
              <a:t>. </a:t>
            </a:r>
          </a:p>
          <a:p>
            <a:pPr algn="l"/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998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triangle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8445</TotalTime>
  <Words>476</Words>
  <Application>Microsoft Macintosh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Overview of HW/SW Co-Design (Chapter 1, The CoDesign Book)</vt:lpstr>
      <vt:lpstr>Hardware/Software Co-Design</vt:lpstr>
      <vt:lpstr>HW: Characterization</vt:lpstr>
      <vt:lpstr>SW: Characterization</vt:lpstr>
      <vt:lpstr>HW and SW in a System Design</vt:lpstr>
      <vt:lpstr>Natures of HW &amp; SW</vt:lpstr>
      <vt:lpstr>Compare HW &amp; SW: Performance</vt:lpstr>
      <vt:lpstr>Compare HW &amp; SW: Performance</vt:lpstr>
      <vt:lpstr>Compare HW &amp; SW: Energy Efficency</vt:lpstr>
      <vt:lpstr>Compare HW &amp; SW: Summary</vt:lpstr>
      <vt:lpstr>Driving Factors in HW/SW Co-Design</vt:lpstr>
      <vt:lpstr>HW/SW Co-Design Space</vt:lpstr>
      <vt:lpstr>Platform Selection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545—Introduction to VHDL Lecture 9</dc:title>
  <dc:creator>David Hwang</dc:creator>
  <cp:lastModifiedBy>Hao Zheng</cp:lastModifiedBy>
  <cp:revision>1611</cp:revision>
  <dcterms:created xsi:type="dcterms:W3CDTF">2010-04-19T19:02:55Z</dcterms:created>
  <dcterms:modified xsi:type="dcterms:W3CDTF">2016-01-13T18:34:18Z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Unrestricted</vt:lpwstr>
  </property>
  <property fmtid="{D5CDD505-2E9C-101B-9397-08002B2CF9AE}" pid="3" name="SensitivityID">
    <vt:lpwstr>0</vt:lpwstr>
  </property>
  <property fmtid="{D5CDD505-2E9C-101B-9397-08002B2CF9AE}" pid="4" name="ThirdParty">
    <vt:lpwstr/>
  </property>
</Properties>
</file>