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50"/>
  </p:notesMasterIdLst>
  <p:handoutMasterIdLst>
    <p:handoutMasterId r:id="rId51"/>
  </p:handoutMasterIdLst>
  <p:sldIdLst>
    <p:sldId id="270" r:id="rId2"/>
    <p:sldId id="271" r:id="rId3"/>
    <p:sldId id="322" r:id="rId4"/>
    <p:sldId id="316" r:id="rId5"/>
    <p:sldId id="323" r:id="rId6"/>
    <p:sldId id="304" r:id="rId7"/>
    <p:sldId id="324" r:id="rId8"/>
    <p:sldId id="303" r:id="rId9"/>
    <p:sldId id="318" r:id="rId10"/>
    <p:sldId id="325" r:id="rId11"/>
    <p:sldId id="319" r:id="rId12"/>
    <p:sldId id="320" r:id="rId13"/>
    <p:sldId id="305" r:id="rId14"/>
    <p:sldId id="321" r:id="rId15"/>
    <p:sldId id="349" r:id="rId16"/>
    <p:sldId id="350" r:id="rId17"/>
    <p:sldId id="326" r:id="rId18"/>
    <p:sldId id="351" r:id="rId19"/>
    <p:sldId id="327" r:id="rId20"/>
    <p:sldId id="328" r:id="rId21"/>
    <p:sldId id="329" r:id="rId22"/>
    <p:sldId id="302" r:id="rId23"/>
    <p:sldId id="330" r:id="rId24"/>
    <p:sldId id="331" r:id="rId25"/>
    <p:sldId id="336" r:id="rId26"/>
    <p:sldId id="338" r:id="rId27"/>
    <p:sldId id="339" r:id="rId28"/>
    <p:sldId id="340" r:id="rId29"/>
    <p:sldId id="341" r:id="rId30"/>
    <p:sldId id="342" r:id="rId31"/>
    <p:sldId id="343" r:id="rId32"/>
    <p:sldId id="357" r:id="rId33"/>
    <p:sldId id="344" r:id="rId34"/>
    <p:sldId id="352" r:id="rId35"/>
    <p:sldId id="353" r:id="rId36"/>
    <p:sldId id="345" r:id="rId37"/>
    <p:sldId id="354" r:id="rId38"/>
    <p:sldId id="347" r:id="rId39"/>
    <p:sldId id="346" r:id="rId40"/>
    <p:sldId id="348" r:id="rId41"/>
    <p:sldId id="358" r:id="rId42"/>
    <p:sldId id="355" r:id="rId43"/>
    <p:sldId id="356" r:id="rId44"/>
    <p:sldId id="310" r:id="rId45"/>
    <p:sldId id="333" r:id="rId46"/>
    <p:sldId id="334" r:id="rId47"/>
    <p:sldId id="335" r:id="rId48"/>
    <p:sldId id="332" r:id="rId49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chemeClr val="tx1"/>
      </a:buClr>
      <a:buSzPct val="60000"/>
      <a:buFont typeface="Wingdings" pitchFamily="2" charset="2"/>
      <a:defRPr sz="3200" kern="1200">
        <a:solidFill>
          <a:schemeClr val="tx1"/>
        </a:solidFill>
        <a:latin typeface="Arial Black" pitchFamily="34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chemeClr val="tx1"/>
      </a:buClr>
      <a:buSzPct val="60000"/>
      <a:buFont typeface="Wingdings" pitchFamily="2" charset="2"/>
      <a:defRPr sz="3200" kern="1200">
        <a:solidFill>
          <a:schemeClr val="tx1"/>
        </a:solidFill>
        <a:latin typeface="Arial Black" pitchFamily="34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chemeClr val="tx1"/>
      </a:buClr>
      <a:buSzPct val="60000"/>
      <a:buFont typeface="Wingdings" pitchFamily="2" charset="2"/>
      <a:defRPr sz="3200" kern="1200">
        <a:solidFill>
          <a:schemeClr val="tx1"/>
        </a:solidFill>
        <a:latin typeface="Arial Black" pitchFamily="34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chemeClr val="tx1"/>
      </a:buClr>
      <a:buSzPct val="60000"/>
      <a:buFont typeface="Wingdings" pitchFamily="2" charset="2"/>
      <a:defRPr sz="3200" kern="1200">
        <a:solidFill>
          <a:schemeClr val="tx1"/>
        </a:solidFill>
        <a:latin typeface="Arial Black" pitchFamily="34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chemeClr val="tx1"/>
      </a:buClr>
      <a:buSzPct val="60000"/>
      <a:buFont typeface="Wingdings" pitchFamily="2" charset="2"/>
      <a:defRPr sz="3200" kern="1200">
        <a:solidFill>
          <a:schemeClr val="tx1"/>
        </a:solidFill>
        <a:latin typeface="Arial Black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 Black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 Black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 Black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 Black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AE9"/>
    <a:srgbClr val="0033CC"/>
    <a:srgbClr val="004BF3"/>
    <a:srgbClr val="008D40"/>
    <a:srgbClr val="009744"/>
    <a:srgbClr val="000066"/>
    <a:srgbClr val="003399"/>
    <a:srgbClr val="000099"/>
    <a:srgbClr val="808080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10" autoAdjust="0"/>
    <p:restoredTop sz="90687" autoAdjust="0"/>
  </p:normalViewPr>
  <p:slideViewPr>
    <p:cSldViewPr snapToGrid="0">
      <p:cViewPr varScale="1">
        <p:scale>
          <a:sx n="200" d="100"/>
          <a:sy n="200" d="100"/>
        </p:scale>
        <p:origin x="52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8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4" d="100"/>
        <a:sy n="114" d="100"/>
      </p:scale>
      <p:origin x="0" y="7120"/>
    </p:cViewPr>
  </p:sorterViewPr>
  <p:notesViewPr>
    <p:cSldViewPr snapToGrid="0">
      <p:cViewPr varScale="1">
        <p:scale>
          <a:sx n="85" d="100"/>
          <a:sy n="85" d="100"/>
        </p:scale>
        <p:origin x="265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54371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spcBef>
                <a:spcPct val="0"/>
              </a:spcBef>
              <a:buClrTx/>
              <a:buSzTx/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r>
              <a:rPr lang="en-US"/>
              <a:t>The University of Adelaide, School of Computer Science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75300" y="0"/>
            <a:ext cx="15240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spcBef>
                <a:spcPct val="0"/>
              </a:spcBef>
              <a:buClrTx/>
              <a:buSzTx/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fld id="{4AE1C6F6-EFE8-CA49-9A92-7F73AC3998E8}" type="datetime3">
              <a:rPr lang="en-US" smtClean="0"/>
              <a:t>14 November 2018</a:t>
            </a:fld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54371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spcBef>
                <a:spcPct val="0"/>
              </a:spcBef>
              <a:buClrTx/>
              <a:buSzTx/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r>
              <a:rPr lang="en-US"/>
              <a:t>Chapter 2 — Instructions: Language of the Computer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75300" y="9723438"/>
            <a:ext cx="15240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spcBef>
                <a:spcPct val="0"/>
              </a:spcBef>
              <a:buClrTx/>
              <a:buSzTx/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fld id="{57C84157-CAC9-4329-91AD-EB3C6746FA3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spcBef>
                <a:spcPct val="0"/>
              </a:spcBef>
              <a:buClrTx/>
              <a:buSzTx/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r>
              <a:rPr lang="en-US"/>
              <a:t>The University of Adelaide, School of Computer Science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spcBef>
                <a:spcPct val="0"/>
              </a:spcBef>
              <a:buClrTx/>
              <a:buSzTx/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fld id="{04144625-7B4B-A249-98CA-B4E955C99A0C}" type="datetime3">
              <a:rPr lang="en-US" smtClean="0"/>
              <a:t>14 November 2018</a:t>
            </a:fld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2513"/>
            <a:ext cx="5207000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spcBef>
                <a:spcPct val="0"/>
              </a:spcBef>
              <a:buClrTx/>
              <a:buSzTx/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r>
              <a:rPr lang="en-US"/>
              <a:t>Chapter 2 — Instructions: Language of the Computer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spcBef>
                <a:spcPct val="0"/>
              </a:spcBef>
              <a:buClrTx/>
              <a:buSzTx/>
              <a:buFontTx/>
              <a:buNone/>
              <a:defRPr sz="1300">
                <a:latin typeface="Times New Roman" pitchFamily="18" charset="0"/>
              </a:defRPr>
            </a:lvl1pPr>
          </a:lstStyle>
          <a:p>
            <a:fld id="{EE145C4F-ECA4-4DD7-819E-C9FECED2784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algn="l" rtl="0" fontAlgn="base">
      <a:spcBef>
        <a:spcPct val="30000"/>
      </a:spcBef>
      <a:spcAft>
        <a:spcPct val="0"/>
      </a:spcAft>
      <a:defRPr sz="2000" kern="1200" baseline="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2000" kern="1200" baseline="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2000" kern="1200" baseline="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2000" kern="1200" baseline="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2000" kern="1200" baseline="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90FF55BA-2432-9741-B816-7307DF2ECA2F}" type="datetime3">
              <a:rPr lang="en-US" smtClean="0"/>
              <a:t>14 November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CEACC0-B677-4A29-B1E6-BCE98563D55B}" type="slidenum">
              <a:rPr lang="en-US"/>
              <a:pPr/>
              <a:t>1</a:t>
            </a:fld>
            <a:endParaRPr lang="en-US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F74FD802-D2E9-3543-B827-D75B355EFC6E}" type="datetime3">
              <a:rPr lang="en-US" smtClean="0"/>
              <a:t>14 November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11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AU" baseline="0" dirty="0" smtClean="0">
                <a:latin typeface="Monaco" charset="0"/>
                <a:ea typeface="Monaco" charset="0"/>
                <a:cs typeface="Monaco" charset="0"/>
              </a:rPr>
              <a:t>pipelined </a:t>
            </a:r>
            <a:r>
              <a:rPr lang="en-AU" baseline="0" dirty="0" smtClean="0">
                <a:latin typeface="Monaco" charset="0"/>
                <a:ea typeface="Monaco" charset="0"/>
                <a:cs typeface="Monaco" charset="0"/>
              </a:rPr>
              <a:t>load/store hides mem access latency by amortizing it over </a:t>
            </a:r>
            <a:r>
              <a:rPr lang="en-AU" baseline="0" dirty="0" smtClean="0">
                <a:latin typeface="Monaco" charset="0"/>
                <a:ea typeface="Monaco" charset="0"/>
                <a:cs typeface="Monaco" charset="0"/>
              </a:rPr>
              <a:t>large </a:t>
            </a:r>
            <a:r>
              <a:rPr lang="en-AU" baseline="0" dirty="0" smtClean="0">
                <a:latin typeface="Monaco" charset="0"/>
                <a:ea typeface="Monaco" charset="0"/>
                <a:cs typeface="Monaco" charset="0"/>
              </a:rPr>
              <a:t>number of consecutive accesses.</a:t>
            </a:r>
          </a:p>
          <a:p>
            <a:pPr marL="285750" indent="-285750">
              <a:buFont typeface="Arial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4276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F74FD802-D2E9-3543-B827-D75B355EFC6E}" type="datetime3">
              <a:rPr lang="en-US" smtClean="0"/>
              <a:t>14 November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12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6673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F74FD802-D2E9-3543-B827-D75B355EFC6E}" type="datetime3">
              <a:rPr lang="en-US" smtClean="0"/>
              <a:t>14 November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13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89235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F74FD802-D2E9-3543-B827-D75B355EFC6E}" type="datetime3">
              <a:rPr lang="en-US" smtClean="0"/>
              <a:t>14 November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14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AU" dirty="0" smtClean="0">
                <a:latin typeface="Monaco" charset="0"/>
                <a:ea typeface="Monaco" charset="0"/>
                <a:cs typeface="Monaco" charset="0"/>
              </a:rPr>
              <a:t>stalls between MUL and ADD</a:t>
            </a:r>
            <a:r>
              <a:rPr lang="en-AU" baseline="0" dirty="0" smtClean="0">
                <a:latin typeface="Monaco" charset="0"/>
                <a:ea typeface="Monaco" charset="0"/>
                <a:cs typeface="Monaco" charset="0"/>
              </a:rPr>
              <a:t> happen on every data operation in superscalar </a:t>
            </a:r>
          </a:p>
          <a:p>
            <a:pPr marL="285750" indent="-285750">
              <a:buFont typeface="Arial" charset="0"/>
              <a:buChar char="•"/>
            </a:pPr>
            <a:r>
              <a:rPr lang="en-AU" baseline="0" dirty="0" smtClean="0">
                <a:latin typeface="Monaco" charset="0"/>
                <a:ea typeface="Monaco" charset="0"/>
                <a:cs typeface="Monaco" charset="0"/>
              </a:rPr>
              <a:t>Only one stall for all 64 operations in vector machine</a:t>
            </a:r>
          </a:p>
          <a:p>
            <a:pPr marL="285750" indent="-285750">
              <a:buFont typeface="Arial" charset="0"/>
              <a:buChar char="•"/>
            </a:pPr>
            <a:endParaRPr lang="en-AU" dirty="0">
              <a:latin typeface="Monaco" charset="0"/>
              <a:ea typeface="Monaco" charset="0"/>
              <a:cs typeface="Monac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839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dirty="0" smtClean="0">
                <a:latin typeface="Monaco" charset="0"/>
                <a:ea typeface="Monaco" charset="0"/>
                <a:cs typeface="Monaco" charset="0"/>
              </a:rPr>
              <a:t>* </a:t>
            </a:r>
            <a:r>
              <a:rPr lang="en-US" sz="2400" b="0" kern="1200" baseline="0" dirty="0" smtClean="0">
                <a:solidFill>
                  <a:schemeClr val="tx1"/>
                </a:solidFill>
                <a:effectLst/>
                <a:latin typeface="Monaco" charset="0"/>
                <a:ea typeface="Monaco" charset="0"/>
                <a:cs typeface="Monaco" charset="0"/>
              </a:rPr>
              <a:t>With chaining, dependent instruction can start as soon as first result appears </a:t>
            </a:r>
            <a:endParaRPr lang="en-US" sz="2400" b="0" dirty="0" smtClean="0">
              <a:effectLst/>
              <a:latin typeface="Monaco" charset="0"/>
              <a:ea typeface="Monaco" charset="0"/>
              <a:cs typeface="Monaco" charset="0"/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The University of Adelaide, School of Computer Science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4144625-7B4B-A249-98CA-B4E955C99A0C}" type="datetime3">
              <a:rPr lang="en-US" smtClean="0"/>
              <a:t>14 November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Chapter 2 — Instructions: Language of the Computer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E145C4F-ECA4-4DD7-819E-C9FECED2784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36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>
                <a:latin typeface="Monaco" charset="0"/>
                <a:ea typeface="Monaco" charset="0"/>
                <a:cs typeface="Monaco" charset="0"/>
              </a:rPr>
              <a:t>each lane = a portion of register</a:t>
            </a:r>
            <a:r>
              <a:rPr lang="en-US" baseline="0" dirty="0" smtClean="0">
                <a:latin typeface="Monaco" charset="0"/>
                <a:ea typeface="Monaco" charset="0"/>
                <a:cs typeface="Monaco" charset="0"/>
              </a:rPr>
              <a:t> file + one instance of every vector FU</a:t>
            </a:r>
          </a:p>
          <a:p>
            <a:pPr marL="342900" indent="-342900">
              <a:buFont typeface="Arial" charset="0"/>
              <a:buChar char="•"/>
            </a:pPr>
            <a:r>
              <a:rPr lang="en-US" baseline="0" dirty="0" smtClean="0">
                <a:latin typeface="Monaco" charset="0"/>
                <a:ea typeface="Monaco" charset="0"/>
                <a:cs typeface="Monaco" charset="0"/>
              </a:rPr>
              <a:t>Every lane computes one element / clock cycle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The University of Adelaide, School of Computer Science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4144625-7B4B-A249-98CA-B4E955C99A0C}" type="datetime3">
              <a:rPr lang="en-US" smtClean="0"/>
              <a:t>14 November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Chapter 2 — Instructions: Language of the Computer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E145C4F-ECA4-4DD7-819E-C9FECED2784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418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>
                <a:latin typeface="Monaco" charset="0"/>
                <a:ea typeface="Monaco" charset="0"/>
                <a:cs typeface="Monaco" charset="0"/>
              </a:rPr>
              <a:t>convert a loop to 2 loops: one with</a:t>
            </a:r>
            <a:r>
              <a:rPr lang="en-US" baseline="0" dirty="0" smtClean="0">
                <a:latin typeface="Monaco" charset="0"/>
                <a:ea typeface="Monaco" charset="0"/>
                <a:cs typeface="Monaco" charset="0"/>
              </a:rPr>
              <a:t> iterations that are multiple of MVL, and one with the remaining iterations of original loop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The University of Adelaide, School of Computer Science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4144625-7B4B-A249-98CA-B4E955C99A0C}" type="datetime3">
              <a:rPr lang="en-US" smtClean="0"/>
              <a:t>14 November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Chapter 2 — Instructions: Language of the Computer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E145C4F-ECA4-4DD7-819E-C9FECED2784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28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99D2AABF-C053-4941-901C-F72B0E3FE47E}" type="datetime3">
              <a:rPr lang="en-US" smtClean="0"/>
              <a:t>14 November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22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AU" sz="2400" baseline="0" dirty="0" smtClean="0"/>
              <a:t>controls insides loops prevent vectorization</a:t>
            </a:r>
          </a:p>
          <a:p>
            <a:pPr marL="342900" indent="-342900">
              <a:buFont typeface="Arial" charset="0"/>
              <a:buChar char="•"/>
            </a:pPr>
            <a:endParaRPr lang="en-AU" sz="2400" baseline="0" dirty="0"/>
          </a:p>
        </p:txBody>
      </p:sp>
    </p:spTree>
    <p:extLst>
      <p:ext uri="{BB962C8B-B14F-4D97-AF65-F5344CB8AC3E}">
        <p14:creationId xmlns:p14="http://schemas.microsoft.com/office/powerpoint/2010/main" val="2348989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99D2AABF-C053-4941-901C-F72B0E3FE47E}" type="datetime3">
              <a:rPr lang="en-US" smtClean="0"/>
              <a:t>14 November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23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sz="2400" baseline="0" dirty="0">
              <a:latin typeface="Monaco" charset="0"/>
              <a:ea typeface="Monaco" charset="0"/>
              <a:cs typeface="Monac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39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memory</a:t>
            </a:r>
            <a:r>
              <a:rPr lang="en-US" baseline="0" dirty="0" smtClean="0"/>
              <a:t> needs to supply enough data to keep FUs busy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The University of Adelaide, School of Computer Science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4144625-7B4B-A249-98CA-B4E955C99A0C}" type="datetime3">
              <a:rPr lang="en-US" smtClean="0"/>
              <a:t>14 November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Chapter 2 — Instructions: Language of the Computer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E145C4F-ECA4-4DD7-819E-C9FECED2784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6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F74FD802-D2E9-3543-B827-D75B355EFC6E}" type="datetime3">
              <a:rPr lang="en-US" smtClean="0"/>
              <a:t>14 November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2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AU" dirty="0" smtClean="0">
                <a:latin typeface="Monaco" charset="0"/>
                <a:ea typeface="Monaco" charset="0"/>
                <a:cs typeface="Monaco" charset="0"/>
              </a:rPr>
              <a:t>getting</a:t>
            </a:r>
            <a:r>
              <a:rPr lang="en-AU" baseline="0" dirty="0" smtClean="0">
                <a:latin typeface="Monaco" charset="0"/>
                <a:ea typeface="Monaco" charset="0"/>
                <a:cs typeface="Monaco" charset="0"/>
              </a:rPr>
              <a:t> more important as more data-driven applications are popping up</a:t>
            </a:r>
          </a:p>
          <a:p>
            <a:pPr marL="285750" indent="-285750">
              <a:buFont typeface="Arial" charset="0"/>
              <a:buChar char="•"/>
            </a:pPr>
            <a:endParaRPr lang="en-A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elements in rows or columns are not adjacent</a:t>
            </a:r>
            <a:r>
              <a:rPr lang="en-US" baseline="0" dirty="0" smtClean="0"/>
              <a:t> in memory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The University of Adelaide, School of Computer Science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4144625-7B4B-A249-98CA-B4E955C99A0C}" type="datetime3">
              <a:rPr lang="en-US" smtClean="0"/>
              <a:t>14 November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Chapter 2 — Instructions: Language of the Computer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E145C4F-ECA4-4DD7-819E-C9FECED2784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71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F74FD802-D2E9-3543-B827-D75B355EFC6E}" type="datetime3">
              <a:rPr lang="en-US" smtClean="0"/>
              <a:t>14 November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4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8321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F74FD802-D2E9-3543-B827-D75B355EFC6E}" type="datetime3">
              <a:rPr lang="en-US" smtClean="0"/>
              <a:t>14 November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5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3520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F74FD802-D2E9-3543-B827-D75B355EFC6E}" type="datetime3">
              <a:rPr lang="en-US" smtClean="0"/>
              <a:t>14 November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6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7131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F74FD802-D2E9-3543-B827-D75B355EFC6E}" type="datetime3">
              <a:rPr lang="en-US" smtClean="0"/>
              <a:t>14 November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7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524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F74FD802-D2E9-3543-B827-D75B355EFC6E}" type="datetime3">
              <a:rPr lang="en-US" smtClean="0"/>
              <a:t>14 November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8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AU" dirty="0" smtClean="0">
                <a:latin typeface="Monaco" charset="0"/>
                <a:ea typeface="Monaco" charset="0"/>
                <a:cs typeface="Monaco" charset="0"/>
              </a:rPr>
              <a:t>large number of register ports support operations on different registers in parallel.</a:t>
            </a:r>
          </a:p>
          <a:p>
            <a:pPr marL="285750" indent="-285750">
              <a:buFont typeface="Arial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93151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F74FD802-D2E9-3543-B827-D75B355EFC6E}" type="datetime3">
              <a:rPr lang="en-US" smtClean="0"/>
              <a:t>14 November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9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AU" dirty="0" smtClean="0">
                <a:latin typeface="Monaco" charset="0"/>
                <a:ea typeface="Monaco" charset="0"/>
                <a:cs typeface="Monaco" charset="0"/>
              </a:rPr>
              <a:t>data hazards</a:t>
            </a:r>
            <a:r>
              <a:rPr lang="en-AU" baseline="0" dirty="0" smtClean="0">
                <a:latin typeface="Monaco" charset="0"/>
                <a:ea typeface="Monaco" charset="0"/>
                <a:cs typeface="Monaco" charset="0"/>
              </a:rPr>
              <a:t> on accessing registers</a:t>
            </a:r>
          </a:p>
          <a:p>
            <a:pPr marL="285750" indent="-285750">
              <a:buFont typeface="Arial" charset="0"/>
              <a:buChar char="•"/>
            </a:pPr>
            <a:r>
              <a:rPr lang="en-AU" baseline="0" dirty="0" smtClean="0">
                <a:latin typeface="Monaco" charset="0"/>
                <a:ea typeface="Monaco" charset="0"/>
                <a:cs typeface="Monaco" charset="0"/>
              </a:rPr>
              <a:t>structural hazards on FUs</a:t>
            </a:r>
            <a:endParaRPr lang="en-AU" dirty="0">
              <a:latin typeface="Monaco" charset="0"/>
              <a:ea typeface="Monaco" charset="0"/>
              <a:cs typeface="Monac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023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The University of Adelaide, School of Computer Science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F74FD802-D2E9-3543-B827-D75B355EFC6E}" type="datetime3">
              <a:rPr lang="en-US" smtClean="0"/>
              <a:t>14 November 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Chapter 2 — Instructions: Language of the Computer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176E-D0DA-4D40-9114-1A30A59F807E}" type="slidenum">
              <a:rPr lang="en-US"/>
              <a:pPr/>
              <a:t>10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043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82" name="Text Box 42"/>
          <p:cNvSpPr txBox="1">
            <a:spLocks noChangeArrowheads="1"/>
          </p:cNvSpPr>
          <p:nvPr userDrawn="1"/>
        </p:nvSpPr>
        <p:spPr bwMode="auto">
          <a:xfrm>
            <a:off x="8542624" y="6576714"/>
            <a:ext cx="5762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63BBFCE6-A6C8-4251-973B-1D0917AA6A4E}" type="slidenum">
              <a:rPr lang="en-AU" sz="1200" b="1">
                <a:latin typeface="Arial" charset="0"/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‹#›</a:t>
            </a:fld>
            <a:endParaRPr lang="en-GB" sz="1200" dirty="0"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9113" y="115888"/>
            <a:ext cx="2085975" cy="6121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115888"/>
            <a:ext cx="6105525" cy="6121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15888"/>
            <a:ext cx="8281987" cy="7016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4213" y="1125538"/>
            <a:ext cx="8270875" cy="511175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15888"/>
            <a:ext cx="8281987" cy="7016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1125538"/>
            <a:ext cx="4059237" cy="511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5850" y="1125538"/>
            <a:ext cx="4059238" cy="511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936" y="204714"/>
            <a:ext cx="8810215" cy="646331"/>
          </a:xfrm>
        </p:spPr>
        <p:txBody>
          <a:bodyPr/>
          <a:lstStyle>
            <a:lvl1pPr>
              <a:defRPr sz="3600" b="1" i="0">
                <a:solidFill>
                  <a:srgbClr val="003AE9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936" y="1110344"/>
            <a:ext cx="8815226" cy="5372650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buSzPct val="80000"/>
              <a:buFont typeface="ArialUnicodeMS" charset="0"/>
              <a:buChar char="➛"/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>
              <a:lnSpc>
                <a:spcPct val="100000"/>
              </a:lnSpc>
              <a:spcBef>
                <a:spcPts val="600"/>
              </a:spcBef>
              <a:buSzPct val="80000"/>
              <a:buFont typeface="ArialUnicodeMS" charset="0"/>
              <a:buChar char="➛"/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buSzPct val="80000"/>
              <a:buFont typeface="ArialUnicodeMS" charset="0"/>
              <a:buChar char="➛"/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SzPct val="80000"/>
              <a:buFont typeface="ArialUnicodeMS" charset="0"/>
              <a:buChar char="➛"/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buSzPct val="80000"/>
              <a:buFont typeface="ArialUnicodeMS" charset="0"/>
              <a:buChar char="➛"/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707886"/>
          </a:xfrm>
        </p:spPr>
        <p:txBody>
          <a:bodyPr anchor="t"/>
          <a:lstStyle>
            <a:lvl1pPr algn="l">
              <a:defRPr sz="4000" b="1" i="0" cap="all">
                <a:solidFill>
                  <a:srgbClr val="0033C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4937" y="1125538"/>
            <a:ext cx="4363000" cy="5395578"/>
          </a:xfrm>
        </p:spPr>
        <p:txBody>
          <a:bodyPr/>
          <a:lstStyle>
            <a:lvl1pPr marL="342900" indent="-342900">
              <a:buSzPct val="80000"/>
              <a:buFont typeface="ZapfDingbatsITC" charset="0"/>
              <a:buChar char="➜"/>
              <a:defRPr sz="2800">
                <a:latin typeface="Calibri" charset="0"/>
                <a:ea typeface="Calibri" charset="0"/>
                <a:cs typeface="Calibri" charset="0"/>
              </a:defRPr>
            </a:lvl1pPr>
            <a:lvl2pPr marL="742950" indent="-285750">
              <a:buClr>
                <a:srgbClr val="003AE9"/>
              </a:buClr>
              <a:buSzPct val="80000"/>
              <a:buFont typeface="ZapfDingbatsITC" charset="0"/>
              <a:buChar char="➜"/>
              <a:defRPr sz="2400"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Clr>
                <a:srgbClr val="003AE9"/>
              </a:buClr>
              <a:buSzPct val="80000"/>
              <a:buFont typeface="ZapfDingbatsITC" charset="0"/>
              <a:buChar char="➜"/>
              <a:defRPr sz="2000">
                <a:latin typeface="Calibri" charset="0"/>
                <a:ea typeface="Calibri" charset="0"/>
                <a:cs typeface="Calibri" charset="0"/>
              </a:defRPr>
            </a:lvl3pPr>
            <a:lvl4pPr marL="1600200" indent="-228600">
              <a:buClr>
                <a:srgbClr val="003AE9"/>
              </a:buClr>
              <a:buSzPct val="80000"/>
              <a:buFont typeface="ZapfDingbatsITC" charset="0"/>
              <a:buChar char="➜"/>
              <a:defRPr sz="1800">
                <a:latin typeface="Calibri" charset="0"/>
                <a:ea typeface="Calibri" charset="0"/>
                <a:cs typeface="Calibri" charset="0"/>
              </a:defRPr>
            </a:lvl4pPr>
            <a:lvl5pPr marL="2057400" indent="-228600">
              <a:buClr>
                <a:srgbClr val="003AE9"/>
              </a:buClr>
              <a:buSzPct val="80000"/>
              <a:buFont typeface="ZapfDingbatsITC" charset="0"/>
              <a:buChar char="➜"/>
              <a:defRPr sz="1800">
                <a:latin typeface="Calibri" charset="0"/>
                <a:ea typeface="Calibri" charset="0"/>
                <a:cs typeface="Calibri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4936" y="204714"/>
            <a:ext cx="8810215" cy="646331"/>
          </a:xfrm>
        </p:spPr>
        <p:txBody>
          <a:bodyPr/>
          <a:lstStyle>
            <a:lvl1pPr>
              <a:defRPr sz="3600" b="1" i="0">
                <a:solidFill>
                  <a:srgbClr val="003AE9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4632151" y="1125538"/>
            <a:ext cx="4363000" cy="5395578"/>
          </a:xfrm>
        </p:spPr>
        <p:txBody>
          <a:bodyPr/>
          <a:lstStyle>
            <a:lvl1pPr marL="342900" indent="-342900">
              <a:buSzPct val="80000"/>
              <a:buFont typeface="ZapfDingbatsITC" charset="0"/>
              <a:buChar char="➜"/>
              <a:defRPr sz="2800">
                <a:latin typeface="Calibri" charset="0"/>
                <a:ea typeface="Calibri" charset="0"/>
                <a:cs typeface="Calibri" charset="0"/>
              </a:defRPr>
            </a:lvl1pPr>
            <a:lvl2pPr marL="742950" indent="-285750">
              <a:buClr>
                <a:srgbClr val="003AE9"/>
              </a:buClr>
              <a:buSzPct val="80000"/>
              <a:buFont typeface="ZapfDingbatsITC" charset="0"/>
              <a:buChar char="➜"/>
              <a:defRPr sz="2400"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Clr>
                <a:srgbClr val="003AE9"/>
              </a:buClr>
              <a:buSzPct val="80000"/>
              <a:buFont typeface="ZapfDingbatsITC" charset="0"/>
              <a:buChar char="➜"/>
              <a:defRPr sz="2000">
                <a:latin typeface="Calibri" charset="0"/>
                <a:ea typeface="Calibri" charset="0"/>
                <a:cs typeface="Calibri" charset="0"/>
              </a:defRPr>
            </a:lvl3pPr>
            <a:lvl4pPr marL="1600200" indent="-228600">
              <a:buClr>
                <a:srgbClr val="003AE9"/>
              </a:buClr>
              <a:buSzPct val="80000"/>
              <a:buFont typeface="ZapfDingbatsITC" charset="0"/>
              <a:buChar char="➜"/>
              <a:defRPr sz="1800">
                <a:latin typeface="Calibri" charset="0"/>
                <a:ea typeface="Calibri" charset="0"/>
                <a:cs typeface="Calibri" charset="0"/>
              </a:defRPr>
            </a:lvl4pPr>
            <a:lvl5pPr marL="2057400" indent="-228600">
              <a:buClr>
                <a:srgbClr val="003AE9"/>
              </a:buClr>
              <a:buSzPct val="80000"/>
              <a:buFont typeface="ZapfDingbatsITC" charset="0"/>
              <a:buChar char="➜"/>
              <a:defRPr sz="1800">
                <a:latin typeface="Calibri" charset="0"/>
                <a:ea typeface="Calibri" charset="0"/>
                <a:cs typeface="Calibri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44" y="172057"/>
            <a:ext cx="8810215" cy="646331"/>
          </a:xfrm>
        </p:spPr>
        <p:txBody>
          <a:bodyPr/>
          <a:lstStyle>
            <a:lvl1pPr>
              <a:defRPr sz="3600" b="1" i="0">
                <a:solidFill>
                  <a:srgbClr val="003AE9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2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4936" y="1160980"/>
            <a:ext cx="8815226" cy="532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673" y="239177"/>
            <a:ext cx="881021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 smtClean="0"/>
              <a:t>Click to edit Master title style</a:t>
            </a:r>
          </a:p>
        </p:txBody>
      </p:sp>
      <p:sp>
        <p:nvSpPr>
          <p:cNvPr id="239630" name="Text Box 14"/>
          <p:cNvSpPr txBox="1">
            <a:spLocks noChangeArrowheads="1"/>
          </p:cNvSpPr>
          <p:nvPr userDrawn="1"/>
        </p:nvSpPr>
        <p:spPr bwMode="auto">
          <a:xfrm>
            <a:off x="8552736" y="6579830"/>
            <a:ext cx="5762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28EC741E-FC11-4977-9AC4-393A11CE0A97}" type="slidenum">
              <a:rPr lang="en-AU" sz="1200" b="1">
                <a:latin typeface="Arial" charset="0"/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‹#›</a:t>
            </a:fld>
            <a:endParaRPr lang="en-GB" sz="1200" dirty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004BF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0066FF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0066FF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0066FF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0066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0066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0066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0066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0066FF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33CC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3399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33CC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SzPct val="55000"/>
        <a:buFont typeface="Wingdings" pitchFamily="2" charset="2"/>
        <a:buChar char="n"/>
        <a:defRPr sz="18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3399FF"/>
        </a:buClr>
        <a:buSzPct val="50000"/>
        <a:buFont typeface="Wingdings" pitchFamily="2" charset="2"/>
        <a:buChar char="n"/>
        <a:defRPr sz="18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3399FF"/>
        </a:buClr>
        <a:buSzPct val="50000"/>
        <a:buFont typeface="Wingdings" pitchFamily="2" charset="2"/>
        <a:buChar char="n"/>
        <a:defRPr sz="2000">
          <a:solidFill>
            <a:srgbClr val="3399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3399FF"/>
        </a:buClr>
        <a:buSzPct val="50000"/>
        <a:buFont typeface="Wingdings" pitchFamily="2" charset="2"/>
        <a:buChar char="n"/>
        <a:defRPr sz="2000">
          <a:solidFill>
            <a:srgbClr val="3399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3399FF"/>
        </a:buClr>
        <a:buSzPct val="50000"/>
        <a:buFont typeface="Wingdings" pitchFamily="2" charset="2"/>
        <a:buChar char="n"/>
        <a:defRPr sz="2000">
          <a:solidFill>
            <a:srgbClr val="3399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3399FF"/>
        </a:buClr>
        <a:buSzPct val="50000"/>
        <a:buFont typeface="Wingdings" pitchFamily="2" charset="2"/>
        <a:buChar char="n"/>
        <a:defRPr sz="2000">
          <a:solidFill>
            <a:srgbClr val="3399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84" name="Rectangle 12"/>
          <p:cNvSpPr>
            <a:spLocks noChangeArrowheads="1"/>
          </p:cNvSpPr>
          <p:nvPr/>
        </p:nvSpPr>
        <p:spPr bwMode="auto">
          <a:xfrm>
            <a:off x="1" y="1444125"/>
            <a:ext cx="9143999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AU" b="1" dirty="0" smtClean="0">
                <a:solidFill>
                  <a:srgbClr val="0033CC"/>
                </a:solidFill>
                <a:latin typeface="Calibri" charset="0"/>
                <a:ea typeface="Calibri" charset="0"/>
                <a:cs typeface="Calibri" charset="0"/>
              </a:rPr>
              <a:t>EEL 6764 Principles of Computer Architecture</a:t>
            </a:r>
          </a:p>
          <a:p>
            <a:pPr algn="ctr">
              <a:spcBef>
                <a:spcPts val="0"/>
              </a:spcBef>
            </a:pPr>
            <a:r>
              <a:rPr lang="en-AU" sz="4400" b="1" dirty="0" smtClean="0">
                <a:solidFill>
                  <a:srgbClr val="0033CC"/>
                </a:solidFill>
                <a:latin typeface="Calibri" charset="0"/>
                <a:ea typeface="Calibri" charset="0"/>
                <a:cs typeface="Calibri" charset="0"/>
              </a:rPr>
              <a:t>Data-Level Parallelism in Vector, SIMD and GPU Architectures</a:t>
            </a:r>
            <a:endParaRPr lang="en-GB" sz="4400" b="1" dirty="0">
              <a:solidFill>
                <a:srgbClr val="0033CC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3485" name="Text Box 13"/>
          <p:cNvSpPr txBox="1">
            <a:spLocks noChangeArrowheads="1"/>
          </p:cNvSpPr>
          <p:nvPr/>
        </p:nvSpPr>
        <p:spPr bwMode="auto">
          <a:xfrm>
            <a:off x="2825351" y="-100013"/>
            <a:ext cx="4429932" cy="8925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</a:rPr>
              <a:t>Computer Architecture</a:t>
            </a:r>
            <a:endParaRPr lang="en-US" sz="280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A Quantitative Approach, Fifth Edition</a:t>
            </a:r>
            <a:endParaRPr lang="en-GB" sz="2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4130211"/>
            <a:ext cx="9164852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dirty="0" err="1" smtClean="0">
                <a:latin typeface="+mn-lt"/>
                <a:ea typeface="Calibri" charset="0"/>
                <a:cs typeface="Calibri" charset="0"/>
              </a:rPr>
              <a:t>Dr</a:t>
            </a:r>
            <a:r>
              <a:rPr lang="en-US" dirty="0" smtClean="0">
                <a:latin typeface="+mn-lt"/>
                <a:ea typeface="Calibri" charset="0"/>
                <a:cs typeface="Calibri" charset="0"/>
              </a:rPr>
              <a:t> Hao Zheng</a:t>
            </a:r>
          </a:p>
          <a:p>
            <a:pPr algn="ctr">
              <a:spcBef>
                <a:spcPts val="300"/>
              </a:spcBef>
            </a:pPr>
            <a:r>
              <a:rPr lang="en-US" dirty="0" err="1" smtClean="0">
                <a:latin typeface="+mn-lt"/>
                <a:ea typeface="Calibri" charset="0"/>
                <a:cs typeface="Calibri" charset="0"/>
              </a:rPr>
              <a:t>Dept</a:t>
            </a:r>
            <a:r>
              <a:rPr lang="en-US" dirty="0" smtClean="0">
                <a:latin typeface="+mn-lt"/>
                <a:ea typeface="Calibri" charset="0"/>
                <a:cs typeface="Calibri" charset="0"/>
              </a:rPr>
              <a:t> of Comp </a:t>
            </a:r>
            <a:r>
              <a:rPr lang="en-US" dirty="0" err="1" smtClean="0">
                <a:latin typeface="+mn-lt"/>
                <a:ea typeface="Calibri" charset="0"/>
                <a:cs typeface="Calibri" charset="0"/>
              </a:rPr>
              <a:t>Sci</a:t>
            </a:r>
            <a:r>
              <a:rPr lang="en-US" dirty="0" smtClean="0">
                <a:latin typeface="+mn-lt"/>
                <a:ea typeface="Calibri" charset="0"/>
                <a:cs typeface="Calibri" charset="0"/>
              </a:rPr>
              <a:t> &amp; </a:t>
            </a:r>
            <a:r>
              <a:rPr lang="en-US" dirty="0" err="1" smtClean="0">
                <a:latin typeface="+mn-lt"/>
                <a:ea typeface="Calibri" charset="0"/>
                <a:cs typeface="Calibri" charset="0"/>
              </a:rPr>
              <a:t>Eng</a:t>
            </a:r>
            <a:endParaRPr lang="en-US" dirty="0" smtClean="0">
              <a:latin typeface="+mn-lt"/>
              <a:ea typeface="Calibri" charset="0"/>
              <a:cs typeface="Calibri" charset="0"/>
            </a:endParaRPr>
          </a:p>
          <a:p>
            <a:pPr algn="ctr">
              <a:spcBef>
                <a:spcPts val="300"/>
              </a:spcBef>
            </a:pPr>
            <a:r>
              <a:rPr lang="en-US" dirty="0" smtClean="0">
                <a:latin typeface="+mn-lt"/>
                <a:ea typeface="Calibri" charset="0"/>
                <a:cs typeface="Calibri" charset="0"/>
              </a:rPr>
              <a:t>U of South Florida</a:t>
            </a:r>
            <a:endParaRPr lang="en-US" dirty="0">
              <a:latin typeface="+mn-lt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025" y="1727199"/>
            <a:ext cx="5176044" cy="45610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3629025" y="1335881"/>
            <a:ext cx="2586038" cy="24717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Functional Units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179673" y="1475244"/>
            <a:ext cx="5635339" cy="14957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90513" lvl="3" indent="-284163">
              <a:lnSpc>
                <a:spcPct val="90000"/>
              </a:lnSpc>
              <a:buClr>
                <a:srgbClr val="004BF3"/>
              </a:buClr>
              <a:buSzPct val="85000"/>
              <a:buFont typeface="ZapfDingbatsITC" charset="0"/>
              <a:buChar char="➙"/>
            </a:pPr>
            <a:r>
              <a:rPr lang="en-US" sz="2400" dirty="0" smtClean="0">
                <a:latin typeface="+mn-lt"/>
              </a:rPr>
              <a:t>Use deep pipeline to execute elements at fast speed </a:t>
            </a:r>
          </a:p>
          <a:p>
            <a:pPr marL="290513" lvl="3" indent="-284163">
              <a:lnSpc>
                <a:spcPct val="90000"/>
              </a:lnSpc>
              <a:buClr>
                <a:srgbClr val="004BF3"/>
              </a:buClr>
              <a:buSzPct val="85000"/>
              <a:buFont typeface="ZapfDingbatsITC" charset="0"/>
              <a:buChar char="➙"/>
            </a:pPr>
            <a:r>
              <a:rPr lang="en-US" sz="2400" dirty="0" smtClean="0">
                <a:latin typeface="+mn-lt"/>
              </a:rPr>
              <a:t>No intra-vector dependence leads to simple pipeline control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614696"/>
            <a:ext cx="2319867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4.2  Vector Architecture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34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RISC-V Vector Architecture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094" y="846756"/>
            <a:ext cx="5907882" cy="60060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94856" y="1141097"/>
            <a:ext cx="1109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>
                <a:latin typeface="+mn-lt"/>
              </a:rPr>
              <a:t>Memory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672" y="3014573"/>
            <a:ext cx="28564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lvl="3" indent="-284163">
              <a:lnSpc>
                <a:spcPct val="90000"/>
              </a:lnSpc>
              <a:buClr>
                <a:srgbClr val="004BF3"/>
              </a:buClr>
              <a:buSzPct val="85000"/>
              <a:buFont typeface="ZapfDingbatsITC" charset="0"/>
              <a:buChar char="➙"/>
            </a:pPr>
            <a:r>
              <a:rPr lang="en-US" sz="2000" dirty="0" smtClean="0">
                <a:latin typeface="+mn-lt"/>
              </a:rPr>
              <a:t>Fully pipelined </a:t>
            </a:r>
            <a:r>
              <a:rPr lang="mr-IN" sz="2000" dirty="0" smtClean="0">
                <a:latin typeface="+mn-lt"/>
              </a:rPr>
              <a:t>–</a:t>
            </a:r>
            <a:r>
              <a:rPr lang="en-US" sz="2000" dirty="0" smtClean="0">
                <a:latin typeface="+mn-lt"/>
              </a:rPr>
              <a:t> one word to/from memory per cycle after initial latency</a:t>
            </a:r>
          </a:p>
          <a:p>
            <a:pPr marL="290513" lvl="3" indent="-284163">
              <a:lnSpc>
                <a:spcPct val="90000"/>
              </a:lnSpc>
              <a:buClr>
                <a:srgbClr val="004BF3"/>
              </a:buClr>
              <a:buSzPct val="85000"/>
              <a:buFont typeface="ZapfDingbatsITC" charset="0"/>
              <a:buChar char="➙"/>
            </a:pPr>
            <a:r>
              <a:rPr lang="en-US" sz="2000" dirty="0" smtClean="0">
                <a:latin typeface="+mn-lt"/>
              </a:rPr>
              <a:t>Also handle scalar load/store</a:t>
            </a:r>
            <a:endParaRPr lang="en-US" sz="2000" dirty="0">
              <a:latin typeface="+mn-lt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2214563" y="2578894"/>
            <a:ext cx="1700212" cy="435679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lg"/>
            <a:tailEnd type="arrow" w="med" len="lg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646888" y="879487"/>
            <a:ext cx="3326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>
              <a:lnSpc>
                <a:spcPct val="90000"/>
              </a:lnSpc>
              <a:buClr>
                <a:srgbClr val="004BF3"/>
              </a:buClr>
              <a:buSzPct val="85000"/>
            </a:pPr>
            <a:r>
              <a:rPr lang="en-US" sz="2000" dirty="0" smtClean="0">
                <a:latin typeface="+mn-lt"/>
              </a:rPr>
              <a:t>Memory needs to have </a:t>
            </a:r>
            <a:r>
              <a:rPr lang="en-US" sz="2000" smtClean="0">
                <a:latin typeface="+mn-lt"/>
              </a:rPr>
              <a:t>high bandwidth to support vector load/store</a:t>
            </a:r>
            <a:endParaRPr lang="en-US" sz="2000" dirty="0">
              <a:latin typeface="+mn-lt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5085112" y="1341152"/>
            <a:ext cx="578105" cy="1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lg"/>
            <a:tailEnd type="arrow" w="med" len="lg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0" y="6614696"/>
            <a:ext cx="2319867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4.2  Vector Architecture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61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RISC-V Vector Architecture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094" y="922956"/>
            <a:ext cx="5907882" cy="60060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90950" y="1214772"/>
            <a:ext cx="1109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>
                <a:latin typeface="+mn-lt"/>
              </a:rPr>
              <a:t>Memory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672" y="5146227"/>
            <a:ext cx="2856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lvl="3" indent="-284163">
              <a:lnSpc>
                <a:spcPct val="90000"/>
              </a:lnSpc>
              <a:buClr>
                <a:srgbClr val="004BF3"/>
              </a:buClr>
              <a:buSzPct val="85000"/>
              <a:buFont typeface="ZapfDingbatsITC" charset="0"/>
              <a:buChar char="➙"/>
            </a:pPr>
            <a:r>
              <a:rPr lang="en-US" sz="2000" dirty="0" smtClean="0">
                <a:latin typeface="+mn-lt"/>
              </a:rPr>
              <a:t>32 GP registers</a:t>
            </a:r>
          </a:p>
          <a:p>
            <a:pPr marL="290513" lvl="3" indent="-284163">
              <a:lnSpc>
                <a:spcPct val="90000"/>
              </a:lnSpc>
              <a:buClr>
                <a:srgbClr val="004BF3"/>
              </a:buClr>
              <a:buSzPct val="85000"/>
              <a:buFont typeface="ZapfDingbatsITC" charset="0"/>
              <a:buChar char="➙"/>
            </a:pPr>
            <a:r>
              <a:rPr lang="en-US" sz="2000" dirty="0" smtClean="0">
                <a:latin typeface="+mn-lt"/>
              </a:rPr>
              <a:t>32 FP registers</a:t>
            </a:r>
            <a:endParaRPr lang="en-US" sz="2000" dirty="0">
              <a:latin typeface="+mn-lt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2319867" y="5479256"/>
            <a:ext cx="2264913" cy="271463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lg"/>
            <a:tailEnd type="arrow" w="med" len="lg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0" y="6614696"/>
            <a:ext cx="2319867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4.2  Vector Architecture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31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RISC-V Vector </a:t>
            </a:r>
            <a:r>
              <a:rPr lang="en-US" dirty="0" smtClean="0"/>
              <a:t>Instructions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 dirty="0" err="1" smtClean="0">
                <a:solidFill>
                  <a:srgbClr val="003AE9"/>
                </a:solidFill>
              </a:rPr>
              <a:t>vadd</a:t>
            </a:r>
            <a:r>
              <a:rPr lang="en-US" sz="2400" dirty="0" smtClean="0"/>
              <a:t>:  </a:t>
            </a:r>
            <a:r>
              <a:rPr lang="en-US" sz="2400" dirty="0"/>
              <a:t>add two vectors</a:t>
            </a:r>
          </a:p>
          <a:p>
            <a:pPr>
              <a:lnSpc>
                <a:spcPct val="90000"/>
              </a:lnSpc>
            </a:pPr>
            <a:r>
              <a:rPr lang="en-US" sz="2400" b="1" dirty="0" err="1" smtClean="0">
                <a:solidFill>
                  <a:srgbClr val="004BF3"/>
                </a:solidFill>
              </a:rPr>
              <a:t>vld</a:t>
            </a:r>
            <a:r>
              <a:rPr lang="en-US" sz="2400" dirty="0" smtClean="0"/>
              <a:t>/</a:t>
            </a:r>
            <a:r>
              <a:rPr lang="en-US" sz="2400" b="1" dirty="0" err="1" smtClean="0">
                <a:solidFill>
                  <a:srgbClr val="004BF3"/>
                </a:solidFill>
              </a:rPr>
              <a:t>vst</a:t>
            </a:r>
            <a:r>
              <a:rPr lang="en-US" sz="2400" dirty="0" smtClean="0"/>
              <a:t>:  </a:t>
            </a:r>
            <a:r>
              <a:rPr lang="en-US" sz="2400" dirty="0"/>
              <a:t>vector load and vector store from </a:t>
            </a:r>
            <a:r>
              <a:rPr lang="en-US" sz="2400" dirty="0" smtClean="0"/>
              <a:t>address</a:t>
            </a: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Example</a:t>
            </a:r>
            <a:r>
              <a:rPr lang="en-US" sz="2400" dirty="0"/>
              <a:t>:  </a:t>
            </a:r>
            <a:r>
              <a:rPr lang="en-US" sz="2400" dirty="0" smtClean="0"/>
              <a:t>DAXPY </a:t>
            </a:r>
            <a:r>
              <a:rPr lang="mr-IN" sz="2400" dirty="0" smtClean="0"/>
              <a:t>–</a:t>
            </a:r>
            <a:r>
              <a:rPr lang="en-US" sz="2400" dirty="0" smtClean="0"/>
              <a:t> </a:t>
            </a:r>
            <a:r>
              <a:rPr lang="en-US" sz="2400" b="1" dirty="0" smtClean="0"/>
              <a:t>Y</a:t>
            </a:r>
            <a:r>
              <a:rPr lang="en-US" sz="2400" dirty="0" smtClean="0"/>
              <a:t> = a * </a:t>
            </a:r>
            <a:r>
              <a:rPr lang="en-US" sz="2400" b="1" dirty="0" smtClean="0"/>
              <a:t>X</a:t>
            </a:r>
            <a:r>
              <a:rPr lang="en-US" sz="2400" dirty="0" smtClean="0"/>
              <a:t> + </a:t>
            </a:r>
            <a:r>
              <a:rPr lang="en-US" sz="2400" b="1" dirty="0" smtClean="0"/>
              <a:t>Y  </a:t>
            </a:r>
            <a:r>
              <a:rPr lang="en-US" sz="2400" dirty="0" smtClean="0"/>
              <a:t>; vector length = 64</a:t>
            </a:r>
            <a:endParaRPr lang="en-US" sz="2400" dirty="0"/>
          </a:p>
          <a:p>
            <a:pPr lvl="1">
              <a:lnSpc>
                <a:spcPct val="90000"/>
              </a:lnSpc>
              <a:buNone/>
            </a:pPr>
            <a:endParaRPr lang="en-US" dirty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Requires </a:t>
            </a:r>
            <a:r>
              <a:rPr lang="en-US" sz="2400" dirty="0"/>
              <a:t>6 instructions vs. almost 600 for MIPS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7434" y="851045"/>
            <a:ext cx="191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90513" marR="0" lvl="0" indent="-284163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BF3"/>
              </a:buClr>
              <a:buSzPct val="85000"/>
              <a:buFont typeface="ZapfDingbatsITC" charset="0"/>
              <a:buNone/>
              <a:tabLst/>
              <a:defRPr/>
            </a:pPr>
            <a:endParaRPr lang="en-US" sz="2400" dirty="0" smtClean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7733" y="2850079"/>
            <a:ext cx="5780617" cy="3070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marR="0" lvl="0" indent="-284163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BF3"/>
              </a:buClr>
              <a:buSzPct val="85000"/>
              <a:buFont typeface="ZapfDingbatsITC" charset="0"/>
              <a:buNone/>
              <a:tabLst/>
              <a:defRPr/>
            </a:pPr>
            <a:r>
              <a:rPr lang="en-US" sz="2200" dirty="0" err="1">
                <a:latin typeface="Calibri" charset="0"/>
                <a:ea typeface="Calibri" charset="0"/>
                <a:cs typeface="Calibri" charset="0"/>
              </a:rPr>
              <a:t>vsetdcfg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 4*FP64 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	#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Enable 4 DP FP </a:t>
            </a:r>
            <a:r>
              <a:rPr lang="en-US" sz="2200" dirty="0" err="1">
                <a:latin typeface="Calibri" charset="0"/>
                <a:ea typeface="Calibri" charset="0"/>
                <a:cs typeface="Calibri" charset="0"/>
              </a:rPr>
              <a:t>vregs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2200" dirty="0" smtClean="0">
              <a:latin typeface="Calibri" charset="0"/>
              <a:ea typeface="Calibri" charset="0"/>
              <a:cs typeface="Calibri" charset="0"/>
            </a:endParaRPr>
          </a:p>
          <a:p>
            <a:pPr marL="290513" marR="0" lvl="0" indent="-284163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BF3"/>
              </a:buClr>
              <a:buSzPct val="85000"/>
              <a:buFont typeface="ZapfDingbatsITC" charset="0"/>
              <a:buNone/>
              <a:tabLst/>
              <a:defRPr/>
            </a:pPr>
            <a:r>
              <a:rPr lang="en-US" sz="2200" dirty="0" err="1" smtClean="0">
                <a:latin typeface="Calibri" charset="0"/>
                <a:ea typeface="Calibri" charset="0"/>
                <a:cs typeface="Calibri" charset="0"/>
              </a:rPr>
              <a:t>fld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	f0, a 		#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Load scalar a </a:t>
            </a:r>
            <a:endParaRPr lang="en-US" sz="2200" dirty="0" smtClean="0">
              <a:latin typeface="Calibri" charset="0"/>
              <a:ea typeface="Calibri" charset="0"/>
              <a:cs typeface="Calibri" charset="0"/>
            </a:endParaRPr>
          </a:p>
          <a:p>
            <a:pPr marL="290513" marR="0" lvl="0" indent="-284163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BF3"/>
              </a:buClr>
              <a:buSzPct val="85000"/>
              <a:buFont typeface="ZapfDingbatsITC" charset="0"/>
              <a:buNone/>
              <a:tabLst/>
              <a:defRPr/>
            </a:pPr>
            <a:r>
              <a:rPr lang="en-US" sz="2200" dirty="0" err="1" smtClean="0">
                <a:latin typeface="Calibri" charset="0"/>
                <a:ea typeface="Calibri" charset="0"/>
                <a:cs typeface="Calibri" charset="0"/>
              </a:rPr>
              <a:t>vld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	v0, x5 		#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Load vector X </a:t>
            </a:r>
            <a:endParaRPr lang="en-US" sz="2200" dirty="0" smtClean="0">
              <a:latin typeface="Calibri" charset="0"/>
              <a:ea typeface="Calibri" charset="0"/>
              <a:cs typeface="Calibri" charset="0"/>
            </a:endParaRPr>
          </a:p>
          <a:p>
            <a:pPr marL="290513" marR="0" lvl="0" indent="-284163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BF3"/>
              </a:buClr>
              <a:buSzPct val="85000"/>
              <a:buFont typeface="ZapfDingbatsITC" charset="0"/>
              <a:buNone/>
              <a:tabLst/>
              <a:defRPr/>
            </a:pPr>
            <a:r>
              <a:rPr lang="en-US" sz="2200" dirty="0" err="1" smtClean="0">
                <a:latin typeface="Calibri" charset="0"/>
                <a:ea typeface="Calibri" charset="0"/>
                <a:cs typeface="Calibri" charset="0"/>
              </a:rPr>
              <a:t>vmul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	v1, v0, f0 	#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Vector-scalar </a:t>
            </a:r>
            <a:r>
              <a:rPr lang="en-US" sz="2200" dirty="0" err="1">
                <a:latin typeface="Calibri" charset="0"/>
                <a:ea typeface="Calibri" charset="0"/>
                <a:cs typeface="Calibri" charset="0"/>
              </a:rPr>
              <a:t>mult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2200" dirty="0" smtClean="0">
              <a:latin typeface="Calibri" charset="0"/>
              <a:ea typeface="Calibri" charset="0"/>
              <a:cs typeface="Calibri" charset="0"/>
            </a:endParaRPr>
          </a:p>
          <a:p>
            <a:pPr marL="290513" marR="0" lvl="0" indent="-284163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BF3"/>
              </a:buClr>
              <a:buSzPct val="85000"/>
              <a:buFont typeface="ZapfDingbatsITC" charset="0"/>
              <a:buNone/>
              <a:tabLst/>
              <a:defRPr/>
            </a:pPr>
            <a:r>
              <a:rPr lang="en-US" sz="2200" dirty="0" err="1" smtClean="0">
                <a:latin typeface="Calibri" charset="0"/>
                <a:ea typeface="Calibri" charset="0"/>
                <a:cs typeface="Calibri" charset="0"/>
              </a:rPr>
              <a:t>vld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 	v2, x6 		#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Load vector Y </a:t>
            </a:r>
            <a:endParaRPr lang="en-US" sz="2200" dirty="0" smtClean="0">
              <a:latin typeface="Calibri" charset="0"/>
              <a:ea typeface="Calibri" charset="0"/>
              <a:cs typeface="Calibri" charset="0"/>
            </a:endParaRPr>
          </a:p>
          <a:p>
            <a:pPr marL="290513" marR="0" lvl="0" indent="-284163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BF3"/>
              </a:buClr>
              <a:buSzPct val="85000"/>
              <a:buFont typeface="ZapfDingbatsITC" charset="0"/>
              <a:buNone/>
              <a:tabLst/>
              <a:defRPr/>
            </a:pPr>
            <a:r>
              <a:rPr lang="en-US" sz="2200" dirty="0" err="1" smtClean="0">
                <a:latin typeface="Calibri" charset="0"/>
                <a:ea typeface="Calibri" charset="0"/>
                <a:cs typeface="Calibri" charset="0"/>
              </a:rPr>
              <a:t>vadd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	v3, v1, v2 	#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Vector-vector add </a:t>
            </a:r>
            <a:endParaRPr lang="en-US" sz="2200" dirty="0" smtClean="0">
              <a:latin typeface="Calibri" charset="0"/>
              <a:ea typeface="Calibri" charset="0"/>
              <a:cs typeface="Calibri" charset="0"/>
            </a:endParaRPr>
          </a:p>
          <a:p>
            <a:pPr marL="290513" marR="0" lvl="0" indent="-284163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BF3"/>
              </a:buClr>
              <a:buSzPct val="85000"/>
              <a:buFont typeface="ZapfDingbatsITC" charset="0"/>
              <a:buNone/>
              <a:tabLst/>
              <a:defRPr/>
            </a:pPr>
            <a:r>
              <a:rPr lang="en-US" sz="2200" dirty="0" err="1" smtClean="0">
                <a:latin typeface="Calibri" charset="0"/>
                <a:ea typeface="Calibri" charset="0"/>
                <a:cs typeface="Calibri" charset="0"/>
              </a:rPr>
              <a:t>vst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	v3, x6 		#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Store the sum </a:t>
            </a:r>
            <a:endParaRPr lang="en-US" sz="2200" dirty="0" smtClean="0">
              <a:latin typeface="Calibri" charset="0"/>
              <a:ea typeface="Calibri" charset="0"/>
              <a:cs typeface="Calibri" charset="0"/>
            </a:endParaRPr>
          </a:p>
          <a:p>
            <a:pPr marL="290513" marR="0" lvl="0" indent="-284163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BF3"/>
              </a:buClr>
              <a:buSzPct val="85000"/>
              <a:buFont typeface="ZapfDingbatsITC" charset="0"/>
              <a:buNone/>
              <a:tabLst/>
              <a:defRPr/>
            </a:pPr>
            <a:r>
              <a:rPr lang="en-US" sz="2200" dirty="0" err="1" smtClean="0">
                <a:latin typeface="Calibri" charset="0"/>
                <a:ea typeface="Calibri" charset="0"/>
                <a:cs typeface="Calibri" charset="0"/>
              </a:rPr>
              <a:t>vdisable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		#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Disable vector </a:t>
            </a:r>
            <a:r>
              <a:rPr lang="en-US" sz="2200" dirty="0" err="1">
                <a:latin typeface="Calibri" charset="0"/>
                <a:ea typeface="Calibri" charset="0"/>
                <a:cs typeface="Calibri" charset="0"/>
              </a:rPr>
              <a:t>regs</a:t>
            </a:r>
            <a:endParaRPr lang="en-US" sz="22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14696"/>
            <a:ext cx="2319867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4.2  Vector Architecture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43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VMIPS Vector Instructions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Example</a:t>
            </a:r>
            <a:r>
              <a:rPr lang="en-US" sz="2400" dirty="0"/>
              <a:t>:  </a:t>
            </a:r>
            <a:r>
              <a:rPr lang="en-US" sz="2400" dirty="0" smtClean="0"/>
              <a:t>DAXPY </a:t>
            </a:r>
            <a:r>
              <a:rPr lang="mr-IN" sz="2400" dirty="0" smtClean="0"/>
              <a:t>–</a:t>
            </a:r>
            <a:r>
              <a:rPr lang="en-US" sz="2400" dirty="0" smtClean="0"/>
              <a:t> </a:t>
            </a:r>
            <a:r>
              <a:rPr lang="en-US" sz="2400" b="1" dirty="0" smtClean="0"/>
              <a:t>Y</a:t>
            </a:r>
            <a:r>
              <a:rPr lang="en-US" sz="2400" dirty="0" smtClean="0"/>
              <a:t> = a * </a:t>
            </a:r>
            <a:r>
              <a:rPr lang="en-US" sz="2400" b="1" dirty="0" smtClean="0"/>
              <a:t>X</a:t>
            </a:r>
            <a:r>
              <a:rPr lang="en-US" sz="2400" dirty="0" smtClean="0"/>
              <a:t> + </a:t>
            </a:r>
            <a:r>
              <a:rPr lang="en-US" sz="2400" b="1" dirty="0" smtClean="0"/>
              <a:t>Y</a:t>
            </a:r>
            <a:endParaRPr lang="en-US" sz="2400" b="1" dirty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Almost 600 MIPS instructions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3433" y="1673010"/>
            <a:ext cx="781896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marR="0" lvl="0" indent="-284163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4BF3"/>
              </a:buClr>
              <a:buSzPct val="85000"/>
              <a:buFont typeface="ZapfDingbatsITC" charset="0"/>
              <a:buNone/>
              <a:tabLst/>
              <a:defRPr/>
            </a:pP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		</a:t>
            </a:r>
            <a:r>
              <a:rPr lang="en-US" sz="2400" dirty="0" err="1" smtClean="0">
                <a:latin typeface="Calibri" charset="0"/>
                <a:ea typeface="Calibri" charset="0"/>
                <a:cs typeface="Calibri" charset="0"/>
              </a:rPr>
              <a:t>fld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	f0, a 		#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Load scalar a </a:t>
            </a:r>
            <a:endParaRPr lang="en-US" sz="2400" dirty="0" smtClean="0">
              <a:latin typeface="Calibri" charset="0"/>
              <a:ea typeface="Calibri" charset="0"/>
              <a:cs typeface="Calibri" charset="0"/>
            </a:endParaRPr>
          </a:p>
          <a:p>
            <a:pPr marL="290513" marR="0" lvl="0" indent="-284163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4BF3"/>
              </a:buClr>
              <a:buSzPct val="85000"/>
              <a:buFont typeface="ZapfDingbatsITC" charset="0"/>
              <a:buNone/>
              <a:tabLst/>
              <a:defRPr/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400" dirty="0" err="1" smtClean="0">
                <a:latin typeface="Calibri" charset="0"/>
                <a:ea typeface="Calibri" charset="0"/>
                <a:cs typeface="Calibri" charset="0"/>
              </a:rPr>
              <a:t>addi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	x28, x5, 256 	#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Last address to load </a:t>
            </a:r>
            <a:endParaRPr lang="en-US" sz="2400" dirty="0" smtClean="0">
              <a:latin typeface="Calibri" charset="0"/>
              <a:ea typeface="Calibri" charset="0"/>
              <a:cs typeface="Calibri" charset="0"/>
            </a:endParaRPr>
          </a:p>
          <a:p>
            <a:pPr marL="290513" marR="0" lvl="0" indent="-284163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4BF3"/>
              </a:buClr>
              <a:buSzPct val="85000"/>
              <a:buFont typeface="ZapfDingbatsITC" charset="0"/>
              <a:buNone/>
              <a:tabLst/>
              <a:defRPr/>
            </a:pP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Loop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400" dirty="0" err="1" smtClean="0">
                <a:latin typeface="Calibri" charset="0"/>
                <a:ea typeface="Calibri" charset="0"/>
                <a:cs typeface="Calibri" charset="0"/>
              </a:rPr>
              <a:t>fld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	f1,0(x5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	#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Load X[</a:t>
            </a:r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] </a:t>
            </a:r>
            <a:endParaRPr lang="en-US" sz="2400" dirty="0" smtClean="0">
              <a:latin typeface="Calibri" charset="0"/>
              <a:ea typeface="Calibri" charset="0"/>
              <a:cs typeface="Calibri" charset="0"/>
            </a:endParaRPr>
          </a:p>
          <a:p>
            <a:pPr marL="290513" marR="0" lvl="0" indent="-284163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4BF3"/>
              </a:buClr>
              <a:buSzPct val="85000"/>
              <a:buFont typeface="ZapfDingbatsITC" charset="0"/>
              <a:buNone/>
              <a:tabLst/>
              <a:defRPr/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400" dirty="0" err="1" smtClean="0">
                <a:latin typeface="Calibri" charset="0"/>
                <a:ea typeface="Calibri" charset="0"/>
                <a:cs typeface="Calibri" charset="0"/>
              </a:rPr>
              <a:t>fmul.d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f1, f1, f0  	#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a × X[</a:t>
            </a:r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] </a:t>
            </a:r>
            <a:endParaRPr lang="en-US" sz="2400" dirty="0" smtClean="0">
              <a:latin typeface="Calibri" charset="0"/>
              <a:ea typeface="Calibri" charset="0"/>
              <a:cs typeface="Calibri" charset="0"/>
            </a:endParaRPr>
          </a:p>
          <a:p>
            <a:pPr marL="290513" marR="0" lvl="0" indent="-284163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4BF3"/>
              </a:buClr>
              <a:buSzPct val="85000"/>
              <a:buFont typeface="ZapfDingbatsITC" charset="0"/>
              <a:buNone/>
              <a:tabLst/>
              <a:defRPr/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400" dirty="0" err="1" smtClean="0">
                <a:latin typeface="Calibri" charset="0"/>
                <a:ea typeface="Calibri" charset="0"/>
                <a:cs typeface="Calibri" charset="0"/>
              </a:rPr>
              <a:t>fld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	f2, 0(x6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	#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Load Y[</a:t>
            </a:r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] </a:t>
            </a:r>
            <a:endParaRPr lang="en-US" sz="2400" dirty="0" smtClean="0">
              <a:latin typeface="Calibri" charset="0"/>
              <a:ea typeface="Calibri" charset="0"/>
              <a:cs typeface="Calibri" charset="0"/>
            </a:endParaRPr>
          </a:p>
          <a:p>
            <a:pPr marL="290513" marR="0" lvl="0" indent="-284163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4BF3"/>
              </a:buClr>
              <a:buSzPct val="85000"/>
              <a:buFont typeface="ZapfDingbatsITC" charset="0"/>
              <a:buNone/>
              <a:tabLst/>
              <a:defRPr/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400" dirty="0" err="1" smtClean="0">
                <a:latin typeface="Calibri" charset="0"/>
                <a:ea typeface="Calibri" charset="0"/>
                <a:cs typeface="Calibri" charset="0"/>
              </a:rPr>
              <a:t>fadd.d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f2, f2, f1 	#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a × X[</a:t>
            </a:r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] + Y[</a:t>
            </a:r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] </a:t>
            </a:r>
            <a:endParaRPr lang="en-US" sz="2400" dirty="0" smtClean="0">
              <a:latin typeface="Calibri" charset="0"/>
              <a:ea typeface="Calibri" charset="0"/>
              <a:cs typeface="Calibri" charset="0"/>
            </a:endParaRPr>
          </a:p>
          <a:p>
            <a:pPr marL="290513" marR="0" lvl="0" indent="-284163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4BF3"/>
              </a:buClr>
              <a:buSzPct val="85000"/>
              <a:buFont typeface="ZapfDingbatsITC" charset="0"/>
              <a:buNone/>
              <a:tabLst/>
              <a:defRPr/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400" dirty="0" err="1" smtClean="0">
                <a:latin typeface="Calibri" charset="0"/>
                <a:ea typeface="Calibri" charset="0"/>
                <a:cs typeface="Calibri" charset="0"/>
              </a:rPr>
              <a:t>fsd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	f2, 0(x6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	#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Store into Y[</a:t>
            </a:r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] </a:t>
            </a:r>
            <a:endParaRPr lang="en-US" sz="2400" dirty="0" smtClean="0">
              <a:latin typeface="Calibri" charset="0"/>
              <a:ea typeface="Calibri" charset="0"/>
              <a:cs typeface="Calibri" charset="0"/>
            </a:endParaRPr>
          </a:p>
          <a:p>
            <a:pPr marL="290513" marR="0" lvl="0" indent="-284163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4BF3"/>
              </a:buClr>
              <a:buSzPct val="85000"/>
              <a:buFont typeface="ZapfDingbatsITC" charset="0"/>
              <a:buNone/>
              <a:tabLst/>
              <a:defRPr/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400" dirty="0" err="1" smtClean="0">
                <a:latin typeface="Calibri" charset="0"/>
                <a:ea typeface="Calibri" charset="0"/>
                <a:cs typeface="Calibri" charset="0"/>
              </a:rPr>
              <a:t>addi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	x5, x5, 8 	#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Increment index to X </a:t>
            </a:r>
            <a:endParaRPr lang="en-US" sz="2400" dirty="0" smtClean="0">
              <a:latin typeface="Calibri" charset="0"/>
              <a:ea typeface="Calibri" charset="0"/>
              <a:cs typeface="Calibri" charset="0"/>
            </a:endParaRPr>
          </a:p>
          <a:p>
            <a:pPr marL="290513" marR="0" lvl="0" indent="-284163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4BF3"/>
              </a:buClr>
              <a:buSzPct val="85000"/>
              <a:buFont typeface="ZapfDingbatsITC" charset="0"/>
              <a:buNone/>
              <a:tabLst/>
              <a:defRPr/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400" dirty="0" err="1" smtClean="0">
                <a:latin typeface="Calibri" charset="0"/>
                <a:ea typeface="Calibri" charset="0"/>
                <a:cs typeface="Calibri" charset="0"/>
              </a:rPr>
              <a:t>addi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	x6, x6, 8 	#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Increment index to Y </a:t>
            </a:r>
            <a:endParaRPr lang="en-US" sz="2400" dirty="0" smtClean="0">
              <a:latin typeface="Calibri" charset="0"/>
              <a:ea typeface="Calibri" charset="0"/>
              <a:cs typeface="Calibri" charset="0"/>
            </a:endParaRPr>
          </a:p>
          <a:p>
            <a:pPr marL="290513" marR="0" lvl="0" indent="-284163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4BF3"/>
              </a:buClr>
              <a:buSzPct val="85000"/>
              <a:buFont typeface="ZapfDingbatsITC" charset="0"/>
              <a:buNone/>
              <a:tabLst/>
              <a:defRPr/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400" dirty="0" err="1" smtClean="0">
                <a:latin typeface="Calibri" charset="0"/>
                <a:ea typeface="Calibri" charset="0"/>
                <a:cs typeface="Calibri" charset="0"/>
              </a:rPr>
              <a:t>bne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	x28, x5, Loop 	#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Check if done</a:t>
            </a:r>
            <a:endParaRPr lang="en-US" sz="22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614696"/>
            <a:ext cx="2319867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4.2  Vector Architecture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72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936" y="204714"/>
            <a:ext cx="8810215" cy="646331"/>
          </a:xfrm>
        </p:spPr>
        <p:txBody>
          <a:bodyPr/>
          <a:lstStyle/>
          <a:p>
            <a:r>
              <a:rPr lang="en-US" dirty="0" smtClean="0"/>
              <a:t>Vector Chaining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sz="2800" dirty="0"/>
              <a:t>H</a:t>
            </a:r>
            <a:r>
              <a:rPr lang="en-US" sz="2800" dirty="0" smtClean="0"/>
              <a:t>andling D-Dependence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Vector version of forwarding</a:t>
            </a:r>
          </a:p>
          <a:p>
            <a:r>
              <a:rPr lang="en-US" dirty="0" smtClean="0"/>
              <a:t>Next vector operation starts when the result from previous operation on the 1</a:t>
            </a:r>
            <a:r>
              <a:rPr lang="en-US" baseline="30000" dirty="0" smtClean="0"/>
              <a:t>st</a:t>
            </a:r>
            <a:r>
              <a:rPr lang="en-US" dirty="0" smtClean="0"/>
              <a:t> element is finished.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9673" y="5507831"/>
            <a:ext cx="8810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indent="-284163">
              <a:lnSpc>
                <a:spcPct val="90000"/>
              </a:lnSpc>
              <a:buClr>
                <a:srgbClr val="004BF3"/>
              </a:buClr>
              <a:buSzPct val="85000"/>
              <a:buFont typeface="ZapfDingbatsITC" charset="0"/>
              <a:buChar char="➙"/>
            </a:pPr>
            <a:endParaRPr lang="en-US" sz="20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80" y="2899946"/>
            <a:ext cx="7035800" cy="3619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614696"/>
            <a:ext cx="2319867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4.2  Vector Architecture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093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Chaining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Without chaining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With Chaining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9673" y="5507831"/>
            <a:ext cx="8810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indent="-284163">
              <a:lnSpc>
                <a:spcPct val="90000"/>
              </a:lnSpc>
              <a:buClr>
                <a:srgbClr val="004BF3"/>
              </a:buClr>
              <a:buSzPct val="85000"/>
              <a:buFont typeface="ZapfDingbatsITC" charset="0"/>
              <a:buChar char="➙"/>
            </a:pPr>
            <a:endParaRPr lang="en-US" sz="20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14" y="2036259"/>
            <a:ext cx="7616232" cy="13314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13" y="4483805"/>
            <a:ext cx="3519931" cy="13036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614696"/>
            <a:ext cx="2319867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4.2  Vector Architecture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96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Lanes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936" y="1110344"/>
            <a:ext cx="8815226" cy="747269"/>
          </a:xfrm>
        </p:spPr>
        <p:txBody>
          <a:bodyPr/>
          <a:lstStyle/>
          <a:p>
            <a:r>
              <a:rPr lang="en-US" dirty="0" smtClean="0"/>
              <a:t>How can a vector processor execute a single vector faster than one element in a clock cycle</a:t>
            </a:r>
            <a:r>
              <a:rPr lang="en-US" dirty="0" smtClean="0"/>
              <a:t>?</a:t>
            </a:r>
          </a:p>
          <a:p>
            <a:r>
              <a:rPr lang="en-US" b="1" dirty="0" smtClean="0">
                <a:solidFill>
                  <a:srgbClr val="003AE9"/>
                </a:solidFill>
              </a:rPr>
              <a:t>Lane</a:t>
            </a:r>
            <a:r>
              <a:rPr lang="en-US" dirty="0" smtClean="0"/>
              <a:t>: one copy of FU + a portion of vector register file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614696"/>
            <a:ext cx="2319867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4.2  Vector Architecture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432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844" y="1650984"/>
            <a:ext cx="5381307" cy="49899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Lanes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936" y="1110344"/>
            <a:ext cx="8815226" cy="747269"/>
          </a:xfrm>
        </p:spPr>
        <p:txBody>
          <a:bodyPr/>
          <a:lstStyle/>
          <a:p>
            <a:r>
              <a:rPr lang="en-US" dirty="0" smtClean="0"/>
              <a:t>Goal: Execute &gt;1 element per cycle.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9673" y="2138419"/>
            <a:ext cx="343417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indent="-284163">
              <a:lnSpc>
                <a:spcPct val="90000"/>
              </a:lnSpc>
              <a:buClr>
                <a:srgbClr val="004BF3"/>
              </a:buClr>
              <a:buSzPct val="85000"/>
              <a:buFont typeface="ZapfDingbatsITC" charset="0"/>
              <a:buChar char="➙"/>
            </a:pPr>
            <a:r>
              <a:rPr lang="en-US" sz="2000" dirty="0" smtClean="0">
                <a:latin typeface="+mn-lt"/>
              </a:rPr>
              <a:t>Use multiple FUs to improve performance of a single vector add operation </a:t>
            </a:r>
            <a:r>
              <a:rPr lang="en-US" sz="2000" b="1" dirty="0" smtClean="0">
                <a:latin typeface="+mn-lt"/>
              </a:rPr>
              <a:t>C</a:t>
            </a:r>
            <a:r>
              <a:rPr lang="en-US" sz="2000" dirty="0" smtClean="0">
                <a:latin typeface="+mn-lt"/>
              </a:rPr>
              <a:t> = </a:t>
            </a:r>
            <a:r>
              <a:rPr lang="en-US" sz="2000" b="1" dirty="0" smtClean="0">
                <a:latin typeface="+mn-lt"/>
              </a:rPr>
              <a:t>A</a:t>
            </a:r>
            <a:r>
              <a:rPr lang="en-US" sz="2000" dirty="0" smtClean="0">
                <a:latin typeface="+mn-lt"/>
              </a:rPr>
              <a:t> + </a:t>
            </a:r>
            <a:r>
              <a:rPr lang="en-US" sz="2000" b="1" dirty="0" smtClean="0">
                <a:latin typeface="+mn-lt"/>
              </a:rPr>
              <a:t>B</a:t>
            </a:r>
          </a:p>
          <a:p>
            <a:pPr marL="290513" indent="-284163">
              <a:lnSpc>
                <a:spcPct val="90000"/>
              </a:lnSpc>
              <a:buClr>
                <a:srgbClr val="004BF3"/>
              </a:buClr>
              <a:buSzPct val="85000"/>
              <a:buFont typeface="ZapfDingbatsITC" charset="0"/>
              <a:buChar char="➙"/>
            </a:pPr>
            <a:r>
              <a:rPr lang="en-US" sz="2000" dirty="0" smtClean="0">
                <a:latin typeface="+mn-lt"/>
              </a:rPr>
              <a:t>Elements are interleaved across FUs</a:t>
            </a:r>
          </a:p>
          <a:p>
            <a:pPr marL="290513" indent="-284163">
              <a:lnSpc>
                <a:spcPct val="90000"/>
              </a:lnSpc>
              <a:buClr>
                <a:srgbClr val="004BF3"/>
              </a:buClr>
              <a:buSzPct val="85000"/>
              <a:buFont typeface="ZapfDingbatsITC" charset="0"/>
              <a:buChar char="➙"/>
            </a:pPr>
            <a:r>
              <a:rPr lang="en-US" sz="2000" dirty="0" smtClean="0">
                <a:latin typeface="+mn-lt"/>
              </a:rPr>
              <a:t>Increase performance to </a:t>
            </a:r>
            <a:r>
              <a:rPr lang="en-US" sz="2000" i="1" dirty="0" smtClean="0">
                <a:solidFill>
                  <a:srgbClr val="FF0000"/>
                </a:solidFill>
                <a:latin typeface="+mn-lt"/>
              </a:rPr>
              <a:t>4</a:t>
            </a:r>
            <a:r>
              <a:rPr lang="en-US" sz="2000" dirty="0" smtClean="0">
                <a:latin typeface="+mn-lt"/>
              </a:rPr>
              <a:t> elements per cycle from 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1</a:t>
            </a:r>
            <a:r>
              <a:rPr lang="en-US" sz="2000" dirty="0" smtClean="0">
                <a:latin typeface="+mn-lt"/>
              </a:rPr>
              <a:t> per cycle</a:t>
            </a:r>
            <a:endParaRPr lang="en-US" sz="2000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104205" y="3871634"/>
            <a:ext cx="320040" cy="27432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A[1]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6596856" y="3871634"/>
            <a:ext cx="320040" cy="27432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r>
              <a:rPr lang="en-US" sz="900" dirty="0">
                <a:latin typeface="+mn-lt"/>
              </a:rPr>
              <a:t>B</a:t>
            </a: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[1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]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8012481" y="4199180"/>
            <a:ext cx="320040" cy="27432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r>
              <a:rPr lang="en-US" sz="900" dirty="0" smtClean="0">
                <a:latin typeface="+mn-lt"/>
              </a:rPr>
              <a:t>A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[3]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8506991" y="4194455"/>
            <a:ext cx="320040" cy="27432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None/>
              <a:tabLst/>
            </a:pPr>
            <a:r>
              <a:rPr lang="en-US" sz="900" dirty="0" smtClean="0">
                <a:latin typeface="+mn-lt"/>
              </a:rPr>
              <a:t>B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[3]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614696"/>
            <a:ext cx="2319867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4.2  Vector Architecture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687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Lanes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9673" y="5507831"/>
            <a:ext cx="881021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indent="-284163">
              <a:lnSpc>
                <a:spcPct val="90000"/>
              </a:lnSpc>
              <a:buClr>
                <a:srgbClr val="004BF3"/>
              </a:buClr>
              <a:buSzPct val="85000"/>
              <a:buFont typeface="ZapfDingbatsITC" charset="0"/>
              <a:buChar char="➙"/>
            </a:pPr>
            <a:r>
              <a:rPr lang="en-US" sz="2000" dirty="0" smtClean="0">
                <a:latin typeface="+mn-lt"/>
              </a:rPr>
              <a:t>Element </a:t>
            </a:r>
            <a:r>
              <a:rPr lang="en-US" sz="2000" i="1" dirty="0" smtClean="0">
                <a:solidFill>
                  <a:srgbClr val="FF0000"/>
                </a:solidFill>
                <a:latin typeface="+mn-lt"/>
              </a:rPr>
              <a:t>n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of vector register </a:t>
            </a:r>
            <a:r>
              <a:rPr lang="en-US" sz="2000" i="1" dirty="0" smtClean="0">
                <a:solidFill>
                  <a:srgbClr val="004BF3"/>
                </a:solidFill>
                <a:latin typeface="+mn-lt"/>
              </a:rPr>
              <a:t>A</a:t>
            </a:r>
            <a:r>
              <a:rPr lang="en-US" sz="2000" dirty="0" smtClean="0">
                <a:solidFill>
                  <a:srgbClr val="004BF3"/>
                </a:solidFill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is “hardwired” to element </a:t>
            </a:r>
            <a:r>
              <a:rPr lang="en-US" sz="2000" i="1" dirty="0" smtClean="0">
                <a:solidFill>
                  <a:srgbClr val="FF0000"/>
                </a:solidFill>
                <a:latin typeface="+mn-lt"/>
              </a:rPr>
              <a:t>n</a:t>
            </a:r>
            <a:r>
              <a:rPr lang="en-US" sz="2000" dirty="0" smtClean="0">
                <a:latin typeface="+mn-lt"/>
              </a:rPr>
              <a:t> of vector register </a:t>
            </a:r>
            <a:r>
              <a:rPr lang="en-US" sz="2000" i="1" dirty="0" smtClean="0">
                <a:solidFill>
                  <a:srgbClr val="004BF3"/>
                </a:solidFill>
                <a:latin typeface="+mn-lt"/>
              </a:rPr>
              <a:t>B</a:t>
            </a:r>
          </a:p>
          <a:p>
            <a:pPr marL="290513" indent="-284163">
              <a:lnSpc>
                <a:spcPct val="90000"/>
              </a:lnSpc>
              <a:buClr>
                <a:srgbClr val="004BF3"/>
              </a:buClr>
              <a:buSzPct val="85000"/>
              <a:buFont typeface="ZapfDingbatsITC" charset="0"/>
              <a:buChar char="➙"/>
            </a:pPr>
            <a:r>
              <a:rPr lang="en-US" sz="2000" dirty="0" smtClean="0">
                <a:latin typeface="+mn-lt"/>
              </a:rPr>
              <a:t>Each lane handles a portion of vector registers</a:t>
            </a:r>
            <a:endParaRPr lang="en-US" sz="20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0507" y="1348681"/>
            <a:ext cx="28790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>
              <a:lnSpc>
                <a:spcPct val="90000"/>
              </a:lnSpc>
              <a:buClr>
                <a:srgbClr val="004BF3"/>
              </a:buClr>
              <a:buSzPct val="85000"/>
            </a:pPr>
            <a:r>
              <a:rPr lang="en-US" sz="2000" dirty="0" smtClean="0">
                <a:latin typeface="+mn-lt"/>
              </a:rPr>
              <a:t>Both applications and HW architecture must support long vectors to take advantage of the higher processing power of multiple lanes</a:t>
            </a:r>
            <a:endParaRPr lang="en-US" sz="20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0507" y="3511707"/>
            <a:ext cx="29793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>
              <a:lnSpc>
                <a:spcPct val="90000"/>
              </a:lnSpc>
              <a:buClr>
                <a:srgbClr val="004BF3"/>
              </a:buClr>
              <a:buSzPct val="85000"/>
            </a:pPr>
            <a:r>
              <a:rPr lang="en-US" sz="2000" dirty="0" smtClean="0">
                <a:latin typeface="+mn-lt"/>
              </a:rPr>
              <a:t>Increase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performance with the </a:t>
            </a:r>
            <a:r>
              <a:rPr lang="en-US" sz="2000" i="1" dirty="0" smtClean="0">
                <a:solidFill>
                  <a:srgbClr val="FF0000"/>
                </a:solidFill>
                <a:latin typeface="+mn-lt"/>
              </a:rPr>
              <a:t>same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power </a:t>
            </a:r>
            <a:r>
              <a:rPr lang="mr-IN" sz="2000" dirty="0" smtClean="0">
                <a:latin typeface="+mn-lt"/>
              </a:rPr>
              <a:t>–</a:t>
            </a:r>
            <a:r>
              <a:rPr lang="en-US" sz="2000" dirty="0" smtClean="0">
                <a:latin typeface="+mn-lt"/>
              </a:rPr>
              <a:t> by reducing clock rate by half, and doubling lanes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1" y="981892"/>
            <a:ext cx="5365750" cy="44687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614696"/>
            <a:ext cx="2319867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4.2  Vector Architecture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745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Flynn’s Classification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610886"/>
            <a:ext cx="1651927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4.1  Introduction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07232"/>
              </p:ext>
            </p:extLst>
          </p:nvPr>
        </p:nvGraphicFramePr>
        <p:xfrm>
          <a:off x="614363" y="1397000"/>
          <a:ext cx="8043861" cy="4739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1287"/>
                <a:gridCol w="2681287"/>
                <a:gridCol w="2681287"/>
              </a:tblGrid>
              <a:tr h="1579827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Single Data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Multiple Data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798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Single Instruction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33CC"/>
                          </a:solidFill>
                        </a:rPr>
                        <a:t>SISD</a:t>
                      </a:r>
                      <a:endParaRPr lang="en-US" sz="2800" b="1" dirty="0">
                        <a:solidFill>
                          <a:srgbClr val="0033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SIMD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798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Multiple Instructions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33CC"/>
                          </a:solidFill>
                        </a:rPr>
                        <a:t>Not Exists</a:t>
                      </a:r>
                      <a:endParaRPr lang="en-US" sz="2800" b="1" dirty="0">
                        <a:solidFill>
                          <a:srgbClr val="0033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33CC"/>
                          </a:solidFill>
                        </a:rPr>
                        <a:t>MIMD</a:t>
                      </a:r>
                      <a:endParaRPr lang="en-US" sz="2800" b="1" dirty="0">
                        <a:solidFill>
                          <a:srgbClr val="0033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Length </a:t>
            </a:r>
            <a:r>
              <a:rPr lang="en-US" dirty="0" smtClean="0"/>
              <a:t>Register (VLR)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3343" y="5347608"/>
            <a:ext cx="881021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indent="-284163">
              <a:lnSpc>
                <a:spcPct val="90000"/>
              </a:lnSpc>
              <a:buClr>
                <a:srgbClr val="004BF3"/>
              </a:buClr>
              <a:buSzPct val="85000"/>
              <a:buFont typeface="ZapfDingbatsITC" charset="0"/>
              <a:buChar char="➙"/>
            </a:pPr>
            <a:r>
              <a:rPr lang="en-US" sz="2400" dirty="0" smtClean="0">
                <a:latin typeface="+mn-lt"/>
              </a:rPr>
              <a:t>What if </a:t>
            </a:r>
            <a:r>
              <a:rPr lang="en-US" sz="2400" i="1" dirty="0" smtClean="0">
                <a:solidFill>
                  <a:srgbClr val="FF0000"/>
                </a:solidFill>
                <a:latin typeface="+mn-lt"/>
              </a:rPr>
              <a:t>n</a:t>
            </a:r>
            <a:r>
              <a:rPr lang="en-US" sz="2400" i="1" dirty="0" smtClean="0">
                <a:latin typeface="+mn-lt"/>
              </a:rPr>
              <a:t> </a:t>
            </a:r>
            <a:r>
              <a:rPr lang="en-US" sz="2400" dirty="0" smtClean="0">
                <a:latin typeface="+mn-lt"/>
              </a:rPr>
              <a:t>is not know at compile time, but may be larger than the </a:t>
            </a:r>
            <a:r>
              <a:rPr lang="en-US" sz="2400" i="1" dirty="0" smtClean="0">
                <a:solidFill>
                  <a:srgbClr val="004BF3"/>
                </a:solidFill>
                <a:latin typeface="+mn-lt"/>
              </a:rPr>
              <a:t>maximal vector length </a:t>
            </a:r>
            <a:r>
              <a:rPr lang="en-US" sz="2400" i="1" dirty="0" smtClean="0">
                <a:latin typeface="+mn-lt"/>
              </a:rPr>
              <a:t>(</a:t>
            </a:r>
            <a:r>
              <a:rPr lang="en-US" sz="2400" i="1" dirty="0" smtClean="0">
                <a:solidFill>
                  <a:srgbClr val="004BF3"/>
                </a:solidFill>
                <a:latin typeface="+mn-lt"/>
              </a:rPr>
              <a:t>MVL</a:t>
            </a:r>
            <a:r>
              <a:rPr lang="en-US" sz="2400" i="1" dirty="0" smtClean="0">
                <a:latin typeface="+mn-lt"/>
              </a:rPr>
              <a:t>)</a:t>
            </a:r>
            <a:r>
              <a:rPr lang="en-US" sz="2400" dirty="0" smtClean="0">
                <a:latin typeface="+mn-lt"/>
              </a:rPr>
              <a:t>?</a:t>
            </a:r>
            <a:endParaRPr lang="en-US" sz="24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8230" y="3894506"/>
            <a:ext cx="3343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>
              <a:lnSpc>
                <a:spcPct val="90000"/>
              </a:lnSpc>
              <a:buClr>
                <a:srgbClr val="004BF3"/>
              </a:buClr>
              <a:buSzPct val="85000"/>
            </a:pPr>
            <a:r>
              <a:rPr lang="en-US" sz="2400" dirty="0">
                <a:latin typeface="+mn-lt"/>
              </a:rPr>
              <a:t>f</a:t>
            </a:r>
            <a:r>
              <a:rPr lang="en-US" sz="2400" dirty="0" smtClean="0">
                <a:latin typeface="+mn-lt"/>
              </a:rPr>
              <a:t>or (</a:t>
            </a:r>
            <a:r>
              <a:rPr lang="en-US" sz="2400" dirty="0" err="1" smtClean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=0; </a:t>
            </a:r>
            <a:r>
              <a:rPr lang="en-US" sz="2400" dirty="0" err="1" smtClean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 &lt; </a:t>
            </a:r>
            <a:r>
              <a:rPr lang="en-US" sz="2400" i="1" dirty="0" smtClean="0">
                <a:solidFill>
                  <a:srgbClr val="FF0000"/>
                </a:solidFill>
                <a:latin typeface="+mn-lt"/>
              </a:rPr>
              <a:t>n</a:t>
            </a:r>
            <a:r>
              <a:rPr lang="en-US" sz="2400" dirty="0" smtClean="0">
                <a:latin typeface="+mn-lt"/>
              </a:rPr>
              <a:t>; </a:t>
            </a:r>
            <a:r>
              <a:rPr lang="en-US" sz="2400" dirty="0" err="1" smtClean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 = </a:t>
            </a:r>
            <a:r>
              <a:rPr lang="en-US" sz="2400" dirty="0" err="1" smtClean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 + 1)</a:t>
            </a:r>
          </a:p>
          <a:p>
            <a:pPr marL="6350">
              <a:lnSpc>
                <a:spcPct val="90000"/>
              </a:lnSpc>
              <a:buClr>
                <a:srgbClr val="004BF3"/>
              </a:buClr>
              <a:buSzPct val="85000"/>
            </a:pPr>
            <a:r>
              <a:rPr lang="en-US" sz="2400" dirty="0" smtClean="0">
                <a:latin typeface="+mn-lt"/>
              </a:rPr>
              <a:t>   Y[</a:t>
            </a:r>
            <a:r>
              <a:rPr lang="en-US" sz="2400" dirty="0" err="1" smtClean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] = a * X[</a:t>
            </a:r>
            <a:r>
              <a:rPr lang="en-US" sz="2400" dirty="0" err="1" smtClean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] + Y[</a:t>
            </a:r>
            <a:r>
              <a:rPr lang="en-US" sz="2400" dirty="0" err="1" smtClean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4949" y="2858820"/>
            <a:ext cx="334327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>
              <a:lnSpc>
                <a:spcPct val="90000"/>
              </a:lnSpc>
              <a:buClr>
                <a:srgbClr val="004BF3"/>
              </a:buClr>
              <a:buSzPct val="85000"/>
            </a:pPr>
            <a:r>
              <a:rPr lang="en-US" sz="2400" dirty="0">
                <a:latin typeface="+mn-lt"/>
              </a:rPr>
              <a:t>K</a:t>
            </a:r>
            <a:r>
              <a:rPr lang="en-US" sz="2400" dirty="0" smtClean="0">
                <a:latin typeface="+mn-lt"/>
              </a:rPr>
              <a:t>nown only at runtime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2391304" y="3283552"/>
            <a:ext cx="91361" cy="708583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lg"/>
            <a:tailEnd type="arrow" w="med" len="lg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5081324" y="2681287"/>
            <a:ext cx="3892234" cy="116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>
              <a:lnSpc>
                <a:spcPct val="90000"/>
              </a:lnSpc>
              <a:buClr>
                <a:srgbClr val="004BF3"/>
              </a:buClr>
              <a:buSzPct val="85000"/>
            </a:pPr>
            <a:r>
              <a:rPr lang="en-US" sz="2400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VLR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controls the length of every vector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operation</a:t>
            </a:r>
          </a:p>
          <a:p>
            <a:pPr marL="349250" indent="-342900">
              <a:lnSpc>
                <a:spcPct val="90000"/>
              </a:lnSpc>
              <a:buClr>
                <a:srgbClr val="004BF3"/>
              </a:buClr>
              <a:buSzPct val="85000"/>
              <a:buFont typeface="Arial" charset="0"/>
              <a:buChar char="•"/>
            </a:pP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Set by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b="1" dirty="0" err="1" smtClean="0">
                <a:solidFill>
                  <a:srgbClr val="003AE9"/>
                </a:solidFill>
                <a:latin typeface="Calibri" charset="0"/>
                <a:ea typeface="Calibri" charset="0"/>
                <a:cs typeface="Calibri" charset="0"/>
              </a:rPr>
              <a:t>setvl</a:t>
            </a:r>
            <a:endParaRPr lang="en-US" sz="2400" b="1" dirty="0" smtClean="0">
              <a:solidFill>
                <a:srgbClr val="003AE9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3343" y="1139232"/>
            <a:ext cx="8810215" cy="116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indent="-284163">
              <a:lnSpc>
                <a:spcPct val="90000"/>
              </a:lnSpc>
              <a:buClr>
                <a:srgbClr val="004BF3"/>
              </a:buClr>
              <a:buSzPct val="85000"/>
              <a:buFont typeface="ZapfDingbatsITC" charset="0"/>
              <a:buChar char="➙"/>
            </a:pPr>
            <a:r>
              <a:rPr lang="en-US" sz="2400" dirty="0" smtClean="0">
                <a:latin typeface="+mn-lt"/>
              </a:rPr>
              <a:t>What if vector length is different from the length of vector registers? Or</a:t>
            </a:r>
          </a:p>
          <a:p>
            <a:pPr marL="290513" indent="-284163">
              <a:lnSpc>
                <a:spcPct val="90000"/>
              </a:lnSpc>
              <a:buClr>
                <a:srgbClr val="004BF3"/>
              </a:buClr>
              <a:buSzPct val="85000"/>
              <a:buFont typeface="ZapfDingbatsITC" charset="0"/>
              <a:buChar char="➙"/>
            </a:pPr>
            <a:r>
              <a:rPr lang="en-US" sz="2400" dirty="0" smtClean="0">
                <a:latin typeface="+mn-lt"/>
              </a:rPr>
              <a:t>The length is known only at runtime?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614696"/>
            <a:ext cx="2319867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4.2  Vector Architecture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631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9933" y="4588785"/>
            <a:ext cx="7655789" cy="2048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Strip Mining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80334" y="422075"/>
            <a:ext cx="3343274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6350">
              <a:lnSpc>
                <a:spcPct val="90000"/>
              </a:lnSpc>
              <a:buClr>
                <a:srgbClr val="004BF3"/>
              </a:buClr>
              <a:buSzPct val="85000"/>
            </a:pPr>
            <a:r>
              <a:rPr lang="en-US" sz="2400" dirty="0">
                <a:latin typeface="+mn-lt"/>
              </a:rPr>
              <a:t>f</a:t>
            </a:r>
            <a:r>
              <a:rPr lang="en-US" sz="2400" dirty="0" smtClean="0">
                <a:latin typeface="+mn-lt"/>
              </a:rPr>
              <a:t>or (</a:t>
            </a:r>
            <a:r>
              <a:rPr lang="en-US" sz="2400" dirty="0" err="1" smtClean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=0; </a:t>
            </a:r>
            <a:r>
              <a:rPr lang="en-US" sz="2400" dirty="0" err="1" smtClean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 &lt; </a:t>
            </a:r>
            <a:r>
              <a:rPr lang="en-US" sz="2400" i="1" dirty="0" smtClean="0">
                <a:solidFill>
                  <a:srgbClr val="FF0000"/>
                </a:solidFill>
                <a:latin typeface="+mn-lt"/>
              </a:rPr>
              <a:t>n</a:t>
            </a:r>
            <a:r>
              <a:rPr lang="en-US" sz="2400" dirty="0" smtClean="0">
                <a:latin typeface="+mn-lt"/>
              </a:rPr>
              <a:t>; </a:t>
            </a:r>
            <a:r>
              <a:rPr lang="en-US" sz="2400" dirty="0" err="1" smtClean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 = </a:t>
            </a:r>
            <a:r>
              <a:rPr lang="en-US" sz="2400" dirty="0" err="1" smtClean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 + 1)</a:t>
            </a:r>
          </a:p>
          <a:p>
            <a:pPr marL="6350">
              <a:lnSpc>
                <a:spcPct val="90000"/>
              </a:lnSpc>
              <a:buClr>
                <a:srgbClr val="004BF3"/>
              </a:buClr>
              <a:buSzPct val="85000"/>
            </a:pPr>
            <a:r>
              <a:rPr lang="en-US" sz="2400" dirty="0" smtClean="0">
                <a:latin typeface="+mn-lt"/>
              </a:rPr>
              <a:t>   Y[</a:t>
            </a:r>
            <a:r>
              <a:rPr lang="en-US" sz="2400" dirty="0" err="1" smtClean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] = a * X[</a:t>
            </a:r>
            <a:r>
              <a:rPr lang="en-US" sz="2400" dirty="0" err="1" smtClean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] + Y[</a:t>
            </a:r>
            <a:r>
              <a:rPr lang="en-US" sz="2400" dirty="0" err="1" smtClean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0813" y="1603352"/>
            <a:ext cx="7915275" cy="29854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6350" lvl="1">
              <a:buNone/>
            </a:pPr>
            <a:r>
              <a:rPr lang="en-US" sz="2000" dirty="0">
                <a:latin typeface="+mn-lt"/>
              </a:rPr>
              <a:t>low = 0;</a:t>
            </a:r>
          </a:p>
          <a:p>
            <a:pPr marL="6350" lvl="1">
              <a:buNone/>
            </a:pPr>
            <a:r>
              <a:rPr lang="en-US" sz="2000" dirty="0">
                <a:latin typeface="+mn-lt"/>
              </a:rPr>
              <a:t>VL = (n % MVL); </a:t>
            </a:r>
            <a:r>
              <a:rPr lang="en-US" sz="2000" dirty="0" smtClean="0">
                <a:latin typeface="+mn-lt"/>
              </a:rPr>
              <a:t>              </a:t>
            </a:r>
            <a:r>
              <a:rPr lang="en-US" sz="2000" dirty="0" smtClean="0">
                <a:solidFill>
                  <a:srgbClr val="008D40"/>
                </a:solidFill>
                <a:latin typeface="+mn-lt"/>
              </a:rPr>
              <a:t>/*</a:t>
            </a:r>
            <a:r>
              <a:rPr lang="en-US" sz="2000" dirty="0">
                <a:solidFill>
                  <a:srgbClr val="008D40"/>
                </a:solidFill>
                <a:latin typeface="+mn-lt"/>
              </a:rPr>
              <a:t>find odd-size piece using modulo op % */</a:t>
            </a:r>
          </a:p>
          <a:p>
            <a:pPr marL="6350" lvl="1">
              <a:buNone/>
            </a:pPr>
            <a:r>
              <a:rPr lang="en-US" sz="2000" dirty="0">
                <a:latin typeface="+mn-lt"/>
              </a:rPr>
              <a:t>for (j = 0; j &lt;= (n/MVL); j=j+1) { </a:t>
            </a:r>
            <a:r>
              <a:rPr lang="en-US" sz="2000" dirty="0" smtClean="0">
                <a:latin typeface="+mn-lt"/>
              </a:rPr>
              <a:t>		</a:t>
            </a:r>
            <a:r>
              <a:rPr lang="en-US" sz="2000" dirty="0" smtClean="0">
                <a:solidFill>
                  <a:srgbClr val="008D40"/>
                </a:solidFill>
                <a:latin typeface="+mn-lt"/>
              </a:rPr>
              <a:t>/*</a:t>
            </a:r>
            <a:r>
              <a:rPr lang="en-US" sz="2000" dirty="0">
                <a:solidFill>
                  <a:srgbClr val="008D40"/>
                </a:solidFill>
                <a:latin typeface="+mn-lt"/>
              </a:rPr>
              <a:t>outer loop*/</a:t>
            </a:r>
          </a:p>
          <a:p>
            <a:pPr marL="6350" lvl="1">
              <a:buNone/>
            </a:pPr>
            <a:r>
              <a:rPr lang="en-US" sz="2000" dirty="0">
                <a:latin typeface="+mn-lt"/>
              </a:rPr>
              <a:t>	for (</a:t>
            </a:r>
            <a:r>
              <a:rPr lang="en-US" sz="2000" dirty="0" err="1">
                <a:latin typeface="+mn-lt"/>
              </a:rPr>
              <a:t>i</a:t>
            </a:r>
            <a:r>
              <a:rPr lang="en-US" sz="2000" dirty="0">
                <a:latin typeface="+mn-lt"/>
              </a:rPr>
              <a:t> = low; </a:t>
            </a:r>
            <a:r>
              <a:rPr lang="en-US" sz="2000" dirty="0" err="1">
                <a:latin typeface="+mn-lt"/>
              </a:rPr>
              <a:t>i</a:t>
            </a:r>
            <a:r>
              <a:rPr lang="en-US" sz="2000" dirty="0">
                <a:latin typeface="+mn-lt"/>
              </a:rPr>
              <a:t> &lt; (</a:t>
            </a:r>
            <a:r>
              <a:rPr lang="en-US" sz="2000" dirty="0" err="1">
                <a:latin typeface="+mn-lt"/>
              </a:rPr>
              <a:t>low+VL</a:t>
            </a:r>
            <a:r>
              <a:rPr lang="en-US" sz="2000" dirty="0">
                <a:latin typeface="+mn-lt"/>
              </a:rPr>
              <a:t>); </a:t>
            </a:r>
            <a:r>
              <a:rPr lang="en-US" sz="2000" dirty="0" err="1">
                <a:latin typeface="+mn-lt"/>
              </a:rPr>
              <a:t>i</a:t>
            </a:r>
            <a:r>
              <a:rPr lang="en-US" sz="2000" dirty="0">
                <a:latin typeface="+mn-lt"/>
              </a:rPr>
              <a:t>=i+1) </a:t>
            </a:r>
            <a:r>
              <a:rPr lang="en-US" sz="2000" dirty="0" smtClean="0">
                <a:latin typeface="+mn-lt"/>
              </a:rPr>
              <a:t>	</a:t>
            </a:r>
            <a:r>
              <a:rPr lang="en-US" sz="2000" dirty="0" smtClean="0">
                <a:solidFill>
                  <a:srgbClr val="008D40"/>
                </a:solidFill>
                <a:latin typeface="+mn-lt"/>
              </a:rPr>
              <a:t>/*</a:t>
            </a:r>
            <a:r>
              <a:rPr lang="en-US" sz="2000" dirty="0">
                <a:solidFill>
                  <a:srgbClr val="008D40"/>
                </a:solidFill>
                <a:latin typeface="+mn-lt"/>
              </a:rPr>
              <a:t>runs for length VL*/</a:t>
            </a:r>
          </a:p>
          <a:p>
            <a:pPr marL="6350" lvl="1">
              <a:buNone/>
            </a:pPr>
            <a:r>
              <a:rPr lang="en-US" sz="2000" dirty="0">
                <a:latin typeface="+mn-lt"/>
              </a:rPr>
              <a:t>		Y[</a:t>
            </a:r>
            <a:r>
              <a:rPr lang="en-US" sz="2000" dirty="0" err="1">
                <a:latin typeface="+mn-lt"/>
              </a:rPr>
              <a:t>i</a:t>
            </a:r>
            <a:r>
              <a:rPr lang="en-US" sz="2000" dirty="0">
                <a:latin typeface="+mn-lt"/>
              </a:rPr>
              <a:t>] = a * X[</a:t>
            </a:r>
            <a:r>
              <a:rPr lang="en-US" sz="2000" dirty="0" err="1">
                <a:latin typeface="+mn-lt"/>
              </a:rPr>
              <a:t>i</a:t>
            </a:r>
            <a:r>
              <a:rPr lang="en-US" sz="2000" dirty="0">
                <a:latin typeface="+mn-lt"/>
              </a:rPr>
              <a:t>] + Y[</a:t>
            </a:r>
            <a:r>
              <a:rPr lang="en-US" sz="2000" dirty="0" err="1">
                <a:latin typeface="+mn-lt"/>
              </a:rPr>
              <a:t>i</a:t>
            </a:r>
            <a:r>
              <a:rPr lang="en-US" sz="2000" dirty="0">
                <a:latin typeface="+mn-lt"/>
              </a:rPr>
              <a:t>] ; </a:t>
            </a:r>
            <a:r>
              <a:rPr lang="en-US" sz="2000" dirty="0" smtClean="0">
                <a:latin typeface="+mn-lt"/>
              </a:rPr>
              <a:t>	</a:t>
            </a:r>
            <a:r>
              <a:rPr lang="en-US" sz="2000" dirty="0" smtClean="0">
                <a:solidFill>
                  <a:srgbClr val="008D40"/>
                </a:solidFill>
                <a:latin typeface="+mn-lt"/>
              </a:rPr>
              <a:t>/*</a:t>
            </a:r>
            <a:r>
              <a:rPr lang="en-US" sz="2000" dirty="0">
                <a:solidFill>
                  <a:srgbClr val="008D40"/>
                </a:solidFill>
                <a:latin typeface="+mn-lt"/>
              </a:rPr>
              <a:t>main operation*/</a:t>
            </a:r>
          </a:p>
          <a:p>
            <a:pPr marL="6350" lvl="1">
              <a:buNone/>
            </a:pPr>
            <a:r>
              <a:rPr lang="en-US" sz="2000" dirty="0">
                <a:latin typeface="+mn-lt"/>
              </a:rPr>
              <a:t>	low = low + VL; </a:t>
            </a:r>
            <a:r>
              <a:rPr lang="en-US" sz="2000" dirty="0" smtClean="0">
                <a:latin typeface="+mn-lt"/>
              </a:rPr>
              <a:t>			</a:t>
            </a:r>
            <a:r>
              <a:rPr lang="en-US" sz="2000" dirty="0" smtClean="0">
                <a:solidFill>
                  <a:srgbClr val="008D40"/>
                </a:solidFill>
                <a:latin typeface="+mn-lt"/>
              </a:rPr>
              <a:t>/*</a:t>
            </a:r>
            <a:r>
              <a:rPr lang="en-US" sz="2000" dirty="0">
                <a:solidFill>
                  <a:srgbClr val="008D40"/>
                </a:solidFill>
                <a:latin typeface="+mn-lt"/>
              </a:rPr>
              <a:t>start of next vector*/</a:t>
            </a:r>
          </a:p>
          <a:p>
            <a:pPr marL="6350" lvl="1">
              <a:buNone/>
            </a:pPr>
            <a:r>
              <a:rPr lang="en-US" sz="2000" dirty="0">
                <a:latin typeface="+mn-lt"/>
              </a:rPr>
              <a:t>	VL = MVL; </a:t>
            </a:r>
            <a:r>
              <a:rPr lang="en-US" sz="2000" dirty="0" smtClean="0">
                <a:latin typeface="+mn-lt"/>
              </a:rPr>
              <a:t>      </a:t>
            </a:r>
            <a:r>
              <a:rPr lang="en-US" sz="2000" dirty="0" smtClean="0">
                <a:solidFill>
                  <a:srgbClr val="008D40"/>
                </a:solidFill>
                <a:latin typeface="+mn-lt"/>
              </a:rPr>
              <a:t>/*</a:t>
            </a:r>
            <a:r>
              <a:rPr lang="en-US" sz="2000" dirty="0">
                <a:solidFill>
                  <a:srgbClr val="008D40"/>
                </a:solidFill>
                <a:latin typeface="+mn-lt"/>
              </a:rPr>
              <a:t>reset the length to maximum vector length*/</a:t>
            </a:r>
          </a:p>
          <a:p>
            <a:pPr marL="6350" lvl="1">
              <a:buNone/>
            </a:pPr>
            <a:r>
              <a:rPr lang="en-US" sz="2000" dirty="0">
                <a:latin typeface="+mn-lt"/>
              </a:rPr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614696"/>
            <a:ext cx="2319867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4.2  Vector Architecture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409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3344" y="227457"/>
            <a:ext cx="8810215" cy="59093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Predicate</a:t>
            </a:r>
            <a:r>
              <a:rPr lang="en-US" dirty="0" smtClean="0"/>
              <a:t> </a:t>
            </a:r>
            <a:r>
              <a:rPr lang="en-US" dirty="0" smtClean="0"/>
              <a:t>Register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445" y="1860167"/>
            <a:ext cx="292275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lvl="1">
              <a:buNone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for (</a:t>
            </a:r>
            <a:r>
              <a:rPr lang="en-US" sz="2000" dirty="0" err="1" smtClean="0">
                <a:latin typeface="Helvetica" charset="0"/>
                <a:ea typeface="Helvetica" charset="0"/>
                <a:cs typeface="Helvetica" charset="0"/>
              </a:rPr>
              <a:t>i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= 0; </a:t>
            </a:r>
            <a:r>
              <a:rPr lang="en-US" sz="2000" dirty="0" err="1" smtClean="0">
                <a:latin typeface="Helvetica" charset="0"/>
                <a:ea typeface="Helvetica" charset="0"/>
                <a:cs typeface="Helvetica" charset="0"/>
              </a:rPr>
              <a:t>i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 &lt; 64; </a:t>
            </a:r>
            <a:r>
              <a:rPr lang="en-US" sz="2000" dirty="0" err="1" smtClean="0">
                <a:latin typeface="Helvetica" charset="0"/>
                <a:ea typeface="Helvetica" charset="0"/>
                <a:cs typeface="Helvetica" charset="0"/>
              </a:rPr>
              <a:t>i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=i+1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) </a:t>
            </a:r>
            <a:endParaRPr lang="en-US" sz="20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6350" lvl="1">
              <a:buNone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 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if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(X[</a:t>
            </a:r>
            <a:r>
              <a:rPr lang="en-US" sz="2000" dirty="0" err="1" smtClean="0">
                <a:latin typeface="Helvetica" charset="0"/>
                <a:ea typeface="Helvetica" charset="0"/>
                <a:cs typeface="Helvetica" charset="0"/>
              </a:rPr>
              <a:t>i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] != 0) 	</a:t>
            </a:r>
          </a:p>
          <a:p>
            <a:pPr marL="6350" lvl="1">
              <a:buNone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    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X[</a:t>
            </a:r>
            <a:r>
              <a:rPr lang="en-US" sz="2000" dirty="0" err="1" smtClean="0">
                <a:latin typeface="Helvetica" charset="0"/>
                <a:ea typeface="Helvetica" charset="0"/>
                <a:cs typeface="Helvetica" charset="0"/>
              </a:rPr>
              <a:t>i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] =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X[</a:t>
            </a:r>
            <a:r>
              <a:rPr lang="en-US" sz="2000" dirty="0" err="1" smtClean="0">
                <a:latin typeface="Helvetica" charset="0"/>
                <a:ea typeface="Helvetica" charset="0"/>
                <a:cs typeface="Helvetica" charset="0"/>
              </a:rPr>
              <a:t>i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]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- 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Y[</a:t>
            </a:r>
            <a:r>
              <a:rPr lang="en-US" sz="2000" dirty="0" err="1">
                <a:latin typeface="Helvetica" charset="0"/>
                <a:ea typeface="Helvetica" charset="0"/>
                <a:cs typeface="Helvetica" charset="0"/>
              </a:rPr>
              <a:t>i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]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;</a:t>
            </a:r>
          </a:p>
          <a:p>
            <a:pPr marL="6350" lvl="1">
              <a:buNone/>
            </a:pPr>
            <a:endParaRPr lang="en-US" sz="2000" dirty="0">
              <a:solidFill>
                <a:srgbClr val="008D40"/>
              </a:solidFill>
              <a:latin typeface="+mn-lt"/>
            </a:endParaRPr>
          </a:p>
          <a:p>
            <a:pPr marL="6350" lvl="1">
              <a:buNone/>
            </a:pPr>
            <a:r>
              <a:rPr lang="en-US" sz="2000" dirty="0" smtClean="0">
                <a:latin typeface="+mn-lt"/>
              </a:rPr>
              <a:t>IF statement introduces control dependence, reduces the level of parallelism </a:t>
            </a:r>
            <a:endParaRPr lang="en-US" sz="20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13100" y="1698004"/>
            <a:ext cx="6089650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marR="0" lvl="0" indent="-284163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BF3"/>
              </a:buClr>
              <a:buSzPct val="85000"/>
              <a:buFont typeface="ZapfDingbatsITC" charset="0"/>
              <a:buNone/>
              <a:tabLst/>
              <a:defRPr/>
            </a:pPr>
            <a:r>
              <a:rPr lang="en-US" sz="2200" dirty="0" err="1" smtClean="0">
                <a:latin typeface="Calibri" charset="0"/>
                <a:ea typeface="Calibri" charset="0"/>
                <a:cs typeface="Calibri" charset="0"/>
              </a:rPr>
              <a:t>vsetdcfg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 2*FP64 #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Enable 2 64b FP vector </a:t>
            </a:r>
            <a:r>
              <a:rPr lang="en-US" sz="2200" dirty="0" err="1">
                <a:latin typeface="Calibri" charset="0"/>
                <a:ea typeface="Calibri" charset="0"/>
                <a:cs typeface="Calibri" charset="0"/>
              </a:rPr>
              <a:t>regs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2200" dirty="0" smtClean="0">
              <a:latin typeface="Calibri" charset="0"/>
              <a:ea typeface="Calibri" charset="0"/>
              <a:cs typeface="Calibri" charset="0"/>
            </a:endParaRPr>
          </a:p>
          <a:p>
            <a:pPr marL="290513" marR="0" lvl="0" indent="-284163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BF3"/>
              </a:buClr>
              <a:buSzPct val="85000"/>
              <a:buFont typeface="ZapfDingbatsITC" charset="0"/>
              <a:buNone/>
              <a:tabLst/>
              <a:defRPr/>
            </a:pPr>
            <a:r>
              <a:rPr lang="en-US" sz="2200" dirty="0" err="1" smtClean="0">
                <a:latin typeface="Calibri" charset="0"/>
                <a:ea typeface="Calibri" charset="0"/>
                <a:cs typeface="Calibri" charset="0"/>
              </a:rPr>
              <a:t>vsetpcfgi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 1       	   #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Enable 1 predicate register </a:t>
            </a:r>
            <a:endParaRPr lang="en-US" sz="2200" dirty="0" smtClean="0">
              <a:latin typeface="Calibri" charset="0"/>
              <a:ea typeface="Calibri" charset="0"/>
              <a:cs typeface="Calibri" charset="0"/>
            </a:endParaRPr>
          </a:p>
          <a:p>
            <a:pPr marL="290513" marR="0" lvl="0" indent="-284163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BF3"/>
              </a:buClr>
              <a:buSzPct val="85000"/>
              <a:buFont typeface="ZapfDingbatsITC" charset="0"/>
              <a:buNone/>
              <a:tabLst/>
              <a:defRPr/>
            </a:pPr>
            <a:r>
              <a:rPr lang="en-US" sz="2200" dirty="0" err="1" smtClean="0">
                <a:latin typeface="Calibri" charset="0"/>
                <a:ea typeface="Calibri" charset="0"/>
                <a:cs typeface="Calibri" charset="0"/>
              </a:rPr>
              <a:t>vld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v0,x5 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              #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Load vector X into v0 </a:t>
            </a:r>
            <a:endParaRPr lang="en-US" sz="2200" dirty="0" smtClean="0">
              <a:latin typeface="Calibri" charset="0"/>
              <a:ea typeface="Calibri" charset="0"/>
              <a:cs typeface="Calibri" charset="0"/>
            </a:endParaRPr>
          </a:p>
          <a:p>
            <a:pPr marL="290513" marR="0" lvl="0" indent="-284163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BF3"/>
              </a:buClr>
              <a:buSzPct val="85000"/>
              <a:buFont typeface="ZapfDingbatsITC" charset="0"/>
              <a:buNone/>
              <a:tabLst/>
              <a:defRPr/>
            </a:pPr>
            <a:r>
              <a:rPr lang="en-US" sz="2200" dirty="0" err="1" smtClean="0">
                <a:latin typeface="Calibri" charset="0"/>
                <a:ea typeface="Calibri" charset="0"/>
                <a:cs typeface="Calibri" charset="0"/>
              </a:rPr>
              <a:t>vld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v1,x6 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              #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Load vector Y into v1 </a:t>
            </a:r>
            <a:endParaRPr lang="en-US" sz="2200" dirty="0" smtClean="0">
              <a:latin typeface="Calibri" charset="0"/>
              <a:ea typeface="Calibri" charset="0"/>
              <a:cs typeface="Calibri" charset="0"/>
            </a:endParaRPr>
          </a:p>
          <a:p>
            <a:pPr marL="290513" marR="0" lvl="0" indent="-284163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BF3"/>
              </a:buClr>
              <a:buSzPct val="85000"/>
              <a:buFont typeface="ZapfDingbatsITC" charset="0"/>
              <a:buNone/>
              <a:tabLst/>
              <a:defRPr/>
            </a:pPr>
            <a:r>
              <a:rPr lang="en-US" sz="2200" dirty="0" err="1" smtClean="0">
                <a:latin typeface="Calibri" charset="0"/>
                <a:ea typeface="Calibri" charset="0"/>
                <a:cs typeface="Calibri" charset="0"/>
              </a:rPr>
              <a:t>fmv.d.x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f0,x0 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       #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Put (FP) zero into f0 </a:t>
            </a:r>
            <a:endParaRPr lang="en-US" sz="2200" dirty="0" smtClean="0">
              <a:latin typeface="Calibri" charset="0"/>
              <a:ea typeface="Calibri" charset="0"/>
              <a:cs typeface="Calibri" charset="0"/>
            </a:endParaRPr>
          </a:p>
          <a:p>
            <a:pPr marL="290513" marR="0" lvl="0" indent="-284163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BF3"/>
              </a:buClr>
              <a:buSzPct val="85000"/>
              <a:buFont typeface="ZapfDingbatsITC" charset="0"/>
              <a:buNone/>
              <a:tabLst/>
              <a:defRPr/>
            </a:pPr>
            <a:r>
              <a:rPr lang="en-US" sz="2200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vpne</a:t>
            </a:r>
            <a:r>
              <a:rPr lang="en-US" sz="22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p0,v0,f0 </a:t>
            </a:r>
            <a:r>
              <a:rPr lang="en-US" sz="22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     # </a:t>
            </a:r>
            <a:r>
              <a:rPr lang="en-US" sz="2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Set p0(</a:t>
            </a:r>
            <a:r>
              <a:rPr lang="en-US" sz="220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sz="2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) to 1 if v0(</a:t>
            </a:r>
            <a:r>
              <a:rPr lang="en-US" sz="2200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sz="2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)!=f0 </a:t>
            </a:r>
            <a:endParaRPr lang="en-US" sz="2200" dirty="0" smtClean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90513" marR="0" lvl="0" indent="-284163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BF3"/>
              </a:buClr>
              <a:buSzPct val="85000"/>
              <a:buFont typeface="ZapfDingbatsITC" charset="0"/>
              <a:buNone/>
              <a:tabLst/>
              <a:defRPr/>
            </a:pPr>
            <a:r>
              <a:rPr lang="en-US" sz="2200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vsub</a:t>
            </a:r>
            <a:r>
              <a:rPr lang="en-US" sz="22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v0,v0,v1 </a:t>
            </a:r>
            <a:r>
              <a:rPr lang="en-US" sz="22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     # </a:t>
            </a:r>
            <a:r>
              <a:rPr lang="en-US" sz="2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Subtract under vector mask </a:t>
            </a:r>
            <a:endParaRPr lang="en-US" sz="2200" dirty="0" smtClean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90513" marR="0" lvl="0" indent="-284163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BF3"/>
              </a:buClr>
              <a:buSzPct val="85000"/>
              <a:buFont typeface="ZapfDingbatsITC" charset="0"/>
              <a:buNone/>
              <a:tabLst/>
              <a:defRPr/>
            </a:pPr>
            <a:r>
              <a:rPr lang="en-US" sz="2200" dirty="0" err="1" smtClean="0">
                <a:latin typeface="Calibri" charset="0"/>
                <a:ea typeface="Calibri" charset="0"/>
                <a:cs typeface="Calibri" charset="0"/>
              </a:rPr>
              <a:t>vst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v0,x5 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              #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Store the result in X </a:t>
            </a:r>
            <a:endParaRPr lang="en-US" sz="2200" dirty="0" smtClean="0">
              <a:latin typeface="Calibri" charset="0"/>
              <a:ea typeface="Calibri" charset="0"/>
              <a:cs typeface="Calibri" charset="0"/>
            </a:endParaRPr>
          </a:p>
          <a:p>
            <a:pPr marL="290513" marR="0" lvl="0" indent="-284163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BF3"/>
              </a:buClr>
              <a:buSzPct val="85000"/>
              <a:buFont typeface="ZapfDingbatsITC" charset="0"/>
              <a:buNone/>
              <a:tabLst/>
              <a:defRPr/>
            </a:pPr>
            <a:r>
              <a:rPr lang="en-US" sz="2200" dirty="0" err="1" smtClean="0">
                <a:latin typeface="Calibri" charset="0"/>
                <a:ea typeface="Calibri" charset="0"/>
                <a:cs typeface="Calibri" charset="0"/>
              </a:rPr>
              <a:t>vdisable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                #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Disable vector registers </a:t>
            </a:r>
            <a:endParaRPr lang="en-US" sz="2200" dirty="0" smtClean="0">
              <a:latin typeface="Calibri" charset="0"/>
              <a:ea typeface="Calibri" charset="0"/>
              <a:cs typeface="Calibri" charset="0"/>
            </a:endParaRPr>
          </a:p>
          <a:p>
            <a:pPr marL="290513" marR="0" lvl="0" indent="-284163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BF3"/>
              </a:buClr>
              <a:buSzPct val="85000"/>
              <a:buFont typeface="ZapfDingbatsITC" charset="0"/>
              <a:buNone/>
              <a:tabLst/>
              <a:defRPr/>
            </a:pPr>
            <a:r>
              <a:rPr lang="en-US" sz="2200" dirty="0" err="1" smtClean="0">
                <a:latin typeface="Calibri" charset="0"/>
                <a:ea typeface="Calibri" charset="0"/>
                <a:cs typeface="Calibri" charset="0"/>
              </a:rPr>
              <a:t>vpdisable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              # 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Disable predicate registers</a:t>
            </a:r>
            <a:endParaRPr lang="en-US" sz="22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614696"/>
            <a:ext cx="2319867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4.2  Vector Architecture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96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3344" y="227457"/>
            <a:ext cx="8810215" cy="59093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Predicate</a:t>
            </a:r>
            <a:r>
              <a:rPr lang="en-US" dirty="0" smtClean="0"/>
              <a:t> </a:t>
            </a:r>
            <a:r>
              <a:rPr lang="en-US" dirty="0" smtClean="0"/>
              <a:t>Register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73" y="1206169"/>
            <a:ext cx="8807812" cy="51446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614696"/>
            <a:ext cx="2319867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4.2  Vector Architecture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05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Verdana" charset="0"/>
                <a:cs typeface="Verdana" charset="0"/>
              </a:rPr>
              <a:t>Memory Banks</a:t>
            </a:r>
            <a:endParaRPr lang="en-US" dirty="0">
              <a:ea typeface="Verdana" charset="0"/>
              <a:cs typeface="Verdan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673" y="1069142"/>
            <a:ext cx="8815226" cy="5322013"/>
          </a:xfrm>
        </p:spPr>
        <p:txBody>
          <a:bodyPr/>
          <a:lstStyle/>
          <a:p>
            <a:r>
              <a:rPr lang="en-US" sz="2400" dirty="0"/>
              <a:t>Memory system must be designed to support high bandwidth for vector loads and stores</a:t>
            </a:r>
          </a:p>
          <a:p>
            <a:r>
              <a:rPr lang="en-US" sz="2400" dirty="0"/>
              <a:t>Spread accesses across multiple banks</a:t>
            </a:r>
          </a:p>
          <a:p>
            <a:pPr lvl="1"/>
            <a:r>
              <a:rPr lang="en-US" sz="2000" dirty="0"/>
              <a:t>Control bank addresses independently</a:t>
            </a:r>
          </a:p>
          <a:p>
            <a:pPr lvl="1"/>
            <a:r>
              <a:rPr lang="en-US" sz="2000" dirty="0"/>
              <a:t>Load or store non sequential words</a:t>
            </a:r>
          </a:p>
          <a:p>
            <a:pPr lvl="1"/>
            <a:r>
              <a:rPr lang="en-US" sz="2000" dirty="0"/>
              <a:t>Support multiple vector processors sharing the same memory</a:t>
            </a:r>
          </a:p>
          <a:p>
            <a:pPr lvl="1"/>
            <a:endParaRPr lang="en-US" sz="2000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69" y="3558094"/>
            <a:ext cx="6973873" cy="29613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614696"/>
            <a:ext cx="2319867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4.2  Vector Architecture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505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Verdana" charset="0"/>
                <a:cs typeface="Verdana" charset="0"/>
              </a:rPr>
              <a:t>Memory Banks </a:t>
            </a:r>
            <a:r>
              <a:rPr lang="mr-IN" dirty="0" smtClean="0">
                <a:ea typeface="Verdana" charset="0"/>
                <a:cs typeface="Verdana" charset="0"/>
              </a:rPr>
              <a:t>–</a:t>
            </a:r>
            <a:r>
              <a:rPr lang="en-US" dirty="0" smtClean="0">
                <a:ea typeface="Verdana" charset="0"/>
                <a:cs typeface="Verdana" charset="0"/>
              </a:rPr>
              <a:t> Example </a:t>
            </a:r>
            <a:endParaRPr lang="en-US" dirty="0">
              <a:ea typeface="Verdana" charset="0"/>
              <a:cs typeface="Verdan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673" y="1210492"/>
            <a:ext cx="88102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004BF3"/>
              </a:buClr>
              <a:buSzPct val="85000"/>
            </a:pPr>
            <a:r>
              <a:rPr lang="en-US" sz="2400" dirty="0" smtClean="0">
                <a:solidFill>
                  <a:srgbClr val="004BF3"/>
                </a:solidFill>
                <a:latin typeface="+mn-lt"/>
              </a:rPr>
              <a:t>Question</a:t>
            </a:r>
            <a:r>
              <a:rPr lang="en-US" sz="2400" dirty="0" smtClean="0">
                <a:latin typeface="+mn-lt"/>
              </a:rPr>
              <a:t>: A vector machine has 32 processors, each can generate 4 loads and 2 stores per cycle. SRAM cycle time is 7 cycles. What is the minimum number of memory banks needed to allow all processors to run at full bandwidth?</a:t>
            </a:r>
            <a:endParaRPr lang="en-US" sz="2400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673" y="3365864"/>
            <a:ext cx="881021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004BF3"/>
              </a:buClr>
              <a:buSzPct val="85000"/>
            </a:pPr>
            <a:r>
              <a:rPr lang="en-US" sz="2400" dirty="0" smtClean="0">
                <a:solidFill>
                  <a:srgbClr val="004BF3"/>
                </a:solidFill>
                <a:latin typeface="+mn-lt"/>
              </a:rPr>
              <a:t>Answer</a:t>
            </a:r>
            <a:r>
              <a:rPr lang="en-US" sz="2400" dirty="0" smtClean="0">
                <a:latin typeface="+mn-lt"/>
              </a:rPr>
              <a:t>: the max number of memory references per cycle is 32*6 = 192.</a:t>
            </a:r>
          </a:p>
          <a:p>
            <a:pPr>
              <a:spcBef>
                <a:spcPts val="600"/>
              </a:spcBef>
              <a:buClr>
                <a:srgbClr val="004BF3"/>
              </a:buClr>
              <a:buSzPct val="85000"/>
            </a:pPr>
            <a:r>
              <a:rPr lang="en-US" sz="2400" dirty="0" smtClean="0">
                <a:latin typeface="+mn-lt"/>
              </a:rPr>
              <a:t>The min number of memory banks is 192*7 = 1344.</a:t>
            </a:r>
            <a:endParaRPr lang="en-US" sz="24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614696"/>
            <a:ext cx="2319867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4.2  Vector Architecture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039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Verdana" charset="0"/>
                <a:cs typeface="Verdana" charset="0"/>
              </a:rPr>
              <a:t>Vector Stride </a:t>
            </a:r>
            <a:r>
              <a:rPr lang="mr-IN" dirty="0" smtClean="0">
                <a:ea typeface="Verdana" charset="0"/>
                <a:cs typeface="Verdana" charset="0"/>
              </a:rPr>
              <a:t>–</a:t>
            </a:r>
            <a:r>
              <a:rPr lang="en-US" dirty="0" smtClean="0">
                <a:ea typeface="Verdana" charset="0"/>
                <a:cs typeface="Verdana" charset="0"/>
              </a:rPr>
              <a:t> Handling </a:t>
            </a:r>
            <a:r>
              <a:rPr lang="en-US" dirty="0">
                <a:ea typeface="Verdana" charset="0"/>
                <a:cs typeface="Verdana" charset="0"/>
              </a:rPr>
              <a:t>M</a:t>
            </a:r>
            <a:r>
              <a:rPr lang="en-US" dirty="0" smtClean="0">
                <a:ea typeface="Verdana" charset="0"/>
                <a:cs typeface="Verdana" charset="0"/>
              </a:rPr>
              <a:t>ulti-D Arrays</a:t>
            </a:r>
            <a:endParaRPr lang="en-US" dirty="0">
              <a:ea typeface="Verdana" charset="0"/>
              <a:cs typeface="Verdan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519446"/>
            <a:ext cx="2319867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4.2 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Vector Architecture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95" y="1566170"/>
            <a:ext cx="7525570" cy="23734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9698" y="5346932"/>
            <a:ext cx="551016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90513" indent="-284163">
              <a:lnSpc>
                <a:spcPct val="90000"/>
              </a:lnSpc>
              <a:buClr>
                <a:srgbClr val="004BF3"/>
              </a:buClr>
              <a:buSzPct val="85000"/>
              <a:buFont typeface="ZapfDingbatsITC" charset="0"/>
              <a:buChar char="➙"/>
            </a:pPr>
            <a:r>
              <a:rPr lang="en-US" sz="2400" dirty="0" smtClean="0">
                <a:latin typeface="+mn-lt"/>
              </a:rPr>
              <a:t>How are matrices stored </a:t>
            </a:r>
            <a:r>
              <a:rPr lang="en-US" sz="2400" smtClean="0">
                <a:latin typeface="+mn-lt"/>
              </a:rPr>
              <a:t>in memory?</a:t>
            </a:r>
            <a:endParaRPr lang="en-US" sz="24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1995" y="4313949"/>
            <a:ext cx="607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90513" indent="-284163">
              <a:spcBef>
                <a:spcPts val="600"/>
              </a:spcBef>
              <a:buClr>
                <a:srgbClr val="004BF3"/>
              </a:buClr>
              <a:buSzPct val="85000"/>
              <a:buFont typeface="ZapfDingbatsITC" charset="0"/>
              <a:buChar char="➙"/>
            </a:pPr>
            <a:r>
              <a:rPr lang="en-US" sz="2400" dirty="0" smtClean="0">
                <a:latin typeface="+mn-lt"/>
              </a:rPr>
              <a:t>Assume all A, B, D are </a:t>
            </a:r>
            <a:r>
              <a:rPr lang="en-US" sz="2400" smtClean="0">
                <a:latin typeface="+mn-lt"/>
              </a:rPr>
              <a:t>100x100 matrices</a:t>
            </a:r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388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Verdana" charset="0"/>
                <a:cs typeface="Verdana" charset="0"/>
              </a:rPr>
              <a:t>Memory Layout of Matrices</a:t>
            </a:r>
            <a:endParaRPr lang="en-US" dirty="0">
              <a:ea typeface="Verdana" charset="0"/>
              <a:cs typeface="Verdan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519446"/>
            <a:ext cx="2319867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4.2 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Vector Architecture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673" y="3671654"/>
            <a:ext cx="168187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350">
              <a:lnSpc>
                <a:spcPct val="90000"/>
              </a:lnSpc>
              <a:buClr>
                <a:srgbClr val="004BF3"/>
              </a:buClr>
              <a:buSzPct val="85000"/>
            </a:pPr>
            <a:r>
              <a:rPr lang="en-US" sz="2400" smtClean="0">
                <a:latin typeface="+mn-lt"/>
              </a:rPr>
              <a:t>Row-major</a:t>
            </a:r>
            <a:endParaRPr lang="en-US" sz="24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673" y="1370273"/>
            <a:ext cx="258307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90513" indent="-284163">
              <a:lnSpc>
                <a:spcPct val="90000"/>
              </a:lnSpc>
              <a:buClr>
                <a:srgbClr val="004BF3"/>
              </a:buClr>
              <a:buSzPct val="85000"/>
              <a:buFont typeface="ZapfDingbatsITC" charset="0"/>
              <a:buChar char="➙"/>
            </a:pPr>
            <a:r>
              <a:rPr lang="en-US" sz="2400" dirty="0" smtClean="0">
                <a:latin typeface="+mn-lt"/>
              </a:rPr>
              <a:t>Consider </a:t>
            </a:r>
            <a:r>
              <a:rPr lang="en-US" sz="2400" dirty="0">
                <a:latin typeface="Geeza Pro" charset="-78"/>
                <a:ea typeface="Geeza Pro" charset="-78"/>
                <a:cs typeface="Geeza Pro" charset="-78"/>
              </a:rPr>
              <a:t>M</a:t>
            </a:r>
            <a:r>
              <a:rPr lang="en-US" sz="2400" dirty="0" smtClean="0">
                <a:latin typeface="Geeza Pro" charset="-78"/>
                <a:ea typeface="Geeza Pro" charset="-78"/>
                <a:cs typeface="Geeza Pro" charset="-78"/>
              </a:rPr>
              <a:t>[</a:t>
            </a:r>
            <a:r>
              <a:rPr lang="en-US" sz="2400" dirty="0" err="1" smtClean="0">
                <a:latin typeface="Geeza Pro" charset="-78"/>
                <a:ea typeface="Geeza Pro" charset="-78"/>
                <a:cs typeface="Geeza Pro" charset="-78"/>
              </a:rPr>
              <a:t>i</a:t>
            </a:r>
            <a:r>
              <a:rPr lang="en-US" sz="2400" dirty="0" smtClean="0">
                <a:latin typeface="Geeza Pro" charset="-78"/>
                <a:ea typeface="Geeza Pro" charset="-78"/>
                <a:cs typeface="Geeza Pro" charset="-78"/>
              </a:rPr>
              <a:t>][j]</a:t>
            </a:r>
            <a:endParaRPr lang="en-US" sz="2400" dirty="0">
              <a:latin typeface="Geeza Pro" charset="-78"/>
              <a:ea typeface="Geeza Pro" charset="-78"/>
              <a:cs typeface="Geeza Pro" charset="-78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048262"/>
              </p:ext>
            </p:extLst>
          </p:nvPr>
        </p:nvGraphicFramePr>
        <p:xfrm>
          <a:off x="2122801" y="1982490"/>
          <a:ext cx="1959428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9428"/>
              </a:tblGrid>
              <a:tr h="388022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Muna" charset="-78"/>
                          <a:ea typeface="Muna" charset="-78"/>
                          <a:cs typeface="Muna" charset="-78"/>
                        </a:rPr>
                        <a:t>M[0][0]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Muna" charset="-78"/>
                        <a:ea typeface="Muna" charset="-78"/>
                        <a:cs typeface="Muna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Muna" charset="-78"/>
                          <a:ea typeface="Muna" charset="-78"/>
                          <a:cs typeface="Muna" charset="-78"/>
                        </a:rPr>
                        <a:t>M[0][1]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...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Muna" charset="-78"/>
                          <a:ea typeface="Muna" charset="-78"/>
                          <a:cs typeface="Muna" charset="-78"/>
                        </a:rPr>
                        <a:t>M[0][j-1]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Muna" charset="-78"/>
                          <a:ea typeface="Muna" charset="-78"/>
                          <a:cs typeface="Muna" charset="-78"/>
                        </a:rPr>
                        <a:t>M[1][0]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...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Muna" charset="-78"/>
                          <a:ea typeface="Muna" charset="-78"/>
                          <a:cs typeface="Muna" charset="-78"/>
                        </a:rPr>
                        <a:t>M[1][j-1]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Muna" charset="-78"/>
                          <a:ea typeface="Muna" charset="-78"/>
                          <a:cs typeface="Muna" charset="-78"/>
                        </a:rPr>
                        <a:t>M[2][0]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Muna" charset="-78"/>
                          <a:ea typeface="Muna" charset="-78"/>
                          <a:cs typeface="Muna" charset="-78"/>
                        </a:rPr>
                        <a:t>...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Muna" charset="-78"/>
                          <a:ea typeface="Muna" charset="-78"/>
                          <a:cs typeface="Muna" charset="-78"/>
                        </a:rPr>
                        <a:t>M[2][j-1]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Muna" charset="-78"/>
                          <a:ea typeface="Muna" charset="-78"/>
                          <a:cs typeface="Muna" charset="-78"/>
                        </a:rPr>
                        <a:t>...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354778"/>
              </p:ext>
            </p:extLst>
          </p:nvPr>
        </p:nvGraphicFramePr>
        <p:xfrm>
          <a:off x="6725281" y="1982490"/>
          <a:ext cx="1959428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9428"/>
              </a:tblGrid>
              <a:tr h="388022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Muna" charset="-78"/>
                          <a:ea typeface="Muna" charset="-78"/>
                          <a:cs typeface="Muna" charset="-78"/>
                        </a:rPr>
                        <a:t>M[0][0]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Muna" charset="-78"/>
                        <a:ea typeface="Muna" charset="-78"/>
                        <a:cs typeface="Muna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Muna" charset="-78"/>
                          <a:ea typeface="Muna" charset="-78"/>
                          <a:cs typeface="Muna" charset="-78"/>
                        </a:rPr>
                        <a:t>M[1][0]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...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Muna" charset="-78"/>
                          <a:ea typeface="Muna" charset="-78"/>
                          <a:cs typeface="Muna" charset="-78"/>
                        </a:rPr>
                        <a:t>M[i-1][0]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Muna" charset="-78"/>
                          <a:ea typeface="Muna" charset="-78"/>
                          <a:cs typeface="Muna" charset="-78"/>
                        </a:rPr>
                        <a:t>M[0][1]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...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Muna" charset="-78"/>
                          <a:ea typeface="Muna" charset="-78"/>
                          <a:cs typeface="Muna" charset="-78"/>
                        </a:rPr>
                        <a:t>M[i-1][1]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Muna" charset="-78"/>
                          <a:ea typeface="Muna" charset="-78"/>
                          <a:cs typeface="Muna" charset="-78"/>
                        </a:rPr>
                        <a:t>M[0][2]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Muna" charset="-78"/>
                          <a:ea typeface="Muna" charset="-78"/>
                          <a:cs typeface="Muna" charset="-78"/>
                        </a:rPr>
                        <a:t>...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Muna" charset="-78"/>
                          <a:ea typeface="Muna" charset="-78"/>
                          <a:cs typeface="Muna" charset="-78"/>
                        </a:rPr>
                        <a:t>M[i-1][2]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Muna" charset="-78"/>
                          <a:ea typeface="Muna" charset="-78"/>
                          <a:cs typeface="Muna" charset="-78"/>
                        </a:rPr>
                        <a:t>...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97776" y="3671654"/>
            <a:ext cx="212750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350">
              <a:lnSpc>
                <a:spcPct val="90000"/>
              </a:lnSpc>
              <a:buClr>
                <a:srgbClr val="004BF3"/>
              </a:buClr>
              <a:buSzPct val="85000"/>
            </a:pPr>
            <a:r>
              <a:rPr lang="en-US" sz="2400" smtClean="0">
                <a:latin typeface="+mn-lt"/>
              </a:rPr>
              <a:t>Column-major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08301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Verdana" charset="0"/>
                <a:cs typeface="Verdana" charset="0"/>
              </a:rPr>
              <a:t>Vector Stride</a:t>
            </a:r>
            <a:endParaRPr lang="en-US" dirty="0">
              <a:ea typeface="Verdana" charset="0"/>
              <a:cs typeface="Verdan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519446"/>
            <a:ext cx="2319867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4.2 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Vector Architecture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95" y="1356887"/>
            <a:ext cx="7525570" cy="23734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673" y="4685502"/>
            <a:ext cx="8684241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indent="-284163">
              <a:spcBef>
                <a:spcPts val="600"/>
              </a:spcBef>
              <a:buClr>
                <a:srgbClr val="004BF3"/>
              </a:buClr>
              <a:buSzPct val="85000"/>
              <a:buFont typeface="ZapfDingbatsITC" charset="0"/>
              <a:buChar char="➙"/>
            </a:pPr>
            <a:r>
              <a:rPr lang="en-US" sz="2400" dirty="0" smtClean="0">
                <a:solidFill>
                  <a:srgbClr val="003AE9"/>
                </a:solidFill>
                <a:latin typeface="+mn-lt"/>
              </a:rPr>
              <a:t>Stride </a:t>
            </a:r>
            <a:r>
              <a:rPr lang="en-US" sz="2400" dirty="0" smtClean="0">
                <a:latin typeface="+mn-lt"/>
              </a:rPr>
              <a:t>=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smtClean="0">
                <a:latin typeface="+mn-lt"/>
              </a:rPr>
              <a:t>distance that separate elements in a array to be gathered into a single register.</a:t>
            </a:r>
          </a:p>
          <a:p>
            <a:pPr marL="290513" indent="-284163">
              <a:spcBef>
                <a:spcPts val="600"/>
              </a:spcBef>
              <a:buClr>
                <a:srgbClr val="004BF3"/>
              </a:buClr>
              <a:buSzPct val="85000"/>
              <a:buFont typeface="ZapfDingbatsITC" charset="0"/>
              <a:buChar char="➙"/>
            </a:pPr>
            <a:r>
              <a:rPr lang="en-US" sz="2400" dirty="0" smtClean="0">
                <a:latin typeface="+mn-lt"/>
              </a:rPr>
              <a:t>For D, in row-major layout, the stride is 100 double words, or 800 bytes</a:t>
            </a:r>
            <a:endParaRPr lang="en-US" sz="24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1995" y="3885579"/>
            <a:ext cx="607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90513" indent="-284163">
              <a:spcBef>
                <a:spcPts val="600"/>
              </a:spcBef>
              <a:buClr>
                <a:srgbClr val="004BF3"/>
              </a:buClr>
              <a:buSzPct val="85000"/>
              <a:buFont typeface="ZapfDingbatsITC" charset="0"/>
              <a:buChar char="➙"/>
            </a:pPr>
            <a:r>
              <a:rPr lang="en-US" sz="2400" dirty="0" smtClean="0">
                <a:latin typeface="+mn-lt"/>
              </a:rPr>
              <a:t>Assume all A, B, D are </a:t>
            </a:r>
            <a:r>
              <a:rPr lang="en-US" sz="2400" smtClean="0">
                <a:latin typeface="+mn-lt"/>
              </a:rPr>
              <a:t>100x100 matrices</a:t>
            </a:r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66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Verdana" charset="0"/>
                <a:cs typeface="Verdana" charset="0"/>
              </a:rPr>
              <a:t>Vector Stride</a:t>
            </a:r>
            <a:endParaRPr lang="en-US" dirty="0">
              <a:ea typeface="Verdana" charset="0"/>
              <a:cs typeface="Verdana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84936" y="1110344"/>
            <a:ext cx="8815226" cy="1138586"/>
          </a:xfrm>
        </p:spPr>
        <p:txBody>
          <a:bodyPr/>
          <a:lstStyle/>
          <a:p>
            <a:r>
              <a:rPr lang="en-US" sz="2400" dirty="0" smtClean="0"/>
              <a:t>Vector base address and stride are stored in GP </a:t>
            </a:r>
            <a:r>
              <a:rPr lang="en-US" sz="2400" dirty="0" smtClean="0"/>
              <a:t>registers</a:t>
            </a:r>
          </a:p>
          <a:p>
            <a:pPr lvl="1"/>
            <a:r>
              <a:rPr lang="en-US" sz="2000" dirty="0" smtClean="0"/>
              <a:t>Use </a:t>
            </a:r>
            <a:r>
              <a:rPr lang="en-US" sz="2000" b="1" dirty="0" err="1" smtClean="0">
                <a:solidFill>
                  <a:srgbClr val="003AE9"/>
                </a:solidFill>
              </a:rPr>
              <a:t>vlds</a:t>
            </a:r>
            <a:r>
              <a:rPr lang="en-US" sz="2000" dirty="0" smtClean="0"/>
              <a:t>/</a:t>
            </a:r>
            <a:r>
              <a:rPr lang="en-US" sz="2000" b="1" dirty="0" err="1" smtClean="0">
                <a:solidFill>
                  <a:srgbClr val="003AE9"/>
                </a:solidFill>
              </a:rPr>
              <a:t>vsts</a:t>
            </a:r>
            <a:r>
              <a:rPr lang="en-US" sz="2000" dirty="0" smtClean="0"/>
              <a:t> for memory access with strides</a:t>
            </a:r>
            <a:endParaRPr lang="en-US" sz="2000" dirty="0" smtClean="0"/>
          </a:p>
          <a:p>
            <a:r>
              <a:rPr lang="en-US" sz="2400" dirty="0" smtClean="0"/>
              <a:t>Memory bank conflicts due to Mem access with </a:t>
            </a:r>
            <a:r>
              <a:rPr lang="en-US" sz="2400" dirty="0" smtClean="0"/>
              <a:t>stride</a:t>
            </a:r>
          </a:p>
          <a:p>
            <a:pPr lvl="1"/>
            <a:r>
              <a:rPr lang="en-US" sz="2000" dirty="0" smtClean="0"/>
              <a:t>Stall memory accesses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19446"/>
            <a:ext cx="2319867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4.2 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Vector Architecture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4934" y="3154931"/>
            <a:ext cx="8765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>
              <a:spcBef>
                <a:spcPts val="600"/>
              </a:spcBef>
              <a:buClr>
                <a:srgbClr val="004BF3"/>
              </a:buClr>
              <a:buSzPct val="85000"/>
            </a:pPr>
            <a:r>
              <a:rPr lang="en-US" sz="2400" dirty="0" smtClean="0">
                <a:solidFill>
                  <a:srgbClr val="004BF3"/>
                </a:solidFill>
                <a:latin typeface="+mn-lt"/>
              </a:rPr>
              <a:t>Question</a:t>
            </a:r>
            <a:r>
              <a:rPr lang="en-US" sz="2400" dirty="0" smtClean="0">
                <a:latin typeface="+mn-lt"/>
              </a:rPr>
              <a:t>: 8 Mem banks, with busy time of 6 cycles for each bank. Mem latency is 12 cycles. Time to access 64 data with stride of 1 and </a:t>
            </a:r>
            <a:r>
              <a:rPr lang="en-US" sz="2400" dirty="0" smtClean="0">
                <a:latin typeface="+mn-lt"/>
              </a:rPr>
              <a:t>32?</a:t>
            </a:r>
            <a:endParaRPr lang="en-US" sz="2400" dirty="0" smtClean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4933" y="4787043"/>
            <a:ext cx="876505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>
              <a:spcBef>
                <a:spcPts val="600"/>
              </a:spcBef>
              <a:buClr>
                <a:srgbClr val="004BF3"/>
              </a:buClr>
              <a:buSzPct val="85000"/>
            </a:pPr>
            <a:r>
              <a:rPr lang="en-US" sz="2400" dirty="0" smtClean="0">
                <a:solidFill>
                  <a:srgbClr val="004BF3"/>
                </a:solidFill>
                <a:latin typeface="+mn-lt"/>
              </a:rPr>
              <a:t>Answer</a:t>
            </a:r>
            <a:r>
              <a:rPr lang="en-US" sz="2400" dirty="0" smtClean="0">
                <a:latin typeface="+mn-lt"/>
              </a:rPr>
              <a:t>: When stride = 1, access time = 12 + 64 = </a:t>
            </a:r>
            <a:r>
              <a:rPr lang="en-US" sz="2400" dirty="0" smtClean="0">
                <a:latin typeface="+mn-lt"/>
              </a:rPr>
              <a:t>76 cycles.</a:t>
            </a:r>
            <a:endParaRPr lang="en-US" sz="2400" dirty="0" smtClean="0">
              <a:latin typeface="+mn-lt"/>
            </a:endParaRPr>
          </a:p>
          <a:p>
            <a:pPr marL="6350">
              <a:spcBef>
                <a:spcPts val="600"/>
              </a:spcBef>
              <a:buClr>
                <a:srgbClr val="004BF3"/>
              </a:buClr>
              <a:buSzPct val="85000"/>
            </a:pPr>
            <a:r>
              <a:rPr lang="en-US" sz="2400" dirty="0" smtClean="0">
                <a:latin typeface="+mn-lt"/>
              </a:rPr>
              <a:t>When stride = 32, access time = 12 + 1 + 6*63 = </a:t>
            </a:r>
            <a:r>
              <a:rPr lang="en-US" sz="2400" dirty="0" smtClean="0">
                <a:latin typeface="+mn-lt"/>
              </a:rPr>
              <a:t>391 cycles</a:t>
            </a:r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2015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Parallelism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Concurrency arises from performing the </a:t>
            </a:r>
            <a:r>
              <a:rPr lang="en-US" dirty="0">
                <a:solidFill>
                  <a:srgbClr val="004BF3"/>
                </a:solidFill>
              </a:rPr>
              <a:t>same operations on different pieces of </a:t>
            </a:r>
            <a:r>
              <a:rPr lang="en-US" dirty="0" smtClean="0">
                <a:solidFill>
                  <a:srgbClr val="004BF3"/>
                </a:solidFill>
              </a:rPr>
              <a:t>data</a:t>
            </a:r>
            <a:endParaRPr lang="en-US" dirty="0">
              <a:solidFill>
                <a:srgbClr val="004BF3"/>
              </a:solidFill>
            </a:endParaRPr>
          </a:p>
          <a:p>
            <a:pPr lvl="1"/>
            <a:r>
              <a:rPr lang="en-US" dirty="0" smtClean="0"/>
              <a:t>Single </a:t>
            </a:r>
            <a:r>
              <a:rPr lang="en-US" dirty="0"/>
              <a:t>instruction multiple data (</a:t>
            </a:r>
            <a:r>
              <a:rPr lang="en-US" dirty="0" smtClean="0"/>
              <a:t>SIMD)</a:t>
            </a:r>
            <a:endParaRPr lang="en-US" dirty="0"/>
          </a:p>
          <a:p>
            <a:pPr lvl="1"/>
            <a:r>
              <a:rPr lang="en-US" dirty="0" smtClean="0"/>
              <a:t>E.g., dot </a:t>
            </a:r>
            <a:r>
              <a:rPr lang="en-US" dirty="0"/>
              <a:t>product of two vectors </a:t>
            </a:r>
          </a:p>
          <a:p>
            <a:r>
              <a:rPr lang="en-US" dirty="0" smtClean="0"/>
              <a:t>Contrast </a:t>
            </a:r>
            <a:r>
              <a:rPr lang="en-US" dirty="0"/>
              <a:t>with data </a:t>
            </a:r>
            <a:r>
              <a:rPr lang="en-US" dirty="0" smtClean="0"/>
              <a:t>flow</a:t>
            </a:r>
            <a:endParaRPr lang="en-US" dirty="0"/>
          </a:p>
          <a:p>
            <a:pPr lvl="1"/>
            <a:r>
              <a:rPr lang="en-US" dirty="0" smtClean="0"/>
              <a:t>Concurrency </a:t>
            </a:r>
            <a:r>
              <a:rPr lang="en-US" dirty="0"/>
              <a:t>arises from executing different operations in parallel (</a:t>
            </a:r>
            <a:r>
              <a:rPr lang="en-US" dirty="0" smtClean="0"/>
              <a:t>in a </a:t>
            </a:r>
            <a:r>
              <a:rPr lang="en-US" dirty="0"/>
              <a:t>data driven </a:t>
            </a:r>
            <a:r>
              <a:rPr lang="en-US" dirty="0" smtClean="0"/>
              <a:t>manner)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Contrast </a:t>
            </a:r>
            <a:r>
              <a:rPr lang="en-US" dirty="0"/>
              <a:t>with thread (“control”) parallelism </a:t>
            </a:r>
            <a:endParaRPr lang="en-US" dirty="0" smtClean="0"/>
          </a:p>
          <a:p>
            <a:pPr lvl="1"/>
            <a:r>
              <a:rPr lang="en-US" dirty="0" smtClean="0"/>
              <a:t>Concurrency </a:t>
            </a:r>
            <a:r>
              <a:rPr lang="en-US" dirty="0"/>
              <a:t>arises from executing different threads of control in parallel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610886"/>
            <a:ext cx="1651927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4.1  Introduction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8470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Verdana" charset="0"/>
                <a:cs typeface="Verdana" charset="0"/>
              </a:rPr>
              <a:t>Gather and Scatter</a:t>
            </a:r>
            <a:endParaRPr lang="en-US" dirty="0">
              <a:ea typeface="Verdana" charset="0"/>
              <a:cs typeface="Verdana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84936" y="1110344"/>
            <a:ext cx="8815226" cy="570175"/>
          </a:xfrm>
        </p:spPr>
        <p:txBody>
          <a:bodyPr/>
          <a:lstStyle/>
          <a:p>
            <a:r>
              <a:rPr lang="en-US" sz="2400" dirty="0" smtClean="0"/>
              <a:t>Sparse matrices are arrays where most elements are 0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Sparse matrices are stored in a compact format, and accessed indirectly.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A and C have the same number of non-zero elements</a:t>
            </a:r>
          </a:p>
          <a:p>
            <a:pPr lvl="1"/>
            <a:r>
              <a:rPr lang="en-US" sz="2000" dirty="0" smtClean="0">
                <a:solidFill>
                  <a:srgbClr val="004BF3"/>
                </a:solidFill>
              </a:rPr>
              <a:t>Index vectors </a:t>
            </a:r>
            <a:r>
              <a:rPr lang="en-US" sz="2000" dirty="0" smtClean="0"/>
              <a:t>are K and M are the same size.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19446"/>
            <a:ext cx="2319867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4.2 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Vector Architecture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1685"/>
              </p:ext>
            </p:extLst>
          </p:nvPr>
        </p:nvGraphicFramePr>
        <p:xfrm>
          <a:off x="1159933" y="1937625"/>
          <a:ext cx="663334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334"/>
                <a:gridCol w="663334"/>
                <a:gridCol w="663334"/>
                <a:gridCol w="663334"/>
                <a:gridCol w="663334"/>
                <a:gridCol w="663334"/>
                <a:gridCol w="663334"/>
                <a:gridCol w="663334"/>
                <a:gridCol w="663334"/>
                <a:gridCol w="66333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Muna" charset="-78"/>
                          <a:ea typeface="Muna" charset="-78"/>
                          <a:cs typeface="Muna" charset="-78"/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  <a:latin typeface="Muna" charset="-78"/>
                        <a:ea typeface="Muna" charset="-78"/>
                        <a:cs typeface="Muna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Muna" charset="-78"/>
                          <a:ea typeface="Muna" charset="-78"/>
                          <a:cs typeface="Muna" charset="-78"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latin typeface="Muna" charset="-78"/>
                        <a:ea typeface="Muna" charset="-78"/>
                        <a:cs typeface="Muna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Muna" charset="-78"/>
                          <a:ea typeface="Muna" charset="-78"/>
                          <a:cs typeface="Muna" charset="-78"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latin typeface="Muna" charset="-78"/>
                        <a:ea typeface="Muna" charset="-78"/>
                        <a:cs typeface="Muna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Muna" charset="-78"/>
                          <a:ea typeface="Muna" charset="-78"/>
                          <a:cs typeface="Muna" charset="-78"/>
                        </a:rPr>
                        <a:t>3</a:t>
                      </a:r>
                      <a:endParaRPr lang="en-US" sz="2400" dirty="0">
                        <a:solidFill>
                          <a:schemeClr val="tx1"/>
                        </a:solidFill>
                        <a:latin typeface="Muna" charset="-78"/>
                        <a:ea typeface="Muna" charset="-78"/>
                        <a:cs typeface="Muna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Muna" charset="-78"/>
                          <a:ea typeface="Muna" charset="-78"/>
                          <a:cs typeface="Muna" charset="-78"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latin typeface="Muna" charset="-78"/>
                        <a:ea typeface="Muna" charset="-78"/>
                        <a:cs typeface="Muna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Muna" charset="-78"/>
                          <a:ea typeface="Muna" charset="-78"/>
                          <a:cs typeface="Muna" charset="-78"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latin typeface="Muna" charset="-78"/>
                        <a:ea typeface="Muna" charset="-78"/>
                        <a:cs typeface="Muna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Muna" charset="-78"/>
                          <a:ea typeface="Muna" charset="-78"/>
                          <a:cs typeface="Muna" charset="-78"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latin typeface="Muna" charset="-78"/>
                        <a:ea typeface="Muna" charset="-78"/>
                        <a:cs typeface="Muna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Muna" charset="-78"/>
                          <a:ea typeface="Muna" charset="-78"/>
                          <a:cs typeface="Muna" charset="-78"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latin typeface="Muna" charset="-78"/>
                        <a:ea typeface="Muna" charset="-78"/>
                        <a:cs typeface="Muna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Muna" charset="-78"/>
                          <a:ea typeface="Muna" charset="-78"/>
                          <a:cs typeface="Muna" charset="-78"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latin typeface="Muna" charset="-78"/>
                        <a:ea typeface="Muna" charset="-78"/>
                        <a:cs typeface="Muna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Muna" charset="-78"/>
                          <a:ea typeface="Muna" charset="-78"/>
                          <a:cs typeface="Muna" charset="-78"/>
                        </a:rPr>
                        <a:t>6</a:t>
                      </a:r>
                      <a:endParaRPr lang="en-US" sz="2400" dirty="0">
                        <a:solidFill>
                          <a:schemeClr val="tx1"/>
                        </a:solidFill>
                        <a:latin typeface="Muna" charset="-78"/>
                        <a:ea typeface="Muna" charset="-78"/>
                        <a:cs typeface="Muna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83" y="3918028"/>
            <a:ext cx="5247640" cy="85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4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Verdana" charset="0"/>
                <a:cs typeface="Verdana" charset="0"/>
              </a:rPr>
              <a:t>Gather and Scatter</a:t>
            </a:r>
            <a:endParaRPr lang="en-US" dirty="0">
              <a:ea typeface="Verdana" charset="0"/>
              <a:cs typeface="Verdana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Access sparse matrices using index vectors.</a:t>
            </a:r>
          </a:p>
          <a:p>
            <a:r>
              <a:rPr lang="en-US" b="1" dirty="0" smtClean="0">
                <a:solidFill>
                  <a:srgbClr val="004BF3"/>
                </a:solidFill>
              </a:rPr>
              <a:t>Gather load </a:t>
            </a:r>
            <a:r>
              <a:rPr lang="en-US" dirty="0" smtClean="0"/>
              <a:t>takes an index vector and fetches vector elements whose addresses are base + offset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ffsets are stored in the index vector</a:t>
            </a:r>
            <a:endParaRPr lang="en-US" dirty="0"/>
          </a:p>
          <a:p>
            <a:r>
              <a:rPr lang="en-US" b="1" dirty="0" smtClean="0">
                <a:solidFill>
                  <a:srgbClr val="004BF3"/>
                </a:solidFill>
              </a:rPr>
              <a:t>Scatter store </a:t>
            </a:r>
            <a:r>
              <a:rPr lang="en-US" dirty="0" smtClean="0"/>
              <a:t>values in vector registers to Mem addresses computed as above.</a:t>
            </a:r>
          </a:p>
          <a:p>
            <a:r>
              <a:rPr lang="en-US" dirty="0" smtClean="0"/>
              <a:t>Allows sparse matrix operations to run in vector mode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19446"/>
            <a:ext cx="2319867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4.2 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Vector Architecture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0949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" y="2743200"/>
            <a:ext cx="8489950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6350" algn="ctr">
              <a:spcBef>
                <a:spcPts val="600"/>
              </a:spcBef>
              <a:buClr>
                <a:srgbClr val="004BF3"/>
              </a:buClr>
              <a:buSzPct val="85000"/>
            </a:pPr>
            <a:r>
              <a:rPr lang="en-US" sz="4000" b="1" dirty="0" smtClean="0">
                <a:solidFill>
                  <a:srgbClr val="003AE9"/>
                </a:solidFill>
                <a:latin typeface="Calibri" charset="0"/>
                <a:ea typeface="Calibri" charset="0"/>
                <a:cs typeface="Calibri" charset="0"/>
              </a:rPr>
              <a:t>Graphics Processing Units</a:t>
            </a:r>
            <a:endParaRPr lang="en-US" sz="4000" b="1" dirty="0" smtClean="0">
              <a:solidFill>
                <a:srgbClr val="003AE9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074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CUDA Architecture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19446"/>
            <a:ext cx="280416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4.4 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Graphics Processing Units 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34" y="942948"/>
            <a:ext cx="6888480" cy="545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17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725" y="65504"/>
            <a:ext cx="6125125" cy="6519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 Multiprocessor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19446"/>
            <a:ext cx="280416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4.4 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Graphics Processing Units 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2221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Thread Execution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19446"/>
            <a:ext cx="280416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4.4 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Graphics Processing Units 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186" t="3827" r="8453" b="4314"/>
          <a:stretch/>
        </p:blipFill>
        <p:spPr>
          <a:xfrm>
            <a:off x="533400" y="1041400"/>
            <a:ext cx="7988300" cy="536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498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Thread Execution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19446"/>
            <a:ext cx="280416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4.4 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Graphics Processing Units 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75" y="908114"/>
            <a:ext cx="6668951" cy="552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187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519446"/>
            <a:ext cx="280416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4.4 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Graphics Processing Units 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160" y="0"/>
            <a:ext cx="4775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698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Programming Model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19446"/>
            <a:ext cx="280416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4.4 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Graphics Processing Units 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017" y="994385"/>
            <a:ext cx="6243320" cy="552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79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00" y="231106"/>
            <a:ext cx="3058827" cy="1200329"/>
          </a:xfrm>
        </p:spPr>
        <p:txBody>
          <a:bodyPr/>
          <a:lstStyle/>
          <a:p>
            <a:r>
              <a:rPr lang="en-US" dirty="0" smtClean="0"/>
              <a:t>Programming Model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19446"/>
            <a:ext cx="280416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4.4 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Graphics Processing Units 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32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301" y="1905000"/>
            <a:ext cx="37376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indent="-284163">
              <a:spcBef>
                <a:spcPts val="600"/>
              </a:spcBef>
              <a:buClr>
                <a:srgbClr val="004BF3"/>
              </a:buClr>
              <a:buSzPct val="85000"/>
              <a:buFont typeface="ZapfDingbatsITC" charset="0"/>
              <a:buChar char="➙"/>
            </a:pP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GPU executes grids of threads</a:t>
            </a:r>
          </a:p>
          <a:p>
            <a:pPr marL="290513" indent="-284163">
              <a:spcBef>
                <a:spcPts val="600"/>
              </a:spcBef>
              <a:buClr>
                <a:srgbClr val="004BF3"/>
              </a:buClr>
              <a:buSzPct val="85000"/>
              <a:buFont typeface="ZapfDingbatsITC" charset="0"/>
              <a:buChar char="➙"/>
            </a:pP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A stream multiprocessor executes one or more thread blocks</a:t>
            </a:r>
          </a:p>
          <a:p>
            <a:pPr marL="290513" indent="-284163">
              <a:spcBef>
                <a:spcPts val="600"/>
              </a:spcBef>
              <a:buClr>
                <a:srgbClr val="004BF3"/>
              </a:buClr>
              <a:buSzPct val="85000"/>
              <a:buFont typeface="ZapfDingbatsITC" charset="0"/>
              <a:buChar char="➙"/>
            </a:pP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A CUDA core executes threads</a:t>
            </a:r>
            <a:endParaRPr lang="en-US" sz="2400" dirty="0" smtClean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404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936" y="1110344"/>
            <a:ext cx="8810215" cy="53726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SIMD architectures can exploit significant data-level parallelism for: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matrix-oriented scientific computing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media-oriented image and sound </a:t>
            </a:r>
            <a:r>
              <a:rPr lang="en-US" dirty="0" smtClean="0"/>
              <a:t>processing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SIMD is more energy efficient than MIMD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</a:t>
            </a:r>
            <a:r>
              <a:rPr lang="en-US" dirty="0" smtClean="0"/>
              <a:t>etch </a:t>
            </a:r>
            <a:r>
              <a:rPr lang="en-US" dirty="0"/>
              <a:t>one instruction </a:t>
            </a:r>
            <a:r>
              <a:rPr lang="en-US" dirty="0" smtClean="0"/>
              <a:t>for many </a:t>
            </a:r>
            <a:r>
              <a:rPr lang="en-US" dirty="0"/>
              <a:t>data operation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Makes SIMD attractive for personal mobile devices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SIMD allows programmer to continue to think </a:t>
            </a:r>
            <a:r>
              <a:rPr lang="en-US" dirty="0" smtClean="0"/>
              <a:t>sequentially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Unlike MIMD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610886"/>
            <a:ext cx="1651927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4.1  Introduction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37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vs GPU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19446"/>
            <a:ext cx="280416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4.4 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Graphics Processing Units 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957801"/>
            <a:ext cx="8194765" cy="542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267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Vector: </a:t>
            </a:r>
          </a:p>
          <a:p>
            <a:pPr lvl="1"/>
            <a:r>
              <a:rPr lang="en-US" dirty="0" smtClean="0"/>
              <a:t>no multithreading</a:t>
            </a:r>
          </a:p>
          <a:p>
            <a:pPr lvl="1"/>
            <a:r>
              <a:rPr lang="en-US" dirty="0" smtClean="0"/>
              <a:t>hide mem latency by deep pipelining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vs GPU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dirty="0"/>
              <a:t>GPU: </a:t>
            </a:r>
            <a:endParaRPr lang="en-US" dirty="0" smtClean="0"/>
          </a:p>
          <a:p>
            <a:pPr lvl="1"/>
            <a:r>
              <a:rPr lang="en-US" dirty="0" smtClean="0"/>
              <a:t>stream </a:t>
            </a:r>
            <a:r>
              <a:rPr lang="en-US" dirty="0"/>
              <a:t>multiprocessors --&gt; </a:t>
            </a:r>
            <a:r>
              <a:rPr lang="en-US" dirty="0" smtClean="0"/>
              <a:t>multithreading</a:t>
            </a:r>
          </a:p>
          <a:p>
            <a:pPr lvl="1"/>
            <a:r>
              <a:rPr lang="en-US" dirty="0" smtClean="0"/>
              <a:t>hide mem latency by multithreading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19446"/>
            <a:ext cx="280416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4.4 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Graphics Processing Units 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0104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PU vs GPU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4936" y="1110344"/>
            <a:ext cx="8815226" cy="1963056"/>
          </a:xfrm>
        </p:spPr>
        <p:txBody>
          <a:bodyPr/>
          <a:lstStyle/>
          <a:p>
            <a:r>
              <a:rPr lang="en-US" dirty="0" smtClean="0"/>
              <a:t>CPU: low latency, low throughput</a:t>
            </a:r>
          </a:p>
          <a:p>
            <a:pPr lvl="1"/>
            <a:r>
              <a:rPr lang="en-US" dirty="0" smtClean="0"/>
              <a:t>Cache, out-of-order execution, speculation, ...</a:t>
            </a:r>
          </a:p>
          <a:p>
            <a:r>
              <a:rPr lang="en-US" dirty="0" smtClean="0"/>
              <a:t>GPU: high latency, high throughput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3073400"/>
            <a:ext cx="7982076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193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CPU: task/instruction parallelism </a:t>
            </a:r>
          </a:p>
          <a:p>
            <a:pPr lvl="1"/>
            <a:r>
              <a:rPr lang="en-US" sz="2200" dirty="0" smtClean="0"/>
              <a:t>Multiple tasks map to multiple threads</a:t>
            </a:r>
          </a:p>
          <a:p>
            <a:pPr lvl="1"/>
            <a:r>
              <a:rPr lang="en-US" sz="2200" dirty="0" smtClean="0"/>
              <a:t>tasks run different instructions</a:t>
            </a:r>
          </a:p>
          <a:p>
            <a:pPr lvl="1"/>
            <a:r>
              <a:rPr lang="en-US" sz="2200" dirty="0" smtClean="0"/>
              <a:t>10s of relatively heavyweight threads run on 1-s of cores</a:t>
            </a:r>
          </a:p>
          <a:p>
            <a:pPr lvl="1"/>
            <a:r>
              <a:rPr lang="en-US" sz="2200" dirty="0" smtClean="0"/>
              <a:t>each thread managed and scheduled explicitly</a:t>
            </a:r>
          </a:p>
          <a:p>
            <a:pPr lvl="1"/>
            <a:r>
              <a:rPr lang="en-US" sz="2200" dirty="0" smtClean="0"/>
              <a:t>each thread individually programmed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PU vs GPU - Parallelism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dirty="0" smtClean="0"/>
              <a:t>GPU: data parallelism</a:t>
            </a:r>
          </a:p>
          <a:p>
            <a:pPr lvl="1"/>
            <a:r>
              <a:rPr lang="en-US" sz="2200" dirty="0" smtClean="0"/>
              <a:t>SIMD execution model</a:t>
            </a:r>
          </a:p>
          <a:p>
            <a:pPr lvl="1"/>
            <a:r>
              <a:rPr lang="en-US" sz="2200" dirty="0" smtClean="0"/>
              <a:t>same instruction operates on different data</a:t>
            </a:r>
          </a:p>
          <a:p>
            <a:pPr lvl="1"/>
            <a:r>
              <a:rPr lang="en-US" sz="2200" dirty="0" smtClean="0"/>
              <a:t>10,000s of lightweight threads on 100s of cores</a:t>
            </a:r>
          </a:p>
          <a:p>
            <a:pPr lvl="1"/>
            <a:r>
              <a:rPr lang="en-US" sz="2200" dirty="0" smtClean="0"/>
              <a:t>threads managed and scheduled by hardware</a:t>
            </a:r>
          </a:p>
          <a:p>
            <a:pPr lvl="1"/>
            <a:r>
              <a:rPr lang="en-US" sz="2200" dirty="0" smtClean="0"/>
              <a:t>programming done for batches of threads (program on vectors of data)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476024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50928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4BF3"/>
                </a:solidFill>
                <a:latin typeface="Helvetica" charset="0"/>
                <a:ea typeface="Helvetica" charset="0"/>
                <a:cs typeface="Helvetica" charset="0"/>
              </a:rPr>
              <a:t>Backup</a:t>
            </a:r>
            <a:endParaRPr lang="en-US" sz="4400" b="1" dirty="0">
              <a:solidFill>
                <a:srgbClr val="004BF3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2519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Instruction Parallelism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84936" y="1160981"/>
            <a:ext cx="8815226" cy="1170328"/>
          </a:xfrm>
        </p:spPr>
        <p:txBody>
          <a:bodyPr/>
          <a:lstStyle/>
          <a:p>
            <a:r>
              <a:rPr lang="en-US" dirty="0" smtClean="0"/>
              <a:t>Can overlap execution of multiple instructions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19446"/>
            <a:ext cx="2319867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4.2 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Vector Architecture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89" y="2455446"/>
            <a:ext cx="8001000" cy="40275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75000" y="1710267"/>
            <a:ext cx="2180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350">
              <a:spcBef>
                <a:spcPts val="600"/>
              </a:spcBef>
              <a:buClr>
                <a:srgbClr val="004BF3"/>
              </a:buClr>
              <a:buSzPct val="85000"/>
            </a:pPr>
            <a:r>
              <a:rPr lang="en-US" sz="2400" dirty="0" smtClean="0">
                <a:latin typeface="+mn-lt"/>
              </a:rPr>
              <a:t>A[</a:t>
            </a:r>
            <a:r>
              <a:rPr lang="en-US" sz="2400" dirty="0" err="1" smtClean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] = B[</a:t>
            </a:r>
            <a:r>
              <a:rPr lang="en-US" sz="2400" dirty="0" err="1" smtClean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] * C[</a:t>
            </a:r>
            <a:r>
              <a:rPr lang="en-US" sz="2400" dirty="0" err="1" smtClean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694859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Chaining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84936" y="1160981"/>
            <a:ext cx="8815226" cy="1170328"/>
          </a:xfrm>
        </p:spPr>
        <p:txBody>
          <a:bodyPr/>
          <a:lstStyle/>
          <a:p>
            <a:r>
              <a:rPr lang="en-US" dirty="0" smtClean="0"/>
              <a:t>Vector version of register bypassing</a:t>
            </a:r>
          </a:p>
          <a:p>
            <a:pPr lvl="1"/>
            <a:r>
              <a:rPr lang="en-US" dirty="0" smtClean="0"/>
              <a:t>First appeared in Cray-1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19446"/>
            <a:ext cx="2319867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4.2 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Vector Architecture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30" y="2912646"/>
            <a:ext cx="70485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623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Vector Chaining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19446"/>
            <a:ext cx="2319867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4.2 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Vector Architecture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23587" y="1252153"/>
            <a:ext cx="8122386" cy="4962496"/>
            <a:chOff x="370824" y="1556950"/>
            <a:chExt cx="8122386" cy="496249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317" y="1676594"/>
              <a:ext cx="7650893" cy="484285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444842" y="1556950"/>
              <a:ext cx="8048367" cy="10709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itchFamily="2" charset="2"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70824" y="4130735"/>
              <a:ext cx="8048367" cy="10709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itchFamily="2" charset="2"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79672" y="1293607"/>
            <a:ext cx="881021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indent="-284163">
              <a:lnSpc>
                <a:spcPct val="90000"/>
              </a:lnSpc>
              <a:buClr>
                <a:srgbClr val="004BF3"/>
              </a:buClr>
              <a:buSzPct val="85000"/>
              <a:buFont typeface="ZapfDingbatsITC" charset="0"/>
              <a:buChar char="➙"/>
            </a:pPr>
            <a:r>
              <a:rPr lang="en-US" sz="2400" dirty="0" smtClean="0">
                <a:latin typeface="+mn-lt"/>
              </a:rPr>
              <a:t>Without chaining, an dependent instruction must wait for the results from a previous instruction to be written into register </a:t>
            </a:r>
            <a:endParaRPr lang="en-US" sz="24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672" y="3937033"/>
            <a:ext cx="881021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indent="-284163">
              <a:lnSpc>
                <a:spcPct val="90000"/>
              </a:lnSpc>
              <a:buClr>
                <a:srgbClr val="004BF3"/>
              </a:buClr>
              <a:buSzPct val="85000"/>
              <a:buFont typeface="ZapfDingbatsITC" charset="0"/>
              <a:buChar char="➙"/>
            </a:pPr>
            <a:r>
              <a:rPr lang="en-US" sz="2400" dirty="0" smtClean="0">
                <a:latin typeface="+mn-lt"/>
              </a:rPr>
              <a:t>With chaining, an dependent instruction can start as soon as  results from a previous instruction become available 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01827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Loop Vectorization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80" y="973802"/>
            <a:ext cx="8255000" cy="5575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519446"/>
            <a:ext cx="2319867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4.2  </a:t>
            </a:r>
            <a:r>
              <a:rPr lang="en-US" sz="1600" b="1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Vector Architecture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374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SIMD Processing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Single instruction operates on multiple data elements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In time </a:t>
            </a:r>
            <a:r>
              <a:rPr lang="mr-IN" dirty="0" smtClean="0"/>
              <a:t>–</a:t>
            </a:r>
            <a:r>
              <a:rPr lang="en-US" dirty="0" smtClean="0"/>
              <a:t> PEs are pipelined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In space </a:t>
            </a:r>
            <a:r>
              <a:rPr lang="mr-IN" dirty="0" smtClean="0"/>
              <a:t>–</a:t>
            </a:r>
            <a:r>
              <a:rPr lang="en-US" dirty="0" smtClean="0"/>
              <a:t> Multiples PEs 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 smtClean="0"/>
              <a:t>Time-Space Duality</a:t>
            </a:r>
          </a:p>
          <a:p>
            <a:pPr lvl="1">
              <a:lnSpc>
                <a:spcPct val="90000"/>
              </a:lnSpc>
            </a:pPr>
            <a:r>
              <a:rPr lang="en-US" b="1" dirty="0" smtClean="0">
                <a:solidFill>
                  <a:srgbClr val="004BF3"/>
                </a:solidFill>
              </a:rPr>
              <a:t>Array processor </a:t>
            </a:r>
            <a:r>
              <a:rPr lang="mr-IN" dirty="0" smtClean="0"/>
              <a:t>–</a:t>
            </a:r>
            <a:r>
              <a:rPr lang="en-US" dirty="0" smtClean="0"/>
              <a:t> instruction operates on multiple data at the same time, needs duplicates of PEs</a:t>
            </a:r>
          </a:p>
          <a:p>
            <a:pPr lvl="1">
              <a:lnSpc>
                <a:spcPct val="90000"/>
              </a:lnSpc>
            </a:pPr>
            <a:r>
              <a:rPr lang="en-US" b="1" dirty="0" smtClean="0">
                <a:solidFill>
                  <a:srgbClr val="004BF3"/>
                </a:solidFill>
              </a:rPr>
              <a:t>Vector processor </a:t>
            </a:r>
            <a:r>
              <a:rPr lang="mr-IN" dirty="0" smtClean="0"/>
              <a:t>–</a:t>
            </a:r>
            <a:r>
              <a:rPr lang="en-US" dirty="0" smtClean="0"/>
              <a:t> instruction </a:t>
            </a:r>
            <a:r>
              <a:rPr lang="en-US" dirty="0"/>
              <a:t>operates on multiple data </a:t>
            </a:r>
            <a:r>
              <a:rPr lang="en-US" dirty="0" smtClean="0"/>
              <a:t>in consecutive time steps, PEs needs to be pipelined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610886"/>
            <a:ext cx="1651927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4.1  Introduction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94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Architecture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A vector is a one-dimensional array of numbers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Many scientific/commercial applications use vector</a:t>
            </a:r>
            <a:endParaRPr lang="en-US" dirty="0"/>
          </a:p>
          <a:p>
            <a:pPr lvl="1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 smtClean="0"/>
              <a:t>An instruction operates on vectors, instead of scalar values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Each instruction generates a lot of work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/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Read </a:t>
            </a:r>
            <a:r>
              <a:rPr lang="en-US" dirty="0" smtClean="0"/>
              <a:t>vectors </a:t>
            </a:r>
            <a:r>
              <a:rPr lang="en-US" dirty="0"/>
              <a:t>of data elements into </a:t>
            </a:r>
            <a:r>
              <a:rPr lang="en-US" dirty="0">
                <a:solidFill>
                  <a:srgbClr val="004BF3"/>
                </a:solidFill>
              </a:rPr>
              <a:t>vector registers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Vector FUs operate </a:t>
            </a:r>
            <a:r>
              <a:rPr lang="en-US" dirty="0"/>
              <a:t>on those </a:t>
            </a:r>
            <a:r>
              <a:rPr lang="en-US" dirty="0" smtClean="0"/>
              <a:t>registers in a pipelined manner one element at a time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Disperse the results back into memory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610886"/>
            <a:ext cx="1651927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4.1  Introduction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78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Architecture</a:t>
            </a:r>
            <a:endParaRPr lang="en-AU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FUs are deeply pipelined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No intra-vector dependence </a:t>
            </a:r>
            <a:r>
              <a:rPr lang="mr-IN" dirty="0" smtClean="0"/>
              <a:t>–</a:t>
            </a:r>
            <a:r>
              <a:rPr lang="en-US" dirty="0" smtClean="0"/>
              <a:t> no HW interlocking within a vector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No control-flow within a vector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Registers are controlled by compiler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Used to hide memory latency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Leverage memory bandwidth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Deliver high performance without energy/design complexity of out-of-order superscalar processor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Increase performance of in-order simple scalar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610886"/>
            <a:ext cx="1651927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t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4.1  Introduction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99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RISC-V Vector Architecture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094" y="846756"/>
            <a:ext cx="5907882" cy="60060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71900" y="818121"/>
            <a:ext cx="1109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>
                <a:latin typeface="+mn-lt"/>
              </a:rPr>
              <a:t>Memory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673" y="1407318"/>
            <a:ext cx="285642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lvl="3" indent="-284163">
              <a:lnSpc>
                <a:spcPct val="90000"/>
              </a:lnSpc>
              <a:buClr>
                <a:srgbClr val="004BF3"/>
              </a:buClr>
              <a:buSzPct val="85000"/>
              <a:buFont typeface="ZapfDingbatsITC" charset="0"/>
              <a:buChar char="➙"/>
            </a:pPr>
            <a:r>
              <a:rPr lang="en-US" sz="2000" dirty="0">
                <a:latin typeface="+mn-lt"/>
              </a:rPr>
              <a:t>Each register holds a 64-element, 64 bits/element vector</a:t>
            </a:r>
          </a:p>
          <a:p>
            <a:pPr marL="290513" lvl="3" indent="-284163">
              <a:lnSpc>
                <a:spcPct val="90000"/>
              </a:lnSpc>
              <a:buClr>
                <a:srgbClr val="004BF3"/>
              </a:buClr>
              <a:buSzPct val="85000"/>
              <a:buFont typeface="ZapfDingbatsITC" charset="0"/>
              <a:buChar char="➙"/>
            </a:pPr>
            <a:r>
              <a:rPr lang="en-US" sz="2000" dirty="0">
                <a:latin typeface="+mn-lt"/>
              </a:rPr>
              <a:t>Register file </a:t>
            </a:r>
            <a:r>
              <a:rPr lang="en-US" sz="2000" dirty="0" smtClean="0">
                <a:latin typeface="+mn-lt"/>
              </a:rPr>
              <a:t>has 16 </a:t>
            </a:r>
            <a:r>
              <a:rPr lang="en-US" sz="2000" dirty="0">
                <a:latin typeface="+mn-lt"/>
              </a:rPr>
              <a:t>read ports and 8 write </a:t>
            </a:r>
            <a:r>
              <a:rPr lang="en-US" sz="2000" dirty="0" smtClean="0">
                <a:latin typeface="+mn-lt"/>
              </a:rPr>
              <a:t>ports </a:t>
            </a:r>
          </a:p>
          <a:p>
            <a:pPr marL="290513" lvl="3" indent="-284163">
              <a:lnSpc>
                <a:spcPct val="90000"/>
              </a:lnSpc>
              <a:buClr>
                <a:srgbClr val="004BF3"/>
              </a:buClr>
              <a:buSzPct val="85000"/>
              <a:buFont typeface="ZapfDingbatsITC" charset="0"/>
              <a:buChar char="➙"/>
            </a:pPr>
            <a:r>
              <a:rPr lang="en-US" sz="2000" dirty="0" smtClean="0">
                <a:latin typeface="+mn-lt"/>
              </a:rPr>
              <a:t>Other special purpose registers, </a:t>
            </a:r>
            <a:r>
              <a:rPr lang="en-US" sz="2000" dirty="0" err="1" smtClean="0">
                <a:latin typeface="+mn-lt"/>
              </a:rPr>
              <a:t>i.e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VLR/MVL.</a:t>
            </a:r>
            <a:endParaRPr lang="en-US" sz="2000" dirty="0">
              <a:latin typeface="+mn-lt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2093119" y="3100388"/>
            <a:ext cx="2233580" cy="10287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lg"/>
            <a:tailEnd type="arrow" w="med" len="lg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0" y="6614696"/>
            <a:ext cx="2319867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4.2  Vector Architecture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2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00206" y="869412"/>
            <a:ext cx="5907882" cy="6006019"/>
            <a:chOff x="3036094" y="516556"/>
            <a:chExt cx="5907882" cy="600601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6094" y="516556"/>
              <a:ext cx="5907882" cy="600601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771900" y="818121"/>
              <a:ext cx="11095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latin typeface="+mn-lt"/>
                </a:rPr>
                <a:t>Memory</a:t>
              </a:r>
            </a:p>
          </p:txBody>
        </p:sp>
      </p:grpSp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RISC-V Vector Architecture</a:t>
            </a:r>
            <a:endParaRPr lang="en-AU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614696"/>
            <a:ext cx="2319867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4BF3"/>
                </a:solidFill>
                <a:latin typeface="Calibri" charset="0"/>
                <a:ea typeface="Calibri" charset="0"/>
                <a:cs typeface="Calibri" charset="0"/>
              </a:rPr>
              <a:t> 4.2  Vector Architecture</a:t>
            </a:r>
            <a:endParaRPr lang="en-US" sz="1600" b="1" dirty="0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5500" y="553700"/>
            <a:ext cx="347999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lvl="3" indent="-284163">
              <a:lnSpc>
                <a:spcPct val="90000"/>
              </a:lnSpc>
              <a:buClr>
                <a:srgbClr val="004BF3"/>
              </a:buClr>
              <a:buSzPct val="85000"/>
              <a:buFont typeface="ZapfDingbatsITC" charset="0"/>
              <a:buChar char="➙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Fully pipelined </a:t>
            </a:r>
            <a:r>
              <a:rPr lang="mr-IN" sz="2000" dirty="0" smtClean="0">
                <a:latin typeface="Helvetica" charset="0"/>
                <a:ea typeface="Helvetica" charset="0"/>
                <a:cs typeface="Helvetica" charset="0"/>
              </a:rPr>
              <a:t>–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 start a new op on every cycle</a:t>
            </a:r>
          </a:p>
          <a:p>
            <a:pPr marL="290513" lvl="3" indent="-284163">
              <a:lnSpc>
                <a:spcPct val="90000"/>
              </a:lnSpc>
              <a:buClr>
                <a:srgbClr val="004BF3"/>
              </a:buClr>
              <a:buSzPct val="85000"/>
              <a:buFont typeface="ZapfDingbatsITC" charset="0"/>
              <a:buChar char="➙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Control unit detects data &amp; structural hazards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5936456" y="1693069"/>
            <a:ext cx="470280" cy="2386012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lg"/>
            <a:tailEnd type="arrow" w="med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0265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od4e">
  <a:themeElements>
    <a:clrScheme name="1_cod4e 7">
      <a:dk1>
        <a:srgbClr val="000000"/>
      </a:dk1>
      <a:lt1>
        <a:srgbClr val="FFFFFF"/>
      </a:lt1>
      <a:dk2>
        <a:srgbClr val="0039A6"/>
      </a:dk2>
      <a:lt2>
        <a:srgbClr val="808080"/>
      </a:lt2>
      <a:accent1>
        <a:srgbClr val="9FCAD3"/>
      </a:accent1>
      <a:accent2>
        <a:srgbClr val="C0C0C0"/>
      </a:accent2>
      <a:accent3>
        <a:srgbClr val="FFFFFF"/>
      </a:accent3>
      <a:accent4>
        <a:srgbClr val="000000"/>
      </a:accent4>
      <a:accent5>
        <a:srgbClr val="CDE1E6"/>
      </a:accent5>
      <a:accent6>
        <a:srgbClr val="AEAEAE"/>
      </a:accent6>
      <a:hlink>
        <a:srgbClr val="91AFBF"/>
      </a:hlink>
      <a:folHlink>
        <a:srgbClr val="ECEAAC"/>
      </a:folHlink>
    </a:clrScheme>
    <a:fontScheme name="1_cod4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95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60000"/>
          <a:buFont typeface="Wingdings" pitchFamily="2" charset="2"/>
          <a:buNone/>
          <a:tabLst/>
          <a:defRPr kumimoji="0" sz="2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arrow" w="med" len="lg"/>
          <a:tailEnd type="arrow" w="med" len="lg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 marL="290513" indent="-284163">
          <a:spcBef>
            <a:spcPts val="600"/>
          </a:spcBef>
          <a:buClr>
            <a:srgbClr val="004BF3"/>
          </a:buClr>
          <a:buSzPct val="85000"/>
          <a:buFont typeface="ZapfDingbatsITC" charset="0"/>
          <a:buChar char="➙"/>
          <a:defRPr sz="2400" dirty="0" smtClean="0">
            <a:latin typeface="+mn-lt"/>
          </a:defRPr>
        </a:defPPr>
      </a:lstStyle>
    </a:txDef>
  </a:objectDefaults>
  <a:extraClrSchemeLst>
    <a:extraClrScheme>
      <a:clrScheme name="1_cod4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d4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d4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d4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d4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d4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d4e 7">
        <a:dk1>
          <a:srgbClr val="000000"/>
        </a:dk1>
        <a:lt1>
          <a:srgbClr val="FFFFFF"/>
        </a:lt1>
        <a:dk2>
          <a:srgbClr val="0039A6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cod4e</Template>
  <TotalTime>42182</TotalTime>
  <Words>2312</Words>
  <Application>Microsoft Macintosh PowerPoint</Application>
  <PresentationFormat>On-screen Show (4:3)</PresentationFormat>
  <Paragraphs>458</Paragraphs>
  <Slides>48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1" baseType="lpstr">
      <vt:lpstr>Arial Black</vt:lpstr>
      <vt:lpstr>ArialUnicodeMS</vt:lpstr>
      <vt:lpstr>Calibri</vt:lpstr>
      <vt:lpstr>Geeza Pro</vt:lpstr>
      <vt:lpstr>Helvetica</vt:lpstr>
      <vt:lpstr>Monaco</vt:lpstr>
      <vt:lpstr>Muna</vt:lpstr>
      <vt:lpstr>Times New Roman</vt:lpstr>
      <vt:lpstr>Verdana</vt:lpstr>
      <vt:lpstr>Wingdings</vt:lpstr>
      <vt:lpstr>ZapfDingbatsITC</vt:lpstr>
      <vt:lpstr>Arial</vt:lpstr>
      <vt:lpstr>1_cod4e</vt:lpstr>
      <vt:lpstr>PowerPoint Presentation</vt:lpstr>
      <vt:lpstr>Flynn’s Classification</vt:lpstr>
      <vt:lpstr>Data Parallelism</vt:lpstr>
      <vt:lpstr>Introduction</vt:lpstr>
      <vt:lpstr>SIMD Processing</vt:lpstr>
      <vt:lpstr>Vector Architecture</vt:lpstr>
      <vt:lpstr>Vector Architecture</vt:lpstr>
      <vt:lpstr>RISC-V Vector Architecture</vt:lpstr>
      <vt:lpstr>RISC-V Vector Architecture</vt:lpstr>
      <vt:lpstr>Vector Functional Units</vt:lpstr>
      <vt:lpstr>RISC-V Vector Architecture</vt:lpstr>
      <vt:lpstr>RISC-V Vector Architecture</vt:lpstr>
      <vt:lpstr>RISC-V Vector Instructions</vt:lpstr>
      <vt:lpstr>VMIPS Vector Instructions</vt:lpstr>
      <vt:lpstr>Vector Chaining – Handling D-Dependence</vt:lpstr>
      <vt:lpstr>Vector Chaining</vt:lpstr>
      <vt:lpstr>Multiple Lanes</vt:lpstr>
      <vt:lpstr>Multiple Lanes</vt:lpstr>
      <vt:lpstr>Multiple Lanes</vt:lpstr>
      <vt:lpstr>Vector Length Register (VLR)</vt:lpstr>
      <vt:lpstr>Strip Mining</vt:lpstr>
      <vt:lpstr>Predicate Register</vt:lpstr>
      <vt:lpstr>Predicate Register</vt:lpstr>
      <vt:lpstr>Memory Banks</vt:lpstr>
      <vt:lpstr>Memory Banks – Example </vt:lpstr>
      <vt:lpstr>Vector Stride – Handling Multi-D Arrays</vt:lpstr>
      <vt:lpstr>Memory Layout of Matrices</vt:lpstr>
      <vt:lpstr>Vector Stride</vt:lpstr>
      <vt:lpstr>Vector Stride</vt:lpstr>
      <vt:lpstr>Gather and Scatter</vt:lpstr>
      <vt:lpstr>Gather and Scatter</vt:lpstr>
      <vt:lpstr>PowerPoint Presentation</vt:lpstr>
      <vt:lpstr>CUDA Architecture</vt:lpstr>
      <vt:lpstr>Stream Multiprocessor</vt:lpstr>
      <vt:lpstr>Thread Execution</vt:lpstr>
      <vt:lpstr>Thread Execution</vt:lpstr>
      <vt:lpstr>PowerPoint Presentation</vt:lpstr>
      <vt:lpstr>Programming Model</vt:lpstr>
      <vt:lpstr>Programming Model</vt:lpstr>
      <vt:lpstr>Vector vs GPU</vt:lpstr>
      <vt:lpstr>Vector vs GPU</vt:lpstr>
      <vt:lpstr>CPU vs GPU</vt:lpstr>
      <vt:lpstr>CPU vs GPU - Parallelism</vt:lpstr>
      <vt:lpstr>PowerPoint Presentation</vt:lpstr>
      <vt:lpstr>Vector Instruction Parallelism</vt:lpstr>
      <vt:lpstr>Vector Chaining</vt:lpstr>
      <vt:lpstr>Vector Chaining</vt:lpstr>
      <vt:lpstr>Loop Vectorization</vt:lpstr>
    </vt:vector>
  </TitlesOfParts>
  <Company>Ashenden Designs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Peter Ashenden</dc:creator>
  <cp:lastModifiedBy>Microsoft Office User</cp:lastModifiedBy>
  <cp:revision>1039</cp:revision>
  <cp:lastPrinted>2018-11-14T21:34:22Z</cp:lastPrinted>
  <dcterms:created xsi:type="dcterms:W3CDTF">2008-07-27T22:34:41Z</dcterms:created>
  <dcterms:modified xsi:type="dcterms:W3CDTF">2018-11-19T21:31:17Z</dcterms:modified>
</cp:coreProperties>
</file>