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65"/>
  </p:notesMasterIdLst>
  <p:handoutMasterIdLst>
    <p:handoutMasterId r:id="rId66"/>
  </p:handoutMasterIdLst>
  <p:sldIdLst>
    <p:sldId id="270" r:id="rId2"/>
    <p:sldId id="271" r:id="rId3"/>
    <p:sldId id="304" r:id="rId4"/>
    <p:sldId id="303" r:id="rId5"/>
    <p:sldId id="305" r:id="rId6"/>
    <p:sldId id="302" r:id="rId7"/>
    <p:sldId id="272" r:id="rId8"/>
    <p:sldId id="306" r:id="rId9"/>
    <p:sldId id="307" r:id="rId10"/>
    <p:sldId id="320" r:id="rId11"/>
    <p:sldId id="273" r:id="rId12"/>
    <p:sldId id="308" r:id="rId13"/>
    <p:sldId id="334" r:id="rId14"/>
    <p:sldId id="335" r:id="rId15"/>
    <p:sldId id="336" r:id="rId16"/>
    <p:sldId id="274" r:id="rId17"/>
    <p:sldId id="275" r:id="rId18"/>
    <p:sldId id="276" r:id="rId19"/>
    <p:sldId id="277" r:id="rId20"/>
    <p:sldId id="312" r:id="rId21"/>
    <p:sldId id="315" r:id="rId22"/>
    <p:sldId id="316" r:id="rId23"/>
    <p:sldId id="317" r:id="rId24"/>
    <p:sldId id="318" r:id="rId25"/>
    <p:sldId id="319" r:id="rId26"/>
    <p:sldId id="279" r:id="rId27"/>
    <p:sldId id="337" r:id="rId28"/>
    <p:sldId id="278" r:id="rId29"/>
    <p:sldId id="280" r:id="rId30"/>
    <p:sldId id="322" r:id="rId31"/>
    <p:sldId id="281" r:id="rId32"/>
    <p:sldId id="321" r:id="rId33"/>
    <p:sldId id="323" r:id="rId34"/>
    <p:sldId id="329" r:id="rId35"/>
    <p:sldId id="330" r:id="rId36"/>
    <p:sldId id="289" r:id="rId37"/>
    <p:sldId id="290" r:id="rId38"/>
    <p:sldId id="291" r:id="rId39"/>
    <p:sldId id="331" r:id="rId40"/>
    <p:sldId id="292" r:id="rId41"/>
    <p:sldId id="332" r:id="rId42"/>
    <p:sldId id="333" r:id="rId43"/>
    <p:sldId id="293" r:id="rId44"/>
    <p:sldId id="294" r:id="rId45"/>
    <p:sldId id="314" r:id="rId46"/>
    <p:sldId id="326" r:id="rId47"/>
    <p:sldId id="327" r:id="rId48"/>
    <p:sldId id="310" r:id="rId49"/>
    <p:sldId id="298" r:id="rId50"/>
    <p:sldId id="324" r:id="rId51"/>
    <p:sldId id="311" r:id="rId52"/>
    <p:sldId id="283" r:id="rId53"/>
    <p:sldId id="282" r:id="rId54"/>
    <p:sldId id="284" r:id="rId55"/>
    <p:sldId id="285" r:id="rId56"/>
    <p:sldId id="286" r:id="rId57"/>
    <p:sldId id="287" r:id="rId58"/>
    <p:sldId id="295" r:id="rId59"/>
    <p:sldId id="296" r:id="rId60"/>
    <p:sldId id="297" r:id="rId61"/>
    <p:sldId id="299" r:id="rId62"/>
    <p:sldId id="300" r:id="rId63"/>
    <p:sldId id="301" r:id="rId6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60000"/>
      <a:buFont typeface="Wingdings" pitchFamily="2" charset="2"/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F3"/>
    <a:srgbClr val="0033CC"/>
    <a:srgbClr val="E3EBFF"/>
    <a:srgbClr val="000066"/>
    <a:srgbClr val="003399"/>
    <a:srgbClr val="000099"/>
    <a:srgbClr val="808080"/>
    <a:srgbClr val="5F5F5F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34" autoAdjust="0"/>
    <p:restoredTop sz="90854" autoAdjust="0"/>
  </p:normalViewPr>
  <p:slideViewPr>
    <p:cSldViewPr snapToGrid="0">
      <p:cViewPr>
        <p:scale>
          <a:sx n="160" d="100"/>
          <a:sy n="160" d="100"/>
        </p:scale>
        <p:origin x="2736" y="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7120"/>
    </p:cViewPr>
  </p:sorterViewPr>
  <p:notesViewPr>
    <p:cSldViewPr snapToGrid="0">
      <p:cViewPr varScale="1">
        <p:scale>
          <a:sx n="85" d="100"/>
          <a:sy n="85" d="100"/>
        </p:scale>
        <p:origin x="38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4AE1C6F6-EFE8-CA49-9A92-7F73AC3998E8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57C84157-CAC9-4329-91AD-EB3C6746FA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The University of Adelaide, School of Computer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04144625-7B4B-A249-98CA-B4E955C99A0C}" type="datetime3">
              <a:rPr lang="en-US" smtClean="0"/>
              <a:t>7 November 2018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Chapter 2 — Instructions: Language of the Computer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EE145C4F-ECA4-4DD7-819E-C9FECED27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8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0FF55BA-2432-9741-B816-7307DF2ECA2F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33695D-68E9-2B48-904E-D652A60C6A7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33695D-68E9-2B48-904E-D652A60C6A7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105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33695D-68E9-2B48-904E-D652A60C6A7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64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33695D-68E9-2B48-904E-D652A60C6A7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998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33695D-68E9-2B48-904E-D652A60C6A7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45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268B894-C9E7-424B-B877-49DF2B717E6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latin typeface="Monaco" charset="0"/>
                <a:ea typeface="Monaco" charset="0"/>
                <a:cs typeface="Monaco" charset="0"/>
              </a:rPr>
              <a:t>Consistency: finishing executing a store instruction does not mean the memory location gets the new value right away.</a:t>
            </a:r>
            <a:r>
              <a:rPr lang="en-AU" baseline="0" dirty="0" smtClean="0">
                <a:latin typeface="Monaco" charset="0"/>
                <a:ea typeface="Monaco" charset="0"/>
                <a:cs typeface="Monaco" charset="0"/>
              </a:rPr>
              <a:t> -&gt; complicates parallel programming</a:t>
            </a:r>
            <a:endParaRPr lang="en-AU" dirty="0">
              <a:latin typeface="Monaco" charset="0"/>
              <a:ea typeface="Monaco" charset="0"/>
              <a:cs typeface="Monaco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3CBBC4D-1345-A54E-A808-7C3236A1729B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coherence </a:t>
            </a:r>
            <a:r>
              <a:rPr lang="mr-IN" dirty="0" smtClean="0"/>
              <a:t>–</a:t>
            </a:r>
            <a:r>
              <a:rPr lang="en-AU" dirty="0" smtClean="0"/>
              <a:t> data consistency: all copies</a:t>
            </a:r>
            <a:r>
              <a:rPr lang="en-AU" baseline="0" dirty="0" smtClean="0"/>
              <a:t> of data in local caches are kept the same before a next read comes.</a:t>
            </a:r>
            <a:endParaRPr lang="en-A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219C10-D448-0B40-ABBD-BD59826A4CB9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AU" dirty="0" smtClean="0"/>
              <a:t>Each cache line needs to 1</a:t>
            </a:r>
            <a:r>
              <a:rPr lang="en-AU" baseline="0" dirty="0" smtClean="0"/>
              <a:t> additional</a:t>
            </a:r>
            <a:r>
              <a:rPr lang="en-AU" dirty="0" smtClean="0"/>
              <a:t> bit</a:t>
            </a:r>
            <a:r>
              <a:rPr lang="en-AU" baseline="0" dirty="0" smtClean="0"/>
              <a:t> </a:t>
            </a:r>
            <a:r>
              <a:rPr lang="en-AU" dirty="0" smtClean="0"/>
              <a:t>to track</a:t>
            </a:r>
            <a:r>
              <a:rPr lang="en-AU" baseline="0" dirty="0" smtClean="0"/>
              <a:t> its sharing state.</a:t>
            </a:r>
          </a:p>
          <a:p>
            <a:pPr marL="285750" indent="-285750">
              <a:buFont typeface="Arial" charset="0"/>
              <a:buChar char="•"/>
            </a:pPr>
            <a:r>
              <a:rPr lang="en-AU" baseline="0" dirty="0" smtClean="0"/>
              <a:t>Write invalidate generated only if the target block is shared.</a:t>
            </a:r>
          </a:p>
          <a:p>
            <a:endParaRPr lang="en-AU" baseline="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9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4FD802-D2E9-3543-B827-D75B355EFC6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881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715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530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678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4DE8A9-9022-A44F-A7BA-9F709C72CF9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Simultaneous writes are serialized, and outcome is non-</a:t>
            </a:r>
            <a:r>
              <a:rPr lang="en-AU" dirty="0" err="1" smtClean="0"/>
              <a:t>determinisitc</a:t>
            </a:r>
            <a:r>
              <a:rPr lang="en-AU" baseline="0" dirty="0" smtClean="0"/>
              <a:t> due to arbitration of bus access.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32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78E669-DAC9-BE44-84A0-B2324B048FE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AU" dirty="0" smtClean="0"/>
              <a:t>How are these states encoded using valid and dirty bits? shared = Valid &amp; !Dirty, exclusive = Valid &amp; Dirty 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 smtClean="0"/>
              <a:t>An exclusive cache block is</a:t>
            </a:r>
            <a:r>
              <a:rPr lang="en-AU" baseline="0" dirty="0" smtClean="0"/>
              <a:t> written back on a remote W/R miss</a:t>
            </a:r>
            <a:endParaRPr lang="en-A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78E669-DAC9-BE44-84A0-B2324B048FE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AU" dirty="0" smtClean="0">
                <a:latin typeface="Monaco" charset="0"/>
                <a:ea typeface="Monaco" charset="0"/>
                <a:cs typeface="Monaco" charset="0"/>
              </a:rPr>
              <a:t>How are these states encoded using valid and dirty bits? shared = Valid &amp; !Dirty, exclusive = Valid &amp; Dirty 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 smtClean="0">
                <a:latin typeface="Monaco" charset="0"/>
                <a:ea typeface="Monaco" charset="0"/>
                <a:cs typeface="Monaco" charset="0"/>
              </a:rPr>
              <a:t>An exclusive cache block is</a:t>
            </a:r>
            <a:r>
              <a:rPr lang="en-AU" baseline="0" dirty="0" smtClean="0">
                <a:latin typeface="Monaco" charset="0"/>
                <a:ea typeface="Monaco" charset="0"/>
                <a:cs typeface="Monaco" charset="0"/>
              </a:rPr>
              <a:t> written back on a remote W/R miss</a:t>
            </a:r>
            <a:endParaRPr lang="en-AU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303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069021C-BAF2-8049-BE96-FE3B414F2B9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FA7BBC-C9BA-F24E-9360-C7DD6EE6D3B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5FA7BBC-C9BA-F24E-9360-C7DD6EE6D3B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65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4FD802-D2E9-3543-B827-D75B355EFC6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131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C68256E-DA02-1046-9951-8B79CDE96E58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University of Adelaide, School of Computer Science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4144625-7B4B-A249-98CA-B4E955C99A0C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2 — Instructions: Language of the Computer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145C4F-ECA4-4DD7-819E-C9FECED278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1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132990-F0EC-7345-A1E5-E177D68C26C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020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132990-F0EC-7345-A1E5-E177D68C26C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43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132990-F0EC-7345-A1E5-E177D68C26C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7742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B0730B-5642-B345-810A-52DCB1DDB17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132990-F0EC-7345-A1E5-E177D68C26C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AD15676-B6B4-7F4D-AC47-8F51432287DC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39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341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4FD802-D2E9-3543-B827-D75B355EFC6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3151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4940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0588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1F2A3C4-696B-BD4D-98E5-2267C6D2EE38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1370066-1673-0F43-8CDB-EF90D42861C5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0643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3140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1203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C3538B-1CC0-214E-A003-C997E3C6B433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74D86B-3919-174F-B425-F209A1BC678A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32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219C10-D448-0B40-ABBD-BD59826A4CB9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05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4FD802-D2E9-3543-B827-D75B355EFC6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2353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0DD448-2D4A-6845-AD7F-DA5DD6F4E124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BCBD65-5964-3B45-9621-16B4D4659A68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40C600-F0CE-AB46-A3A6-0C5D63730F1D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97340B-FD56-724D-95E2-30BA2BB6F456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C64898-9B25-7B48-A606-8DDD5E18D423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AD976AE-FF42-A748-82A2-886B6B0B3C0F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41BB69-D07F-2340-A9E3-5622AAF9B781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1D8800-1414-3245-A3BD-4B72D2AD916B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BA5C8C-897B-6846-9EA5-2A4C2EC567C0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5892ED-4B94-CD4B-9E76-8C0503673827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D2AABF-C053-4941-901C-F72B0E3FE47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400" baseline="0" dirty="0" smtClean="0"/>
              <a:t>Memory sharing by address space; physical memory can be centralized or distributed.</a:t>
            </a:r>
            <a:endParaRPr lang="en-AU" sz="2400" baseline="0" dirty="0"/>
          </a:p>
        </p:txBody>
      </p:sp>
    </p:spTree>
    <p:extLst>
      <p:ext uri="{BB962C8B-B14F-4D97-AF65-F5344CB8AC3E}">
        <p14:creationId xmlns:p14="http://schemas.microsoft.com/office/powerpoint/2010/main" val="2348989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EC94EC5-BF94-1548-A3CC-4A0EC4A751E3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7E4FB6-E0DC-8649-8300-7DF50C1BB141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D2AABF-C053-4941-901C-F72B0E3FE47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increasing memory access frequency of</a:t>
            </a:r>
            <a:r>
              <a:rPr lang="en-AU" baseline="0" dirty="0" smtClean="0"/>
              <a:t> modern processors -&gt; bottlenecks in memory access and interconnect.</a:t>
            </a:r>
          </a:p>
          <a:p>
            <a:r>
              <a:rPr lang="en-AU" baseline="0" dirty="0" smtClean="0"/>
              <a:t>-&gt; limits the number of processors in a multiprocessor</a:t>
            </a:r>
          </a:p>
          <a:p>
            <a:endParaRPr lang="en-AU" baseline="0" dirty="0" smtClean="0"/>
          </a:p>
          <a:p>
            <a:r>
              <a:rPr lang="en-AU" baseline="0" dirty="0" smtClean="0"/>
              <a:t>SW needs to be designed to use local memory accesses rather than remote ones.</a:t>
            </a:r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D2AABF-C053-4941-901C-F72B0E3FE47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dirty="0" smtClean="0">
                <a:latin typeface="Monaco" charset="0"/>
                <a:ea typeface="Monaco" charset="0"/>
                <a:cs typeface="Monaco" charset="0"/>
              </a:rPr>
              <a:t>The sequential segment has a large effect on performance gain from a multiprocessor -</a:t>
            </a:r>
            <a:r>
              <a:rPr lang="en-AU" baseline="0" dirty="0" smtClean="0">
                <a:latin typeface="Monaco" charset="0"/>
                <a:ea typeface="Monaco" charset="0"/>
                <a:cs typeface="Monaco" charset="0"/>
              </a:rPr>
              <a:t> 0.25% </a:t>
            </a:r>
            <a:r>
              <a:rPr lang="en-AU" baseline="0" dirty="0" err="1" smtClean="0">
                <a:latin typeface="Monaco" charset="0"/>
                <a:ea typeface="Monaco" charset="0"/>
                <a:cs typeface="Monaco" charset="0"/>
              </a:rPr>
              <a:t>seq</a:t>
            </a:r>
            <a:r>
              <a:rPr lang="en-AU" baseline="0" dirty="0" smtClean="0">
                <a:latin typeface="Monaco" charset="0"/>
                <a:ea typeface="Monaco" charset="0"/>
                <a:cs typeface="Monaco" charset="0"/>
              </a:rPr>
              <a:t> code leads to gain of 80 instead of 100.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AU" baseline="0" dirty="0" smtClean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baseline="0" dirty="0" smtClean="0">
                <a:latin typeface="Monaco" charset="0"/>
                <a:ea typeface="Monaco" charset="0"/>
                <a:cs typeface="Monaco" charset="0"/>
              </a:rPr>
              <a:t>This problem must be addressed at SW/algorithm level</a:t>
            </a:r>
            <a:endParaRPr lang="en-AU" dirty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6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D2AABF-C053-4941-901C-F72B0E3FE47E}" type="datetime3">
              <a:rPr lang="en-US" smtClean="0"/>
              <a:t>7 November 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problem can be dealt with either at SW/algorithm level or in HW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998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542624" y="6576714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113" y="115888"/>
            <a:ext cx="2085975" cy="612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15888"/>
            <a:ext cx="6105525" cy="612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 sz="2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buSzPct val="80000"/>
              <a:buFont typeface="ArialUnicodeMS" charset="0"/>
              <a:buChar char="➛"/>
              <a:defRPr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936" y="1160980"/>
            <a:ext cx="8815226" cy="53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673" y="239177"/>
            <a:ext cx="881021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 userDrawn="1"/>
        </p:nvSpPr>
        <p:spPr bwMode="auto">
          <a:xfrm>
            <a:off x="8552736" y="6579830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8EC741E-FC11-4977-9AC4-393A11CE0A97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SzPct val="60000"/>
        <a:buFont typeface="Wingdings" pitchFamily="2" charset="2"/>
        <a:buChar char="n"/>
        <a:defRPr sz="28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99"/>
        </a:buClr>
        <a:buSzPct val="55000"/>
        <a:buFont typeface="Wingdings" pitchFamily="2" charset="2"/>
        <a:buChar char="n"/>
        <a:defRPr sz="2400">
          <a:solidFill>
            <a:srgbClr val="0033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5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1800">
          <a:solidFill>
            <a:srgbClr val="0066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1800">
          <a:solidFill>
            <a:srgbClr val="3399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SzPct val="50000"/>
        <a:buFont typeface="Wingdings" pitchFamily="2" charset="2"/>
        <a:buChar char="n"/>
        <a:defRPr sz="2000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1" y="1444125"/>
            <a:ext cx="9143999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EEL 6764 Principles of Computer Architecture</a:t>
            </a:r>
          </a:p>
          <a:p>
            <a:pPr algn="ctr">
              <a:spcBef>
                <a:spcPts val="0"/>
              </a:spcBef>
            </a:pPr>
            <a:r>
              <a:rPr lang="en-AU" sz="44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Multiprocessors and</a:t>
            </a:r>
          </a:p>
          <a:p>
            <a:pPr algn="ctr">
              <a:spcBef>
                <a:spcPts val="0"/>
              </a:spcBef>
            </a:pPr>
            <a:r>
              <a:rPr lang="en-AU" sz="44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Thread-Level Parallelism</a:t>
            </a:r>
            <a:endParaRPr lang="en-GB" sz="4400" b="1" dirty="0">
              <a:solidFill>
                <a:srgbClr val="004BF3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825351" y="-100013"/>
            <a:ext cx="4429932" cy="892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A Quantitative Approach, Fifth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4130211"/>
            <a:ext cx="9164852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800" dirty="0" err="1" smtClean="0">
                <a:latin typeface="+mn-lt"/>
                <a:ea typeface="Calibri" charset="0"/>
                <a:cs typeface="Calibri" charset="0"/>
              </a:rPr>
              <a:t>Dr</a:t>
            </a: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 Hao Zheng</a:t>
            </a:r>
          </a:p>
          <a:p>
            <a:pPr algn="ctr">
              <a:spcBef>
                <a:spcPts val="300"/>
              </a:spcBef>
            </a:pPr>
            <a:r>
              <a:rPr lang="en-US" sz="2800" dirty="0" err="1" smtClean="0">
                <a:latin typeface="+mn-lt"/>
                <a:ea typeface="Calibri" charset="0"/>
                <a:cs typeface="Calibri" charset="0"/>
              </a:rPr>
              <a:t>Dept</a:t>
            </a: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 of Comp </a:t>
            </a:r>
            <a:r>
              <a:rPr lang="en-US" sz="2800" dirty="0" err="1" smtClean="0">
                <a:latin typeface="+mn-lt"/>
                <a:ea typeface="Calibri" charset="0"/>
                <a:cs typeface="Calibri" charset="0"/>
              </a:rPr>
              <a:t>Sci</a:t>
            </a: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 &amp; </a:t>
            </a:r>
            <a:r>
              <a:rPr lang="en-US" sz="2800" dirty="0" err="1" smtClean="0">
                <a:latin typeface="+mn-lt"/>
                <a:ea typeface="Calibri" charset="0"/>
                <a:cs typeface="Calibri" charset="0"/>
              </a:rPr>
              <a:t>Eng</a:t>
            </a:r>
            <a:endParaRPr lang="en-US" sz="2800" dirty="0" smtClean="0">
              <a:latin typeface="+mn-lt"/>
              <a:ea typeface="Calibri" charset="0"/>
              <a:cs typeface="Calibri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dirty="0" smtClean="0">
                <a:latin typeface="+mn-lt"/>
                <a:ea typeface="Calibri" charset="0"/>
                <a:cs typeface="Calibri" charset="0"/>
              </a:rPr>
              <a:t>U of South Florida</a:t>
            </a:r>
            <a:endParaRPr lang="en-US" sz="2800" dirty="0">
              <a:latin typeface="+mn-lt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672" y="2796820"/>
            <a:ext cx="82296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Centralized Shared-Memory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5202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Reduce latency of main memory and remote access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Also reduce contentions among memory accesses from different processors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04BF3"/>
                </a:solidFill>
              </a:rPr>
              <a:t>private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rgbClr val="004BF3"/>
                </a:solidFill>
              </a:rPr>
              <a:t>shared </a:t>
            </a:r>
            <a:r>
              <a:rPr lang="en-US" dirty="0" smtClean="0"/>
              <a:t>caches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BF3"/>
                </a:solidFill>
              </a:rPr>
              <a:t>Private data</a:t>
            </a:r>
            <a:r>
              <a:rPr lang="en-US" dirty="0" smtClean="0"/>
              <a:t>: used by a single processor</a:t>
            </a:r>
            <a:endParaRPr lang="en-US" dirty="0" smtClean="0">
              <a:solidFill>
                <a:srgbClr val="004BF3"/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4BF3"/>
                </a:solidFill>
              </a:rPr>
              <a:t>Shared data</a:t>
            </a:r>
            <a:r>
              <a:rPr lang="en-US" dirty="0" smtClean="0"/>
              <a:t>: used by multiple 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Replicated in multiple private caches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6065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 Problem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private caches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6" y="2666619"/>
            <a:ext cx="8736543" cy="30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" y="66065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9673" y="4222143"/>
            <a:ext cx="8712096" cy="14608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 Problem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private caches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6" y="2666619"/>
            <a:ext cx="8736543" cy="30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" y="66065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1722" y="4611761"/>
            <a:ext cx="8712096" cy="118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 Problem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private caches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6" y="2666619"/>
            <a:ext cx="8736543" cy="30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" y="66065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71722" y="5001377"/>
            <a:ext cx="8712096" cy="118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Coherence Problem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Processors may see different values through their private caches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26" y="2666619"/>
            <a:ext cx="8736543" cy="30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" y="66065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Arial Unicode MS" charset="0"/>
                <a:cs typeface="Arial Unicode MS" charset="0"/>
              </a:rPr>
              <a:t>Cache Coherence</a:t>
            </a:r>
            <a:endParaRPr lang="en-AU" dirty="0">
              <a:ea typeface="Arial Unicode MS" charset="0"/>
              <a:cs typeface="Arial Unicode MS" charset="0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4BF3"/>
                </a:solidFill>
              </a:rPr>
              <a:t>Coherence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what values returned for reads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A read by a processor </a:t>
            </a:r>
            <a:r>
              <a:rPr lang="en-US" sz="2600" dirty="0" smtClean="0">
                <a:solidFill>
                  <a:srgbClr val="004BF3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/>
              <a:t>to a location </a:t>
            </a:r>
            <a:r>
              <a:rPr lang="en-US" sz="2600" dirty="0">
                <a:solidFill>
                  <a:srgbClr val="FF0000"/>
                </a:solidFill>
              </a:rPr>
              <a:t>X </a:t>
            </a:r>
            <a:r>
              <a:rPr lang="en-US" sz="2600" dirty="0"/>
              <a:t>that follows a write to </a:t>
            </a:r>
            <a:r>
              <a:rPr lang="en-US" sz="2600" dirty="0">
                <a:solidFill>
                  <a:srgbClr val="FF0000"/>
                </a:solidFill>
              </a:rPr>
              <a:t>X</a:t>
            </a:r>
            <a:r>
              <a:rPr lang="en-US" sz="2600" dirty="0"/>
              <a:t> by </a:t>
            </a:r>
            <a:r>
              <a:rPr lang="en-US" sz="2600" dirty="0" smtClean="0">
                <a:solidFill>
                  <a:srgbClr val="004BF3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/>
              <a:t>returns the value written by </a:t>
            </a:r>
            <a:r>
              <a:rPr lang="en-US" sz="2600" dirty="0" smtClean="0">
                <a:solidFill>
                  <a:srgbClr val="004BF3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/>
              <a:t>if no other processors write in between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A read by processor </a:t>
            </a:r>
            <a:r>
              <a:rPr lang="en-US" sz="2600" dirty="0" smtClean="0">
                <a:solidFill>
                  <a:srgbClr val="004BF3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en-US" sz="2600" dirty="0"/>
              <a:t>to location </a:t>
            </a:r>
            <a:r>
              <a:rPr lang="en-US" sz="2600" dirty="0">
                <a:solidFill>
                  <a:srgbClr val="FF0000"/>
                </a:solidFill>
              </a:rPr>
              <a:t>X</a:t>
            </a:r>
            <a:r>
              <a:rPr lang="en-US" sz="2600" dirty="0"/>
              <a:t> </a:t>
            </a:r>
            <a:r>
              <a:rPr lang="en-US" sz="2600" dirty="0" smtClean="0"/>
              <a:t>after </a:t>
            </a:r>
            <a:r>
              <a:rPr lang="en-US" sz="2600" dirty="0"/>
              <a:t>a write to </a:t>
            </a:r>
            <a:r>
              <a:rPr lang="en-US" sz="2600" dirty="0">
                <a:solidFill>
                  <a:srgbClr val="FF0000"/>
                </a:solidFill>
              </a:rPr>
              <a:t>X</a:t>
            </a:r>
            <a:r>
              <a:rPr lang="en-US" sz="2600" dirty="0"/>
              <a:t> by processor </a:t>
            </a:r>
            <a:r>
              <a:rPr lang="en-US" sz="2600" dirty="0">
                <a:solidFill>
                  <a:srgbClr val="004BF3"/>
                </a:solidFill>
              </a:rPr>
              <a:t>B</a:t>
            </a:r>
            <a:r>
              <a:rPr lang="en-US" sz="2600" dirty="0"/>
              <a:t> returns the written value if the read and write are sufficiently separated, and no other writes occur in between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Writes to the same location are </a:t>
            </a:r>
            <a:r>
              <a:rPr lang="en-US" sz="2600" dirty="0" smtClean="0"/>
              <a:t>serialized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4BF3"/>
                </a:solidFill>
              </a:rPr>
              <a:t>Consistency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when a written value seen by a read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Concerns reads &amp; writes to different memory locations from multiple processors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Coherence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Coherent caches provide: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4BF3"/>
                </a:solidFill>
              </a:rPr>
              <a:t>Migration</a:t>
            </a:r>
            <a:r>
              <a:rPr lang="en-US" dirty="0" smtClean="0"/>
              <a:t>:  movement of data </a:t>
            </a:r>
            <a:r>
              <a:rPr lang="mr-IN" dirty="0" smtClean="0"/>
              <a:t>–</a:t>
            </a:r>
            <a:r>
              <a:rPr lang="en-US" dirty="0" smtClean="0"/>
              <a:t> reduce latency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4BF3"/>
                </a:solidFill>
              </a:rPr>
              <a:t>Replication</a:t>
            </a:r>
            <a:r>
              <a:rPr lang="en-US" dirty="0" smtClean="0"/>
              <a:t>:  multiple copies of data </a:t>
            </a:r>
            <a:r>
              <a:rPr lang="mr-IN" dirty="0" smtClean="0"/>
              <a:t>–</a:t>
            </a:r>
            <a:r>
              <a:rPr lang="en-US" dirty="0" smtClean="0"/>
              <a:t> reduce latency &amp; memory bandwidth demand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Cache coherence protocols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4BF3"/>
                </a:solidFill>
              </a:rPr>
              <a:t>Snooping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Every cache </a:t>
            </a:r>
            <a:r>
              <a:rPr lang="en-US" dirty="0"/>
              <a:t>tracks sharing status of each cache </a:t>
            </a:r>
            <a:r>
              <a:rPr lang="en-US" dirty="0" smtClean="0"/>
              <a:t>block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Mem requests are broadcast on a bus to all caches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Writes serialized naturally by a single bus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4BF3"/>
                </a:solidFill>
              </a:rPr>
              <a:t>Directory based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Sharing status of each cache block kept in one location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4BF3"/>
                </a:solidFill>
              </a:rPr>
              <a:t>Write invalidate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On write, invalidate all other copies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Use bus itself to serialize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Write cannot complete until bus access is obtained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4BF3"/>
                </a:solidFill>
              </a:rPr>
              <a:t>Write update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write, update all copies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 smtClean="0">
              <a:solidFill>
                <a:srgbClr val="004BF3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/>
              <a:t>Invariant</a:t>
            </a:r>
            <a:r>
              <a:rPr lang="en-US" dirty="0" smtClean="0"/>
              <a:t>: blocks in cache are always coherent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Each cache block is in one of following states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4BF3"/>
                </a:solidFill>
              </a:rPr>
              <a:t>Invalid (I)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4BF3"/>
                </a:solidFill>
              </a:rPr>
              <a:t>Shared (S)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4BF3"/>
                </a:solidFill>
              </a:rPr>
              <a:t>Modified</a:t>
            </a:r>
            <a:r>
              <a:rPr lang="en-US" dirty="0" smtClean="0"/>
              <a:t> (M) </a:t>
            </a:r>
            <a:r>
              <a:rPr lang="mr-IN" dirty="0" smtClean="0"/>
              <a:t>–</a:t>
            </a:r>
            <a:r>
              <a:rPr lang="en-US" dirty="0" smtClean="0"/>
              <a:t> implies </a:t>
            </a:r>
            <a:r>
              <a:rPr lang="en-US" dirty="0" smtClean="0">
                <a:solidFill>
                  <a:srgbClr val="004BF3"/>
                </a:solidFill>
              </a:rPr>
              <a:t>exclusion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004BF3"/>
                </a:solidFill>
              </a:rPr>
              <a:t> not shared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Locating an item when a read miss occurs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In write-back cache, the updated value must be sent to the requesting processor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3000" dirty="0" smtClean="0"/>
              <a:t>Cache lines marked as shared or exclusive/modified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Only writes to shared lines need an invalidate broadcast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After this, the line is marked as exclusive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Multiprocessors?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Tightly coupled processors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ontrolled by a single OS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With shared memory space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Communication done in HW</a:t>
            </a:r>
          </a:p>
          <a:p>
            <a:pPr marL="342900" lvl="1" indent="-342900">
              <a:lnSpc>
                <a:spcPct val="90000"/>
              </a:lnSpc>
              <a:buClr>
                <a:srgbClr val="0033CC"/>
              </a:buClr>
            </a:pPr>
            <a:r>
              <a:rPr lang="en-US" sz="2800" dirty="0"/>
              <a:t>Clusters = processors connected by </a:t>
            </a:r>
            <a:r>
              <a:rPr lang="en-US" sz="2800" dirty="0" smtClean="0"/>
              <a:t>network</a:t>
            </a:r>
            <a:endParaRPr lang="en-US" dirty="0"/>
          </a:p>
          <a:p>
            <a:pPr marL="742950" lvl="2" indent="-342900">
              <a:lnSpc>
                <a:spcPct val="90000"/>
              </a:lnSpc>
            </a:pP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Comm. among different processors coordinated by OSs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Support MIMD execution.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Single Multicore chips, and systems with multiple chips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Multithreading </a:t>
            </a:r>
            <a:r>
              <a:rPr lang="mr-IN" dirty="0" smtClean="0"/>
              <a:t>–</a:t>
            </a:r>
            <a:r>
              <a:rPr lang="en-US" dirty="0" smtClean="0"/>
              <a:t> thread executions interleaved on a single processor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8881" y="1516912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81824" y="1526316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80554" y="2695706"/>
            <a:ext cx="2286000" cy="6166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1230" y="3923658"/>
            <a:ext cx="7538484" cy="10633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358114" y="4583598"/>
            <a:ext cx="3140151" cy="1371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529500" y="2119407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609" y="2104002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529500" y="3297389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23554" y="3297813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8189" y="397930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7062" y="256704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Private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62" y="485389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Shared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86500" y="2687254"/>
            <a:ext cx="2286000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62" y="369282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Bus</a:t>
            </a:r>
            <a:endParaRPr lang="en-US" sz="24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666" y="5042530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x=5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3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8881" y="1516912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81824" y="1526316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80554" y="2695706"/>
            <a:ext cx="2286000" cy="6166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1230" y="3923658"/>
            <a:ext cx="7538484" cy="10633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358114" y="4583598"/>
            <a:ext cx="3140151" cy="1371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529500" y="2119407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609" y="2104002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529500" y="3297389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23554" y="3297813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8189" y="397930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7062" y="256704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Private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62" y="485389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Shared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86500" y="2687254"/>
            <a:ext cx="2286000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62" y="369282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Bus</a:t>
            </a:r>
            <a:endParaRPr lang="en-US" sz="24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666" y="504253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=5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9858" y="155211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read X</a:t>
            </a:r>
            <a:endParaRPr lang="en-US" sz="2400" dirty="0" smtClean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1493" y="2789907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838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8881" y="1516912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81824" y="1526316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80554" y="2695706"/>
            <a:ext cx="2286000" cy="6166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1230" y="3923658"/>
            <a:ext cx="7538484" cy="10633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358114" y="4583598"/>
            <a:ext cx="3140151" cy="1371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529500" y="2119407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609" y="2104002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529500" y="3297389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23554" y="3297813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8189" y="397930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7062" y="256704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Private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62" y="485389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Shared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86500" y="2687254"/>
            <a:ext cx="2286000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62" y="369282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Bus</a:t>
            </a:r>
            <a:endParaRPr lang="en-US" sz="24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666" y="504253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=5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0517" y="156613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read X</a:t>
            </a:r>
            <a:endParaRPr lang="en-US" sz="2400" dirty="0" smtClean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1493" y="2789907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494" y="275569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0403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8881" y="1516912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81824" y="1526316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80554" y="2695706"/>
            <a:ext cx="2286000" cy="6166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1230" y="3923658"/>
            <a:ext cx="7538484" cy="10633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358114" y="4583598"/>
            <a:ext cx="3140151" cy="1371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529500" y="2119407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609" y="2104002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529500" y="3297389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23554" y="3297813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8189" y="397930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7062" y="256704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Private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62" y="485389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Shared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86500" y="2687254"/>
            <a:ext cx="2286000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62" y="369282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Bus</a:t>
            </a:r>
            <a:endParaRPr lang="en-US" sz="24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666" y="504253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=5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7912" y="1576282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write 0 -&gt; X</a:t>
            </a:r>
            <a:endParaRPr lang="en-US" sz="2400" dirty="0" smtClean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1493" y="2789907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494" y="275569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06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8881" y="1516912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81824" y="1526316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80554" y="2695706"/>
            <a:ext cx="2286000" cy="6166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1230" y="3923658"/>
            <a:ext cx="7538484" cy="10633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358114" y="4583598"/>
            <a:ext cx="3140151" cy="1371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529500" y="2119407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609" y="2104002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529500" y="3297389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23554" y="3297813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8189" y="397930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7062" y="256704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Private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62" y="485389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Shared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86500" y="2687254"/>
            <a:ext cx="2286000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62" y="369282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Bus</a:t>
            </a:r>
            <a:endParaRPr lang="en-US" sz="24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666" y="504253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=5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61493" y="2789907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I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494" y="275569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X=0,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E</a:t>
            </a:r>
            <a:endParaRPr lang="en-US" sz="24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56613" y="1576166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read X</a:t>
            </a:r>
            <a:endParaRPr lang="en-US" sz="2400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558" y="6095145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where does P2 find data for X?</a:t>
            </a:r>
          </a:p>
        </p:txBody>
      </p:sp>
    </p:spTree>
    <p:extLst>
      <p:ext uri="{BB962C8B-B14F-4D97-AF65-F5344CB8AC3E}">
        <p14:creationId xmlns:p14="http://schemas.microsoft.com/office/powerpoint/2010/main" val="13568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18881" y="1516912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81824" y="1526316"/>
            <a:ext cx="808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980554" y="2695706"/>
            <a:ext cx="2286000" cy="61668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141230" y="3923658"/>
            <a:ext cx="7538484" cy="10633"/>
          </a:xfrm>
          <a:prstGeom prst="lin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3358114" y="4583598"/>
            <a:ext cx="3140151" cy="1371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529500" y="2119407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127609" y="2104002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3529500" y="3297389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123554" y="3297813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928189" y="397930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47062" y="256704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Private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7062" y="4853899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Shared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cache</a:t>
            </a:r>
            <a:endParaRPr lang="en-US" sz="2400" dirty="0"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386500" y="2687254"/>
            <a:ext cx="2286000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062" y="369282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Bus</a:t>
            </a:r>
            <a:endParaRPr lang="en-US" sz="24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666" y="5042530"/>
            <a:ext cx="74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+mn-lt"/>
              </a:rPr>
              <a:t>X</a:t>
            </a:r>
            <a:r>
              <a:rPr lang="en-US" sz="2400" dirty="0" smtClean="0">
                <a:latin typeface="+mn-lt"/>
              </a:rPr>
              <a:t>=5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7912" y="1576282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smtClean="0">
                <a:latin typeface="+mn-lt"/>
              </a:rPr>
              <a:t>write 0 -&gt; X</a:t>
            </a:r>
            <a:endParaRPr lang="en-US" sz="2400" dirty="0" smtClean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1493" y="2789907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494" y="275569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X=5,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0472" y="158787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write 3 -&gt;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5861" y="4977417"/>
            <a:ext cx="198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i="1" dirty="0" smtClean="0">
                <a:latin typeface="+mn-lt"/>
              </a:rPr>
              <a:t>Writes are serialized.</a:t>
            </a:r>
          </a:p>
        </p:txBody>
      </p:sp>
    </p:spTree>
    <p:extLst>
      <p:ext uri="{BB962C8B-B14F-4D97-AF65-F5344CB8AC3E}">
        <p14:creationId xmlns:p14="http://schemas.microsoft.com/office/powerpoint/2010/main" val="1960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91" t="4031" r="1464" b="629"/>
          <a:stretch/>
        </p:blipFill>
        <p:spPr bwMode="auto">
          <a:xfrm>
            <a:off x="119269" y="1550504"/>
            <a:ext cx="8277308" cy="43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8734" y="230587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n-lt"/>
              </a:rPr>
              <a:t>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38945"/>
              </p:ext>
            </p:extLst>
          </p:nvPr>
        </p:nvGraphicFramePr>
        <p:xfrm>
          <a:off x="4211153" y="1035814"/>
          <a:ext cx="4778735" cy="560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96"/>
                <a:gridCol w="1598212"/>
                <a:gridCol w="1987827"/>
              </a:tblGrid>
              <a:tr h="51832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CPU request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32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Invalid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miss on bus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51832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Invalid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miss on bus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50609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hit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action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51832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miss on bus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51832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hit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invalidate</a:t>
                      </a:r>
                      <a:r>
                        <a:rPr lang="en-US" baseline="0" dirty="0" smtClean="0"/>
                        <a:t> on bus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51832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r>
                        <a:rPr lang="en-US" baseline="0" dirty="0" smtClean="0"/>
                        <a:t>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miss on bus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50609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Exclusive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read/write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action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74046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Exclusive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back</a:t>
                      </a:r>
                    </a:p>
                    <a:p>
                      <a:r>
                        <a:rPr lang="en-US" dirty="0" smtClean="0"/>
                        <a:t>wr</a:t>
                      </a:r>
                      <a:r>
                        <a:rPr lang="en-US" baseline="0" dirty="0" smtClean="0"/>
                        <a:t>ite miss on bus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74046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Exclusive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back</a:t>
                      </a:r>
                    </a:p>
                    <a:p>
                      <a:r>
                        <a:rPr lang="en-US" dirty="0" smtClean="0"/>
                        <a:t>read miss on bus</a:t>
                      </a:r>
                      <a:endParaRPr lang="en-US" dirty="0"/>
                    </a:p>
                  </a:txBody>
                  <a:tcPr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968" t="5364" r="1316"/>
          <a:stretch/>
        </p:blipFill>
        <p:spPr bwMode="auto">
          <a:xfrm>
            <a:off x="763322" y="1789043"/>
            <a:ext cx="8404277" cy="436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4817"/>
              </p:ext>
            </p:extLst>
          </p:nvPr>
        </p:nvGraphicFramePr>
        <p:xfrm>
          <a:off x="179673" y="1789042"/>
          <a:ext cx="4707173" cy="436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96"/>
                <a:gridCol w="1521906"/>
                <a:gridCol w="1992571"/>
              </a:tblGrid>
              <a:tr h="638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Bus request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372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invalidate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638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invalidate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invalidate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638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action</a:t>
                      </a:r>
                      <a:endParaRPr lang="en-US" dirty="0"/>
                    </a:p>
                  </a:txBody>
                  <a:tcPr marT="0" marB="0" anchor="ctr"/>
                </a:tc>
              </a:tr>
              <a:tr h="91257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Exclusive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back</a:t>
                      </a:r>
                    </a:p>
                  </a:txBody>
                  <a:tcPr marT="0" marB="0" anchor="ctr"/>
                </a:tc>
              </a:tr>
              <a:tr h="91257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Exclusive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 miss</a:t>
                      </a:r>
                      <a:endParaRPr lang="en-US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 back</a:t>
                      </a:r>
                    </a:p>
                    <a:p>
                      <a:r>
                        <a:rPr lang="en-US" dirty="0" smtClean="0"/>
                        <a:t>put</a:t>
                      </a:r>
                      <a:r>
                        <a:rPr lang="en-US" baseline="0" dirty="0" smtClean="0"/>
                        <a:t> data </a:t>
                      </a:r>
                      <a:r>
                        <a:rPr lang="en-US" dirty="0" smtClean="0"/>
                        <a:t>on bus</a:t>
                      </a:r>
                      <a:endParaRPr lang="en-US" dirty="0"/>
                    </a:p>
                  </a:txBody>
                  <a:tcPr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2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83" y="946041"/>
            <a:ext cx="7749947" cy="5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Complications for the basic MSI protocol: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Operations are not atomic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E.g. detect miss, acquire bus, receive a response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Creates possibility of </a:t>
            </a:r>
            <a:r>
              <a:rPr lang="en-US" dirty="0" smtClean="0">
                <a:solidFill>
                  <a:srgbClr val="004BF3"/>
                </a:solidFill>
              </a:rPr>
              <a:t>deadlock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4BF3"/>
                </a:solidFill>
              </a:rPr>
              <a:t>races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solution:  processor that sends invalidate can hold bus until other processors receive the invalidate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Extensions </a:t>
            </a:r>
            <a:r>
              <a:rPr lang="mr-IN" dirty="0" smtClean="0"/>
              <a:t>–</a:t>
            </a:r>
            <a:r>
              <a:rPr lang="en-US" dirty="0" smtClean="0"/>
              <a:t> optimize performance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exclusive (E) state to indicate clean block in only one cache (MESI protocol)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need to invalidate on a write to a block in E state.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MOESI </a:t>
            </a:r>
            <a:r>
              <a:rPr lang="mr-IN" dirty="0" smtClean="0"/>
              <a:t>–</a:t>
            </a:r>
            <a:r>
              <a:rPr lang="en-US" dirty="0" smtClean="0"/>
              <a:t> add Owned (O) state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Dirty block is in local caches, but not in the shared cache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Multiprocessors?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Diminishing return from exploiting ILP with rising cost of power and chip area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Easier to replicate cores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dirty="0" smtClean="0"/>
              <a:t>Rise of web applications and cloud computing where natural parallelism found in web/data-intensive applications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Ex. vector operations </a:t>
            </a:r>
            <a:r>
              <a:rPr lang="en-US" b="1" dirty="0" smtClean="0"/>
              <a:t>A*B + C*D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Bus or shared cache accesses become bottleneck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limit #core to 4 </a:t>
            </a:r>
            <a:r>
              <a:rPr lang="mr-IN" dirty="0" smtClean="0"/>
              <a:t>–</a:t>
            </a:r>
            <a:r>
              <a:rPr lang="en-US" dirty="0" smtClean="0"/>
              <a:t> 8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 Accesses to private caches also a bottleneck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handle accesses from core and bus due to snooping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Solution - increase memory bandwidth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see next slide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576" y="1160980"/>
            <a:ext cx="5391424" cy="521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Coherence Protocols:  Extensions</a:t>
            </a:r>
            <a:endParaRPr lang="en-AU" sz="36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184936" y="1160980"/>
            <a:ext cx="3993659" cy="5322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Shared memory bus and snooping bandwidth is bottleneck for scaling symmetric multiprocessors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crossbars or point-to-point networks with banked memory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1" y="6612434"/>
            <a:ext cx="415729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" y="284117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rgbClr val="004BF3"/>
                </a:solidFill>
                <a:latin typeface="+mn-lt"/>
              </a:rPr>
              <a:t>Distributed Shared-Memory Architecture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2" y="2841172"/>
            <a:ext cx="8229600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Distributed Shared-Memory </a:t>
            </a:r>
            <a:r>
              <a:rPr lang="en-US" sz="4000" b="1" dirty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670414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936" y="1148316"/>
            <a:ext cx="8815226" cy="53346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Directory keeps track of every block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Sharing caches and dirty status of </a:t>
            </a:r>
            <a:r>
              <a:rPr lang="en-US" sz="2000" dirty="0"/>
              <a:t>each </a:t>
            </a:r>
            <a:r>
              <a:rPr lang="en-US" sz="2000" dirty="0" smtClean="0"/>
              <a:t>block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" y="1973120"/>
            <a:ext cx="9133442" cy="450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936" y="1148316"/>
            <a:ext cx="8815226" cy="53346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Implement in shared L3 cache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Status </a:t>
            </a:r>
            <a:r>
              <a:rPr lang="en-US" sz="2000" dirty="0"/>
              <a:t>bit </a:t>
            </a:r>
            <a:r>
              <a:rPr lang="en-US" sz="2000" dirty="0" smtClean="0"/>
              <a:t>vector,  its </a:t>
            </a:r>
            <a:r>
              <a:rPr lang="en-US" sz="2000" dirty="0"/>
              <a:t>size = # cores for each block in </a:t>
            </a:r>
            <a:r>
              <a:rPr lang="en-US" sz="2000" dirty="0" smtClean="0"/>
              <a:t>L3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" y="1973120"/>
            <a:ext cx="9133442" cy="4509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" y="1973120"/>
            <a:ext cx="9133442" cy="4509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13" y="1358224"/>
            <a:ext cx="8810215" cy="2560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Not scalable beyond L3 cache </a:t>
            </a:r>
            <a:r>
              <a:rPr lang="mr-IN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centralized cache is bottleneck</a:t>
            </a: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Must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be implemented in a distributed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fashion</a:t>
            </a:r>
          </a:p>
          <a:p>
            <a:pPr marL="747713" lvl="4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Each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distributed memory has a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directory</a:t>
            </a:r>
          </a:p>
          <a:p>
            <a:pPr marL="747713" lvl="4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size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= # memory blocks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*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# nodes</a:t>
            </a: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26" y="1054668"/>
            <a:ext cx="8550529" cy="454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79673" y="5705838"/>
            <a:ext cx="843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Local directory only stores coherence information of cache blocks in local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Directory maintains block states and sends invalidation </a:t>
            </a:r>
            <a:r>
              <a:rPr lang="en-US" dirty="0" smtClean="0"/>
              <a:t>messages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Tracks states of all local memory blocks (simplest sol.)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each block, maintain state: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4BF3"/>
                </a:solidFill>
              </a:rPr>
              <a:t>Shared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One or more nodes have the block cached, value in memory is up-to-date</a:t>
            </a:r>
          </a:p>
          <a:p>
            <a:pPr lvl="1">
              <a:lnSpc>
                <a:spcPct val="90000"/>
              </a:lnSpc>
            </a:pPr>
            <a:r>
              <a:rPr lang="en-US" b="1" dirty="0" err="1" smtClean="0">
                <a:solidFill>
                  <a:srgbClr val="004BF3"/>
                </a:solidFill>
              </a:rPr>
              <a:t>Uncached</a:t>
            </a:r>
            <a:r>
              <a:rPr lang="en-US" dirty="0" smtClean="0">
                <a:solidFill>
                  <a:srgbClr val="004BF3"/>
                </a:solidFill>
              </a:rPr>
              <a:t> </a:t>
            </a:r>
            <a:r>
              <a:rPr lang="mr-IN" dirty="0" smtClean="0">
                <a:solidFill>
                  <a:srgbClr val="004BF3"/>
                </a:solidFill>
              </a:rPr>
              <a:t>–</a:t>
            </a:r>
            <a:r>
              <a:rPr lang="en-US" dirty="0" smtClean="0">
                <a:solidFill>
                  <a:srgbClr val="004BF3"/>
                </a:solidFill>
              </a:rPr>
              <a:t> </a:t>
            </a:r>
            <a:r>
              <a:rPr lang="en-US" b="1" dirty="0" smtClean="0">
                <a:solidFill>
                  <a:srgbClr val="004BF3"/>
                </a:solidFill>
              </a:rPr>
              <a:t>invalid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004BF3"/>
                </a:solidFill>
              </a:rPr>
              <a:t>Modified</a:t>
            </a:r>
            <a:r>
              <a:rPr lang="en-US" dirty="0" smtClean="0">
                <a:solidFill>
                  <a:srgbClr val="004BF3"/>
                </a:solidFill>
              </a:rPr>
              <a:t> </a:t>
            </a:r>
            <a:r>
              <a:rPr lang="mr-IN" dirty="0" smtClean="0">
                <a:solidFill>
                  <a:srgbClr val="004BF3"/>
                </a:solidFill>
              </a:rPr>
              <a:t>–</a:t>
            </a:r>
            <a:r>
              <a:rPr lang="en-US" dirty="0" smtClean="0">
                <a:solidFill>
                  <a:srgbClr val="004BF3"/>
                </a:solidFill>
              </a:rPr>
              <a:t> </a:t>
            </a:r>
            <a:r>
              <a:rPr lang="en-US" b="1" dirty="0" smtClean="0">
                <a:solidFill>
                  <a:srgbClr val="004BF3"/>
                </a:solidFill>
              </a:rPr>
              <a:t>Exclusive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Exactly one node has a copy of the cache block, value in memory is out-of-date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This node is the owner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Messages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2" y="940852"/>
            <a:ext cx="9009555" cy="455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5115" y="5520618"/>
            <a:ext cx="5506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4BF3"/>
                </a:solidFill>
                <a:latin typeface="+mn-lt"/>
              </a:rPr>
              <a:t>Local node</a:t>
            </a:r>
            <a:r>
              <a:rPr lang="en-US" sz="1800" dirty="0" smtClean="0">
                <a:latin typeface="+mn-lt"/>
              </a:rPr>
              <a:t>: source of </a:t>
            </a:r>
            <a:r>
              <a:rPr lang="en-US" sz="1800" dirty="0" smtClean="0">
                <a:latin typeface="+mn-lt"/>
              </a:rPr>
              <a:t>requests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4BF3"/>
                </a:solidFill>
                <a:latin typeface="+mn-lt"/>
              </a:rPr>
              <a:t>Remote node</a:t>
            </a:r>
            <a:r>
              <a:rPr lang="en-US" sz="1800" dirty="0" smtClean="0">
                <a:latin typeface="+mn-lt"/>
              </a:rPr>
              <a:t>: node that has a copy of cached block</a:t>
            </a:r>
            <a:endParaRPr lang="en-US" sz="1800" dirty="0" smtClean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4BF3"/>
                </a:solidFill>
                <a:latin typeface="+mn-lt"/>
              </a:rPr>
              <a:t>Home node</a:t>
            </a:r>
            <a:r>
              <a:rPr lang="en-US" sz="1800" dirty="0" smtClean="0">
                <a:latin typeface="+mn-lt"/>
              </a:rPr>
              <a:t>: destination of the requests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962" y="345428"/>
            <a:ext cx="6443783" cy="608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 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5967907" y="4502586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4BF3"/>
                </a:solidFill>
                <a:latin typeface="+mn-lt"/>
              </a:rPr>
              <a:t>Cache controller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Thread-Level Parallelism (TLP)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36" y="1160980"/>
            <a:ext cx="8959064" cy="53220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Thread-Level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running threads </a:t>
            </a:r>
            <a:r>
              <a:rPr lang="mr-IN" dirty="0" smtClean="0"/>
              <a:t>–</a:t>
            </a:r>
            <a:r>
              <a:rPr lang="en-US" dirty="0" smtClean="0"/>
              <a:t> multiple program counters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exploited through MIMD model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Targeted for tightly-coupled shared-memory multiprocessors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Types of parallelism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Tightly coupled </a:t>
            </a:r>
            <a:r>
              <a:rPr lang="mr-IN" dirty="0" smtClean="0"/>
              <a:t>–</a:t>
            </a:r>
            <a:r>
              <a:rPr lang="en-US" dirty="0" smtClean="0"/>
              <a:t> threads collaborating for a single task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Loosely coupled </a:t>
            </a:r>
            <a:r>
              <a:rPr lang="mr-IN" dirty="0" smtClean="0"/>
              <a:t>–</a:t>
            </a:r>
            <a:r>
              <a:rPr lang="en-US" dirty="0" smtClean="0"/>
              <a:t> multiple programs running independently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" y="232966"/>
            <a:ext cx="8810215" cy="707886"/>
          </a:xfrm>
        </p:spPr>
        <p:txBody>
          <a:bodyPr/>
          <a:lstStyle/>
          <a:p>
            <a:r>
              <a:rPr lang="en-AU" dirty="0" smtClean="0"/>
              <a:t>Directory </a:t>
            </a:r>
            <a:r>
              <a:rPr lang="en-AU" dirty="0" smtClean="0"/>
              <a:t>Protocols - </a:t>
            </a:r>
            <a:r>
              <a:rPr lang="en-US" dirty="0"/>
              <a:t>Directory </a:t>
            </a:r>
            <a:r>
              <a:rPr lang="en-US" dirty="0" smtClean="0"/>
              <a:t>controller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4" y="1051362"/>
            <a:ext cx="5551842" cy="5306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7126" y="41998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endParaRPr lang="en-US" sz="24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8837" y="3889626"/>
            <a:ext cx="4625163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Read miss </a:t>
            </a:r>
            <a:r>
              <a:rPr lang="mr-IN" sz="2000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Requesting </a:t>
            </a:r>
            <a:r>
              <a:rPr lang="en-US" sz="2000" dirty="0">
                <a:latin typeface="+mn-lt"/>
              </a:rPr>
              <a:t>node is sent the requested data and is made the only sharing node, block is now </a:t>
            </a:r>
            <a:r>
              <a:rPr lang="en-US" sz="2000" dirty="0" smtClean="0">
                <a:latin typeface="+mn-lt"/>
              </a:rPr>
              <a:t>shared</a:t>
            </a: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Write miss </a:t>
            </a:r>
            <a:r>
              <a:rPr lang="mr-IN" sz="2000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requesting node is sent the requested </a:t>
            </a:r>
            <a:r>
              <a:rPr lang="en-US" sz="2000" dirty="0" smtClean="0">
                <a:latin typeface="+mn-lt"/>
              </a:rPr>
              <a:t>data, and block </a:t>
            </a:r>
            <a:r>
              <a:rPr lang="en-US" sz="2000" dirty="0">
                <a:latin typeface="+mn-lt"/>
              </a:rPr>
              <a:t>is now </a:t>
            </a:r>
            <a:r>
              <a:rPr lang="en-US" sz="2000" dirty="0" smtClean="0">
                <a:latin typeface="+mn-lt"/>
              </a:rPr>
              <a:t>exclusive</a:t>
            </a:r>
            <a:endParaRPr lang="en-US" sz="2000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41991" y="1584252"/>
            <a:ext cx="925032" cy="361507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 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4" y="1051362"/>
            <a:ext cx="5551842" cy="5306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7354" y="328404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4BF3"/>
                </a:solidFill>
                <a:latin typeface="+mn-lt"/>
              </a:rPr>
              <a:t>Directory controller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7126" y="41998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endParaRPr lang="en-US" sz="24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021" y="3595569"/>
            <a:ext cx="4625163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Read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miss </a:t>
            </a:r>
            <a:r>
              <a:rPr lang="mr-IN" sz="2000" dirty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requesting node is sent the requested data from memory, node is added to sharing </a:t>
            </a:r>
            <a:r>
              <a:rPr lang="en-US" sz="2000" dirty="0" smtClean="0">
                <a:latin typeface="+mn-lt"/>
              </a:rPr>
              <a:t>set</a:t>
            </a:r>
            <a:endParaRPr lang="en-US" sz="2000" dirty="0" smtClean="0">
              <a:latin typeface="+mn-lt"/>
            </a:endParaRP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Write miss </a:t>
            </a:r>
            <a:r>
              <a:rPr lang="mr-IN" sz="2000" dirty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The requesting node is sent the value, all nodes in the sharing set are sent invalidate messages, sharing set only contains requesting node, block is now </a:t>
            </a:r>
            <a:r>
              <a:rPr lang="en-US" sz="2000" dirty="0" smtClean="0">
                <a:latin typeface="+mn-lt"/>
              </a:rPr>
              <a:t>exclusive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18837" y="1392866"/>
            <a:ext cx="839972" cy="82230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 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4" y="1051362"/>
            <a:ext cx="5551842" cy="5306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7354" y="328404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4BF3"/>
                </a:solidFill>
                <a:latin typeface="+mn-lt"/>
              </a:rPr>
              <a:t>Directory controller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7126" y="41998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endParaRPr lang="en-US" sz="24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9275" y="3830528"/>
            <a:ext cx="4625163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Read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miss </a:t>
            </a:r>
            <a:r>
              <a:rPr lang="mr-IN" sz="2000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ask owner to send data, forward to the requesting node</a:t>
            </a: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Write miss </a:t>
            </a:r>
            <a:r>
              <a:rPr lang="mr-IN" sz="2000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invalidate owner’s copy</a:t>
            </a: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Data write back</a:t>
            </a:r>
          </a:p>
          <a:p>
            <a:pPr marL="290513" lvl="3" indent="-284163">
              <a:lnSpc>
                <a:spcPct val="90000"/>
              </a:lnSpc>
              <a:buClr>
                <a:srgbClr val="004BF3"/>
              </a:buClr>
              <a:buSzPct val="85000"/>
              <a:buFont typeface="ZapfDingbatsITC" charset="0"/>
              <a:buChar char="➙"/>
            </a:pPr>
            <a:endParaRPr lang="en-US" sz="2000" dirty="0" smtClean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118309" y="4933508"/>
            <a:ext cx="1040099" cy="822305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</a:t>
            </a:r>
            <a:r>
              <a:rPr lang="en-AU" dirty="0" smtClean="0"/>
              <a:t>Protocols </a:t>
            </a:r>
            <a:r>
              <a:rPr lang="mr-IN" dirty="0" smtClean="0"/>
              <a:t>–</a:t>
            </a:r>
            <a:r>
              <a:rPr lang="en-AU" dirty="0" smtClean="0"/>
              <a:t> Summary 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err="1" smtClean="0">
                <a:solidFill>
                  <a:srgbClr val="004BF3"/>
                </a:solidFill>
              </a:rPr>
              <a:t>uncached</a:t>
            </a:r>
            <a:r>
              <a:rPr lang="en-US" dirty="0" smtClean="0">
                <a:solidFill>
                  <a:srgbClr val="004BF3"/>
                </a:solidFill>
              </a:rPr>
              <a:t> (Invalid) </a:t>
            </a:r>
            <a:r>
              <a:rPr lang="en-US" dirty="0" smtClean="0"/>
              <a:t>block: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Read miss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Requesting node is sent the requested data and is made the only sharing node, block is now shared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Write miss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 requesting node is sent the requested data and becomes the sharing node, block is now exclusive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004BF3"/>
                </a:solidFill>
              </a:rPr>
              <a:t>shared</a:t>
            </a:r>
            <a:r>
              <a:rPr lang="en-US" dirty="0" smtClean="0"/>
              <a:t> block: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Read miss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The requesting node is sent the requested data from memory, node is added to sharing set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Write miss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The requesting node is sent the value, all nodes in the sharing set are sent invalidate messages, sharing set only contains requesting node, block is now exclusive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</a:t>
            </a:r>
            <a:r>
              <a:rPr lang="en-AU" dirty="0" smtClean="0"/>
              <a:t>Protocols </a:t>
            </a:r>
            <a:r>
              <a:rPr lang="mr-IN" dirty="0" smtClean="0"/>
              <a:t>–</a:t>
            </a:r>
            <a:r>
              <a:rPr lang="en-AU" dirty="0" smtClean="0"/>
              <a:t> Summary 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004BF3"/>
                </a:solidFill>
              </a:rPr>
              <a:t>exclusive</a:t>
            </a:r>
            <a:r>
              <a:rPr lang="en-US" dirty="0" smtClean="0"/>
              <a:t> block: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Read miss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The owner is sent a data fetch message, block becomes shared, owner sends data to the directory, data written back to memory, sharers set contains old owner and requestor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Data write back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Block becomes </a:t>
            </a:r>
            <a:r>
              <a:rPr lang="en-US" dirty="0" err="1" smtClean="0"/>
              <a:t>uncached</a:t>
            </a:r>
            <a:r>
              <a:rPr lang="en-US" dirty="0" smtClean="0"/>
              <a:t>, sharer set is empty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Write miss</a:t>
            </a:r>
          </a:p>
          <a:p>
            <a:pPr lvl="2"/>
            <a:r>
              <a:rPr lang="en-US" dirty="0" smtClean="0"/>
              <a:t>Message is sent to old owner to invalidate and send the value to the directory, requestor becomes new owner, block remains exclusive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 </a:t>
            </a:r>
            <a:r>
              <a:rPr lang="mr-IN" dirty="0" smtClean="0"/>
              <a:t>–</a:t>
            </a:r>
            <a:r>
              <a:rPr lang="en-AU" dirty="0" smtClean="0"/>
              <a:t> Example  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3" y="1360672"/>
            <a:ext cx="7398324" cy="4827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" y="1265275"/>
            <a:ext cx="9106067" cy="4954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322" y="440415"/>
            <a:ext cx="2600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1">
                <a:solidFill>
                  <a:srgbClr val="FF0000"/>
                </a:solidFill>
              </a:rPr>
              <a:t>P0,0: read 110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" y="1265275"/>
            <a:ext cx="9125607" cy="4965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9032" y="440415"/>
            <a:ext cx="3841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P0,0: write 128 &lt;-- 78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614860"/>
            <a:ext cx="5654843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092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4BF3"/>
                </a:solidFill>
                <a:latin typeface="Helvetica" charset="0"/>
                <a:ea typeface="Helvetica" charset="0"/>
                <a:cs typeface="Helvetica" charset="0"/>
              </a:rPr>
              <a:t>Backup</a:t>
            </a:r>
            <a:endParaRPr lang="en-US" sz="4400" b="1" dirty="0">
              <a:solidFill>
                <a:srgbClr val="004BF3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51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Models of Memory Consistency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936" y="3763925"/>
            <a:ext cx="8815226" cy="2719067"/>
          </a:xfrm>
        </p:spPr>
        <p:txBody>
          <a:bodyPr/>
          <a:lstStyle/>
          <a:p>
            <a:pPr lvl="0"/>
            <a:r>
              <a:rPr lang="en-US" dirty="0"/>
              <a:t>P</a:t>
            </a:r>
            <a:r>
              <a:rPr lang="en-US" dirty="0" smtClean="0"/>
              <a:t>ossible </a:t>
            </a:r>
            <a:r>
              <a:rPr lang="en-US" dirty="0"/>
              <a:t>for both </a:t>
            </a:r>
            <a:r>
              <a:rPr lang="en-US" dirty="0" smtClean="0">
                <a:solidFill>
                  <a:srgbClr val="004BF3"/>
                </a:solidFill>
              </a:rPr>
              <a:t>if</a:t>
            </a:r>
            <a:r>
              <a:rPr lang="en-US" dirty="0" smtClean="0"/>
              <a:t> </a:t>
            </a:r>
            <a:r>
              <a:rPr lang="en-US" dirty="0"/>
              <a:t>to be evaluated as </a:t>
            </a:r>
            <a:r>
              <a:rPr lang="en-US" dirty="0" smtClean="0"/>
              <a:t>true?</a:t>
            </a:r>
          </a:p>
          <a:p>
            <a:pPr lvl="1"/>
            <a:r>
              <a:rPr lang="en-US" dirty="0" smtClean="0"/>
              <a:t>If so, what could be the cause?</a:t>
            </a:r>
          </a:p>
          <a:p>
            <a:pPr lvl="0"/>
            <a:r>
              <a:rPr lang="en-US" dirty="0" smtClean="0">
                <a:solidFill>
                  <a:srgbClr val="004BF3"/>
                </a:solidFill>
              </a:rPr>
              <a:t>Sequential consistency:</a:t>
            </a:r>
          </a:p>
          <a:p>
            <a:pPr lvl="1"/>
            <a:r>
              <a:rPr lang="en-US" dirty="0" smtClean="0"/>
              <a:t>Result </a:t>
            </a:r>
            <a:r>
              <a:rPr lang="en-US" dirty="0"/>
              <a:t>of execution should be the same as long </a:t>
            </a:r>
            <a:r>
              <a:rPr lang="en-US" dirty="0" smtClean="0"/>
              <a:t>as:</a:t>
            </a:r>
          </a:p>
          <a:p>
            <a:pPr lvl="2"/>
            <a:r>
              <a:rPr lang="en-US" dirty="0" smtClean="0"/>
              <a:t>Accesses </a:t>
            </a:r>
            <a:r>
              <a:rPr lang="en-US" dirty="0"/>
              <a:t>on each processor were kept in </a:t>
            </a:r>
            <a:r>
              <a:rPr lang="en-US" dirty="0" smtClean="0"/>
              <a:t>order</a:t>
            </a:r>
          </a:p>
          <a:p>
            <a:pPr lvl="2"/>
            <a:r>
              <a:rPr lang="en-US" dirty="0" smtClean="0"/>
              <a:t>Accesses </a:t>
            </a:r>
            <a:r>
              <a:rPr lang="en-US" dirty="0"/>
              <a:t>on different processors were arbitrarily </a:t>
            </a:r>
            <a:r>
              <a:rPr lang="en-US" dirty="0" smtClean="0"/>
              <a:t>interleaved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4539" y="1112591"/>
            <a:ext cx="2218242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n-lt"/>
              </a:rPr>
              <a:t>Processor 1:</a:t>
            </a:r>
          </a:p>
          <a:p>
            <a:r>
              <a:rPr lang="en-US" sz="2400" dirty="0" smtClean="0">
                <a:latin typeface="+mn-lt"/>
              </a:rPr>
              <a:t>A=0</a:t>
            </a:r>
          </a:p>
          <a:p>
            <a:r>
              <a:rPr lang="en-US" sz="2400" dirty="0" smtClean="0">
                <a:latin typeface="+mn-lt"/>
              </a:rPr>
              <a:t>…</a:t>
            </a:r>
          </a:p>
          <a:p>
            <a:r>
              <a:rPr lang="en-US" sz="2400" dirty="0" smtClean="0">
                <a:latin typeface="+mn-lt"/>
              </a:rPr>
              <a:t>A=1</a:t>
            </a:r>
          </a:p>
          <a:p>
            <a:r>
              <a:rPr lang="en-US" sz="2400" dirty="0" smtClean="0">
                <a:latin typeface="+mn-lt"/>
              </a:rPr>
              <a:t>if (B==0) …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2549" y="1112591"/>
            <a:ext cx="2517769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n-lt"/>
              </a:rPr>
              <a:t>Processor 2:</a:t>
            </a:r>
          </a:p>
          <a:p>
            <a:r>
              <a:rPr lang="en-US" sz="2400" dirty="0" smtClean="0">
                <a:latin typeface="+mn-lt"/>
              </a:rPr>
              <a:t>B=0</a:t>
            </a:r>
          </a:p>
          <a:p>
            <a:r>
              <a:rPr lang="en-US" sz="2400" dirty="0" smtClean="0">
                <a:latin typeface="+mn-lt"/>
              </a:rPr>
              <a:t>…</a:t>
            </a:r>
          </a:p>
          <a:p>
            <a:r>
              <a:rPr lang="en-US" sz="2400" dirty="0" smtClean="0">
                <a:latin typeface="+mn-lt"/>
              </a:rPr>
              <a:t>B=1</a:t>
            </a:r>
          </a:p>
          <a:p>
            <a:r>
              <a:rPr lang="en-US" sz="2400" dirty="0" smtClean="0">
                <a:latin typeface="+mn-lt"/>
              </a:rPr>
              <a:t>if (A==0) …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519446"/>
            <a:ext cx="445504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5.6  Models of Memory Consistency</a:t>
            </a:r>
            <a:r>
              <a:rPr lang="en-US" sz="1600" b="1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: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TLP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Applications should contain abundant concurrency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i="1" dirty="0" smtClean="0"/>
              <a:t>n</a:t>
            </a:r>
            <a:r>
              <a:rPr lang="en-US" dirty="0" smtClean="0"/>
              <a:t> processors, need </a:t>
            </a:r>
            <a:r>
              <a:rPr lang="en-US" i="1" dirty="0" smtClean="0"/>
              <a:t>n+</a:t>
            </a:r>
            <a:r>
              <a:rPr lang="en-US" dirty="0" smtClean="0"/>
              <a:t> independent threads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Identified by programmers or OS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Amount of computation assigned to each thread = </a:t>
            </a:r>
            <a:r>
              <a:rPr lang="en-US" dirty="0">
                <a:solidFill>
                  <a:srgbClr val="004BF3"/>
                </a:solidFill>
              </a:rPr>
              <a:t>grain </a:t>
            </a:r>
            <a:r>
              <a:rPr lang="en-US" dirty="0" smtClean="0">
                <a:solidFill>
                  <a:srgbClr val="004BF3"/>
                </a:solidFill>
              </a:rPr>
              <a:t>size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Thread grain size must be large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 reduce overheads associated with thread execution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Directory Protocols </a:t>
            </a:r>
            <a:r>
              <a:rPr lang="mr-IN" dirty="0" smtClean="0"/>
              <a:t>–</a:t>
            </a:r>
            <a:r>
              <a:rPr lang="en-AU" dirty="0" smtClean="0"/>
              <a:t> Example 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519446"/>
            <a:ext cx="565484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5.4  Distributed Shared-Memory and Directory-Based Coherence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412" y="1759609"/>
            <a:ext cx="1892595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lang="en-US" sz="24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2487510" y="576902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94609" y="3289800"/>
            <a:ext cx="1536913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29067" y="2740517"/>
            <a:ext cx="233133" cy="2706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220584" y="2330614"/>
            <a:ext cx="1584250" cy="5486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032775" y="576902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797780" y="5769021"/>
            <a:ext cx="4055" cy="5796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94609" y="4192250"/>
            <a:ext cx="1536913" cy="61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195926" y="1759609"/>
            <a:ext cx="1892595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lang="en-US" sz="24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24123" y="3289800"/>
            <a:ext cx="1536913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458581" y="2740517"/>
            <a:ext cx="233133" cy="2706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350098" y="2330614"/>
            <a:ext cx="1584250" cy="5486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224123" y="4192250"/>
            <a:ext cx="1536913" cy="61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79674" y="5222149"/>
            <a:ext cx="8810214" cy="51077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Interconnect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166340" y="1759609"/>
            <a:ext cx="1892595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lang="en-US" sz="2400" dirty="0"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194538" y="3352590"/>
            <a:ext cx="1536913" cy="61264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428996" y="2803307"/>
            <a:ext cx="233133" cy="2706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20512" y="2327500"/>
            <a:ext cx="1584250" cy="5486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194538" y="4255040"/>
            <a:ext cx="1536913" cy="612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2016764" y="2948329"/>
            <a:ext cx="14530" cy="22738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142222" y="2951965"/>
            <a:ext cx="4056" cy="22896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8112637" y="2974145"/>
            <a:ext cx="4055" cy="226744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46" name="Straight Arrow Connector 45"/>
          <p:cNvCxnSpPr>
            <a:stCxn id="18" idx="3"/>
          </p:cNvCxnSpPr>
          <p:nvPr/>
        </p:nvCxnSpPr>
        <p:spPr bwMode="auto">
          <a:xfrm>
            <a:off x="1631522" y="3596124"/>
            <a:ext cx="3852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635419" y="4493806"/>
            <a:ext cx="3852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756980" y="3596124"/>
            <a:ext cx="3852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756980" y="4508201"/>
            <a:ext cx="3852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7727395" y="3658914"/>
            <a:ext cx="3852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7727395" y="4561364"/>
            <a:ext cx="3852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lg"/>
            <a:tailEnd type="arrow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2151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Snoopy 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Write invalidate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On write, invalidate all other copies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Use bus itself to serialize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Write cannot complete until bus access is obtained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Write update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On write, update all copies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77" y="2924943"/>
            <a:ext cx="8450877" cy="23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" y="6519446"/>
            <a:ext cx="422365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5.2  Centralized Shared-Memory Architectures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1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Coherence influences cache miss rate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Coherence misses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True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Write to shared block (transmission of invalidation)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invalidated block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False sharing misses</a:t>
            </a:r>
          </a:p>
          <a:p>
            <a:pPr lvl="3">
              <a:lnSpc>
                <a:spcPct val="90000"/>
              </a:lnSpc>
            </a:pPr>
            <a:r>
              <a:rPr lang="en-US" sz="2000" dirty="0" smtClean="0"/>
              <a:t>Read an unmodified word in an invalidated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AMD </a:t>
            </a:r>
            <a:r>
              <a:rPr lang="en-US" dirty="0" err="1" smtClean="0"/>
              <a:t>Opteron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Memory directly connected to each </a:t>
            </a:r>
            <a:r>
              <a:rPr lang="en-US" dirty="0" err="1" smtClean="0"/>
              <a:t>multicore</a:t>
            </a:r>
            <a:r>
              <a:rPr lang="en-US" dirty="0" smtClean="0"/>
              <a:t> chip in NUMA-like organization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Implement coherence protocol using point-to-point links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explicit acknowledgements to order operations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969" y="1237493"/>
            <a:ext cx="6676032" cy="5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044" y="1240245"/>
            <a:ext cx="5256584" cy="53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509" y="1319686"/>
            <a:ext cx="5245199" cy="526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Study:  Commercial Workload</a:t>
            </a:r>
            <a:endParaRPr lang="en-A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132" y="1617814"/>
            <a:ext cx="5370934" cy="49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Synchronization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Basic building blocks: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Atomic exchange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Swaps register with memory location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Test-and-set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Sets under condition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Fetch-and-increment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Reads original value from memory and increments it in memory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Requires memory read and write in uninterruptable instruction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load linked/store conditional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If the contents of the memory location specified by the load linked are changed before the store conditional to the same address, the store conditional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Spin lock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If no coherence:</a:t>
            </a:r>
          </a:p>
          <a:p>
            <a:pPr>
              <a:buNone/>
            </a:pPr>
            <a:r>
              <a:rPr lang="en-US" sz="2400" dirty="0" smtClean="0"/>
              <a:t>			</a:t>
            </a:r>
            <a:r>
              <a:rPr lang="en-US" sz="2000" dirty="0" smtClean="0"/>
              <a:t>DADDUI	R2,R0,#1</a:t>
            </a:r>
          </a:p>
          <a:p>
            <a:pPr>
              <a:buNone/>
            </a:pPr>
            <a:r>
              <a:rPr lang="en-US" sz="2000" dirty="0" err="1" smtClean="0"/>
              <a:t>lockit</a:t>
            </a:r>
            <a:r>
              <a:rPr lang="en-US" sz="2000" dirty="0" smtClean="0"/>
              <a:t>:		EXCH		R2,0(R1)	;atomic exchange</a:t>
            </a:r>
          </a:p>
          <a:p>
            <a:pPr>
              <a:buNone/>
            </a:pPr>
            <a:r>
              <a:rPr lang="en-US" sz="2000" dirty="0" smtClean="0"/>
              <a:t>			BNEZ		R2,lockit	;already locked?</a:t>
            </a:r>
          </a:p>
          <a:p>
            <a:endParaRPr lang="en-US" sz="2000" dirty="0" smtClean="0"/>
          </a:p>
          <a:p>
            <a:pPr lvl="1"/>
            <a:r>
              <a:rPr lang="en-US" dirty="0" smtClean="0"/>
              <a:t>If coherence:</a:t>
            </a:r>
          </a:p>
          <a:p>
            <a:pPr>
              <a:buNone/>
            </a:pPr>
            <a:r>
              <a:rPr lang="en-US" sz="2000" dirty="0" err="1" smtClean="0"/>
              <a:t>lockit</a:t>
            </a:r>
            <a:r>
              <a:rPr lang="en-US" sz="2000" dirty="0" smtClean="0"/>
              <a:t>:		LD 		R2,0(R1)	;load of lock</a:t>
            </a:r>
          </a:p>
          <a:p>
            <a:pPr>
              <a:buNone/>
            </a:pPr>
            <a:r>
              <a:rPr lang="en-US" sz="2000" dirty="0" smtClean="0"/>
              <a:t>			BNEZ		R2,lockit	;not available-spin</a:t>
            </a:r>
          </a:p>
          <a:p>
            <a:pPr>
              <a:buNone/>
            </a:pPr>
            <a:r>
              <a:rPr lang="en-US" sz="2000" dirty="0" smtClean="0"/>
              <a:t>			DADDUI	R2,R0,#1	;load locked value</a:t>
            </a:r>
          </a:p>
          <a:p>
            <a:pPr>
              <a:buNone/>
            </a:pPr>
            <a:r>
              <a:rPr lang="en-US" sz="2000" dirty="0" smtClean="0"/>
              <a:t>			EXCH		R2,0(R1)	;swap</a:t>
            </a:r>
          </a:p>
          <a:p>
            <a:pPr>
              <a:buNone/>
            </a:pPr>
            <a:r>
              <a:rPr lang="en-US" sz="2000" dirty="0" smtClean="0"/>
              <a:t>			BNEZ		R2,lockit	;branch if lock wasn’t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" y="294521"/>
            <a:ext cx="8810215" cy="646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Symmetric multiprocessors (SMP)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786" y="1175848"/>
            <a:ext cx="6116214" cy="514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47326"/>
            <a:ext cx="3524036" cy="17363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Small number of cores  (&lt;= 8 cores)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Share single memory with uniform memory latency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Also called UMA MP.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Advantage of this scheme:  reduces memory traffic</a:t>
            </a:r>
            <a:endParaRPr lang="en-US" sz="20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4972" y="2266153"/>
            <a:ext cx="65627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Implementing Locks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implement, delay completion of all memory accesses until all invalidations caused by the access are completed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Reduces performance!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Alternatives: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Program-enforced synchronization to force write on processor to occur before read on the other processor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 synchronization object for A and another for B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“Unlock” after write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“Lock” after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Rules: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X → 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Operation X must complete before operation Y is done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Sequential consistency requires: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R → W, R → R, W → R, W → W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“Total store ordering”</a:t>
            </a:r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W → W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“Partial store order”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Relax R → W and R → 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“Weak ordering” and “release consistency”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Relaxed Consistency Models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Consistency model is multiprocessor specific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Programmers will often implement explicit synchronization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Speculation gives much of the performance advantage of relaxed models with sequential consistency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Basic idea:  if an invalidation arrives for a result that has not been committed, use speculation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" y="232966"/>
            <a:ext cx="8810215" cy="707886"/>
          </a:xfrm>
        </p:spPr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Shared Memory </a:t>
            </a:r>
            <a:r>
              <a:rPr lang="en-US" dirty="0"/>
              <a:t>(DSM</a:t>
            </a:r>
            <a:r>
              <a:rPr lang="en-US" dirty="0" smtClean="0"/>
              <a:t>)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796" y="4849405"/>
            <a:ext cx="8644722" cy="9666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Memory distributed among processors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Non-uniform memory access/latency (NUMA)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Processors connected via direct (switched) and non-direct (multi-hop) interconnection networks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/>
              <a:t>Long latency to access remote memory.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547" y="1076930"/>
            <a:ext cx="7572053" cy="359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" y="232966"/>
            <a:ext cx="8810215" cy="707886"/>
          </a:xfrm>
        </p:spPr>
        <p:txBody>
          <a:bodyPr/>
          <a:lstStyle/>
          <a:p>
            <a:r>
              <a:rPr lang="en-US" dirty="0" smtClean="0"/>
              <a:t>Challenges </a:t>
            </a:r>
            <a:r>
              <a:rPr lang="mr-IN" dirty="0" smtClean="0"/>
              <a:t>–</a:t>
            </a:r>
            <a:r>
              <a:rPr lang="en-US" dirty="0" smtClean="0"/>
              <a:t> Limited Parallelism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757" y="1376737"/>
            <a:ext cx="8722761" cy="49726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To achieve a speedup of 80 with 100 processors, what fraction of the original code can be sequential?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12434"/>
            <a:ext cx="1651927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6" y="2781056"/>
            <a:ext cx="7582328" cy="870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09" y="3859302"/>
            <a:ext cx="6794500" cy="927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010" y="5254661"/>
            <a:ext cx="3873500" cy="355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0" y="2434975"/>
            <a:ext cx="9144000" cy="2055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47485" y="5897367"/>
            <a:ext cx="8611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Achieve linear speedup requires entire program to </a:t>
            </a:r>
            <a:r>
              <a:rPr lang="en-US" sz="2400" smtClean="0">
                <a:latin typeface="+mn-lt"/>
              </a:rPr>
              <a:t>be parallel!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89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673" y="232966"/>
            <a:ext cx="8810215" cy="707886"/>
          </a:xfrm>
        </p:spPr>
        <p:txBody>
          <a:bodyPr/>
          <a:lstStyle/>
          <a:p>
            <a:r>
              <a:rPr lang="en-US" dirty="0" smtClean="0"/>
              <a:t>Challenges </a:t>
            </a:r>
            <a:r>
              <a:rPr lang="mr-IN" dirty="0" smtClean="0"/>
              <a:t>–</a:t>
            </a:r>
            <a:r>
              <a:rPr lang="en-US" dirty="0" smtClean="0"/>
              <a:t> Remote Comm. Cost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757" y="1376737"/>
            <a:ext cx="8722761" cy="49726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Assume remote mem access latency is </a:t>
            </a:r>
            <a:r>
              <a:rPr lang="en-US" sz="2400" dirty="0"/>
              <a:t>1</a:t>
            </a:r>
            <a:r>
              <a:rPr lang="en-US" sz="2400" dirty="0" smtClean="0"/>
              <a:t>00ns. Processors run at </a:t>
            </a:r>
            <a:r>
              <a:rPr lang="en-US" sz="2400" dirty="0"/>
              <a:t>4</a:t>
            </a:r>
            <a:r>
              <a:rPr lang="en-US" sz="2400" dirty="0" smtClean="0"/>
              <a:t> GHz, and stall on remote accesses. Ideal CPI = 0.5. Compute speedup of code without </a:t>
            </a:r>
            <a:r>
              <a:rPr lang="en-US" sz="2400" dirty="0" err="1" smtClean="0"/>
              <a:t>comm</a:t>
            </a:r>
            <a:r>
              <a:rPr lang="en-US" sz="2400" dirty="0" smtClean="0"/>
              <a:t> versus 0.2% instructions require remote mem accesses.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19446"/>
            <a:ext cx="18288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4BF3"/>
                </a:solidFill>
                <a:latin typeface="Calibri" charset="0"/>
                <a:ea typeface="Calibri" charset="0"/>
                <a:cs typeface="Calibri" charset="0"/>
              </a:rPr>
              <a:t> 5.1  Introduction</a:t>
            </a:r>
            <a:endParaRPr lang="en-US" sz="1600" b="1" dirty="0">
              <a:solidFill>
                <a:srgbClr val="0066FF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0" y="2907586"/>
            <a:ext cx="9144000" cy="2055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74661" y="3082248"/>
            <a:ext cx="878440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CPI	= Ideal CPI + stalls of remote </a:t>
            </a:r>
            <a:r>
              <a:rPr lang="en-US" sz="2400" dirty="0" err="1" smtClean="0">
                <a:latin typeface="+mn-lt"/>
              </a:rPr>
              <a:t>comm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	= 0.5 + 0.2% * 400 = 1.3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Speedup = 1.3/0.5 = 2.6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191" y="5630238"/>
            <a:ext cx="7563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4BF3"/>
                </a:solidFill>
                <a:latin typeface="+mn-lt"/>
              </a:rPr>
              <a:t>Caching is a technique to reduce latency</a:t>
            </a:r>
            <a:endParaRPr lang="en-US" dirty="0">
              <a:solidFill>
                <a:srgbClr val="004BF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d4e">
  <a:themeElements>
    <a:clrScheme name="1_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1_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arrow" w="med" len="lg"/>
          <a:tailEnd type="arrow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defRPr sz="2400" dirty="0" smtClean="0">
            <a:latin typeface="+mn-lt"/>
          </a:defRPr>
        </a:defPPr>
      </a:lstStyle>
    </a:txDef>
  </a:objectDefaults>
  <a:extraClrSchemeLst>
    <a:extraClrScheme>
      <a:clrScheme name="1_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25292</TotalTime>
  <Words>3857</Words>
  <Application>Microsoft Macintosh PowerPoint</Application>
  <PresentationFormat>On-screen Show (4:3)</PresentationFormat>
  <Paragraphs>747</Paragraphs>
  <Slides>63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 Black</vt:lpstr>
      <vt:lpstr>Arial Unicode MS</vt:lpstr>
      <vt:lpstr>ArialUnicodeMS</vt:lpstr>
      <vt:lpstr>Calibri</vt:lpstr>
      <vt:lpstr>Helvetica</vt:lpstr>
      <vt:lpstr>Mangal</vt:lpstr>
      <vt:lpstr>Monaco</vt:lpstr>
      <vt:lpstr>Times New Roman</vt:lpstr>
      <vt:lpstr>Wingdings</vt:lpstr>
      <vt:lpstr>ZapfDingbatsITC</vt:lpstr>
      <vt:lpstr>Arial</vt:lpstr>
      <vt:lpstr>1_cod4e</vt:lpstr>
      <vt:lpstr>PowerPoint Presentation</vt:lpstr>
      <vt:lpstr>What are Multiprocessors?</vt:lpstr>
      <vt:lpstr>Why Multiprocessors?</vt:lpstr>
      <vt:lpstr>Thread-Level Parallelism (TLP)</vt:lpstr>
      <vt:lpstr>Exploiting TLP</vt:lpstr>
      <vt:lpstr>Symmetric multiprocessors (SMP)</vt:lpstr>
      <vt:lpstr>Distributed Shared Memory (DSM)</vt:lpstr>
      <vt:lpstr>Challenges – Limited Parallelism</vt:lpstr>
      <vt:lpstr>Challenges – Remote Comm. Cost</vt:lpstr>
      <vt:lpstr>PowerPoint Presentation</vt:lpstr>
      <vt:lpstr>Caching</vt:lpstr>
      <vt:lpstr>Cache Coherence Problem</vt:lpstr>
      <vt:lpstr>Cache Coherence Problem</vt:lpstr>
      <vt:lpstr>Cache Coherence Problem</vt:lpstr>
      <vt:lpstr>Cache Coherence Problem</vt:lpstr>
      <vt:lpstr>Cache Coherence</vt:lpstr>
      <vt:lpstr>Enforcing Coherence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Snoopy Coherence Protocols</vt:lpstr>
      <vt:lpstr>Limitations</vt:lpstr>
      <vt:lpstr>Coherence Protocols:  Extensions</vt:lpstr>
      <vt:lpstr>PowerPoint Presentation</vt:lpstr>
      <vt:lpstr>Directory Protocols</vt:lpstr>
      <vt:lpstr>Directory Protocols</vt:lpstr>
      <vt:lpstr>Directory Protocols</vt:lpstr>
      <vt:lpstr>Directory Protocols</vt:lpstr>
      <vt:lpstr>Directory Protocols</vt:lpstr>
      <vt:lpstr>Messages</vt:lpstr>
      <vt:lpstr>Directory Protocols </vt:lpstr>
      <vt:lpstr>Directory Protocols - Directory controller </vt:lpstr>
      <vt:lpstr>Directory Protocols </vt:lpstr>
      <vt:lpstr>Directory Protocols </vt:lpstr>
      <vt:lpstr>Directory Protocols – Summary </vt:lpstr>
      <vt:lpstr>Directory Protocols – Summary </vt:lpstr>
      <vt:lpstr>Directory Protocols – Example  </vt:lpstr>
      <vt:lpstr>PowerPoint Presentation</vt:lpstr>
      <vt:lpstr>PowerPoint Presentation</vt:lpstr>
      <vt:lpstr>PowerPoint Presentation</vt:lpstr>
      <vt:lpstr>Models of Memory Consistency</vt:lpstr>
      <vt:lpstr>Directory Protocols – Example  </vt:lpstr>
      <vt:lpstr>Snoopy Coherence Protocols</vt:lpstr>
      <vt:lpstr>Performance</vt:lpstr>
      <vt:lpstr>Coherence Protocols</vt:lpstr>
      <vt:lpstr>Performance Study:  Commercial Workload</vt:lpstr>
      <vt:lpstr>Performance Study:  Commercial Workload</vt:lpstr>
      <vt:lpstr>Performance Study:  Commercial Workload</vt:lpstr>
      <vt:lpstr>Performance Study:  Commercial Workload</vt:lpstr>
      <vt:lpstr>Synchronization</vt:lpstr>
      <vt:lpstr>Implementing Locks</vt:lpstr>
      <vt:lpstr>Implementing Locks</vt:lpstr>
      <vt:lpstr>Implementing Locks</vt:lpstr>
      <vt:lpstr>Relaxed Consistency Models</vt:lpstr>
      <vt:lpstr>Relaxed Consistency Models</vt:lpstr>
    </vt:vector>
  </TitlesOfParts>
  <Company>Ashenden Designs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Ashenden</dc:creator>
  <cp:lastModifiedBy>Microsoft Office User</cp:lastModifiedBy>
  <cp:revision>1005</cp:revision>
  <dcterms:created xsi:type="dcterms:W3CDTF">2008-07-27T22:34:41Z</dcterms:created>
  <dcterms:modified xsi:type="dcterms:W3CDTF">2018-11-07T21:27:03Z</dcterms:modified>
</cp:coreProperties>
</file>