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2" r:id="rId3"/>
    <p:sldId id="273" r:id="rId4"/>
    <p:sldId id="274" r:id="rId5"/>
    <p:sldId id="279" r:id="rId6"/>
    <p:sldId id="275" r:id="rId7"/>
    <p:sldId id="280" r:id="rId8"/>
    <p:sldId id="276" r:id="rId9"/>
    <p:sldId id="277" r:id="rId10"/>
    <p:sldId id="278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F3"/>
    <a:srgbClr val="0951FF"/>
    <a:srgbClr val="0066FF"/>
    <a:srgbClr val="0065FF"/>
    <a:srgbClr val="003399"/>
    <a:srgbClr val="000099"/>
    <a:srgbClr val="808080"/>
    <a:srgbClr val="5F5F5F"/>
    <a:srgbClr val="33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1" autoAdjust="0"/>
    <p:restoredTop sz="94844" autoAdjust="0"/>
  </p:normalViewPr>
  <p:slideViewPr>
    <p:cSldViewPr snapToGrid="0">
      <p:cViewPr>
        <p:scale>
          <a:sx n="170" d="100"/>
          <a:sy n="170" d="100"/>
        </p:scale>
        <p:origin x="4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61565D71-58CB-4E4A-A112-B88A53B65450}" type="datetime3">
              <a:rPr lang="en-US" smtClean="0"/>
              <a:t>26 November 2018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A6819D6C-F56C-C844-8828-176DDD743C2C}" type="datetime3">
              <a:rPr lang="en-US" smtClean="0"/>
              <a:t>26 November 2018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F0B701-0C61-1944-99D9-719FA4FA4C65}" type="datetime3">
              <a:rPr lang="en-US" smtClean="0"/>
              <a:t>26 November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E191870-E151-E641-9E2C-883054277385}" type="datetime3">
              <a:rPr lang="en-US" smtClean="0"/>
              <a:t>26 November 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125538"/>
            <a:ext cx="8775576" cy="5368131"/>
          </a:xfrm>
        </p:spPr>
        <p:txBody>
          <a:bodyPr/>
          <a:lstStyle>
            <a:lvl1pPr marL="342900" indent="-342900">
              <a:spcBef>
                <a:spcPts val="400"/>
              </a:spcBef>
              <a:buFont typeface="ZapfDingbatsITC" charset="0"/>
              <a:buChar char="➺"/>
              <a:defRPr sz="2800"/>
            </a:lvl1pPr>
            <a:lvl2pPr marL="742950" indent="-285750">
              <a:spcBef>
                <a:spcPts val="400"/>
              </a:spcBef>
              <a:buFont typeface="ZapfDingbatsITC" charset="0"/>
              <a:buChar char="➺"/>
              <a:defRPr sz="2400"/>
            </a:lvl2pPr>
            <a:lvl3pPr marL="1143000" indent="-228600">
              <a:spcBef>
                <a:spcPts val="400"/>
              </a:spcBef>
              <a:buFont typeface="ZapfDingbatsITC" charset="0"/>
              <a:buChar char="➺"/>
              <a:defRPr sz="2000"/>
            </a:lvl3pPr>
            <a:lvl4pPr marL="1600200" indent="-228600">
              <a:spcBef>
                <a:spcPts val="400"/>
              </a:spcBef>
              <a:buFont typeface="ZapfDingbatsITC" charset="0"/>
              <a:buChar char="➺"/>
              <a:defRPr sz="1800"/>
            </a:lvl4pPr>
            <a:lvl5pPr marL="2057400" indent="-228600">
              <a:spcBef>
                <a:spcPts val="400"/>
              </a:spcBef>
              <a:buFont typeface="ZapfDingbatsITC" charset="0"/>
              <a:buChar char="➺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406900"/>
            <a:ext cx="7416825" cy="584775"/>
          </a:xfrm>
        </p:spPr>
        <p:txBody>
          <a:bodyPr anchor="t"/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56792"/>
            <a:ext cx="9144000" cy="2088232"/>
          </a:xfrm>
        </p:spPr>
        <p:txBody>
          <a:bodyPr anchor="b"/>
          <a:lstStyle>
            <a:lvl1pPr marL="0" indent="0" algn="ctr">
              <a:buNone/>
              <a:defRPr sz="4400" b="1" i="0">
                <a:solidFill>
                  <a:srgbClr val="004BF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86643"/>
            <a:ext cx="8775576" cy="545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262389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567737" y="6583363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i="0">
          <a:solidFill>
            <a:srgbClr val="004BF3"/>
          </a:solidFill>
          <a:latin typeface="Calibri" charset="0"/>
          <a:ea typeface="Calibri" charset="0"/>
          <a:cs typeface="Calibri" charset="0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80000"/>
        <a:buFont typeface="ZapfDingbatsITC" charset="0"/>
        <a:buChar char="➺"/>
        <a:defRPr sz="3200" b="0" i="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4BF3"/>
        </a:buClr>
        <a:buSzPct val="80000"/>
        <a:buFont typeface="ZapfDingbatsITC" charset="0"/>
        <a:buChar char="➺"/>
        <a:defRPr sz="2800" b="0" i="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4BF3"/>
        </a:buClr>
        <a:buSzPct val="80000"/>
        <a:buFont typeface="ZapfDingbatsITC" charset="0"/>
        <a:buChar char="➺"/>
        <a:defRPr sz="2400" b="0" i="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4BF3"/>
        </a:buClr>
        <a:buSzPct val="80000"/>
        <a:buFont typeface="ZapfDingbatsITC" charset="0"/>
        <a:buChar char="➺"/>
        <a:defRPr sz="2000" b="0" i="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4BF3"/>
        </a:buClr>
        <a:buSzPct val="80000"/>
        <a:buFont typeface="ZapfDingbatsITC" charset="0"/>
        <a:buChar char="➺"/>
        <a:defRPr sz="2000" b="0" i="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0" y="1844824"/>
            <a:ext cx="9143999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4BF3"/>
                </a:solidFill>
                <a:latin typeface="Calibri" charset="0"/>
                <a:ea typeface="Calibri" charset="0"/>
                <a:cs typeface="Calibri" charset="0"/>
              </a:rPr>
              <a:t>EEL 6764 Principles of Computer Architecture </a:t>
            </a:r>
            <a:r>
              <a:rPr lang="en-GB" sz="4400" b="1" dirty="0" smtClean="0">
                <a:solidFill>
                  <a:srgbClr val="004BF3"/>
                </a:solidFill>
                <a:latin typeface="Calibri" charset="0"/>
                <a:ea typeface="Calibri" charset="0"/>
                <a:cs typeface="Calibri" charset="0"/>
              </a:rPr>
              <a:t>Final Review</a:t>
            </a:r>
            <a:endParaRPr lang="en-GB" sz="4400" b="1" dirty="0">
              <a:solidFill>
                <a:srgbClr val="004BF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764" y="3717032"/>
            <a:ext cx="91440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Hao Zheng</a:t>
            </a:r>
          </a:p>
          <a:p>
            <a:pPr algn="ctr">
              <a:spcBef>
                <a:spcPts val="300"/>
              </a:spcBef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Dept. of Comp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Sci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&amp;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Eng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spcBef>
                <a:spcPts val="300"/>
              </a:spcBef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U of South Florida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5538"/>
            <a:ext cx="8784975" cy="5368131"/>
          </a:xfrm>
        </p:spPr>
        <p:txBody>
          <a:bodyPr/>
          <a:lstStyle/>
          <a:p>
            <a:r>
              <a:rPr lang="en-US" dirty="0" smtClean="0"/>
              <a:t>DLP </a:t>
            </a:r>
            <a:r>
              <a:rPr lang="mr-IN" dirty="0" smtClean="0"/>
              <a:t>–</a:t>
            </a:r>
            <a:r>
              <a:rPr lang="en-US" dirty="0" smtClean="0"/>
              <a:t> parallel operations on different data</a:t>
            </a:r>
          </a:p>
          <a:p>
            <a:r>
              <a:rPr lang="en-US" dirty="0" smtClean="0"/>
              <a:t>Vector architecture</a:t>
            </a:r>
          </a:p>
          <a:p>
            <a:pPr lvl="1"/>
            <a:r>
              <a:rPr lang="en-US" dirty="0" smtClean="0"/>
              <a:t>Exploit DLP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 smtClean="0"/>
              <a:t>SIMD execution model</a:t>
            </a:r>
          </a:p>
          <a:p>
            <a:r>
              <a:rPr lang="en-US" dirty="0" smtClean="0"/>
              <a:t>Target applications </a:t>
            </a:r>
            <a:r>
              <a:rPr lang="en-US" dirty="0" smtClean="0"/>
              <a:t>with </a:t>
            </a:r>
            <a:r>
              <a:rPr lang="en-US" dirty="0" smtClean="0"/>
              <a:t>many vector </a:t>
            </a:r>
            <a:r>
              <a:rPr lang="en-US" dirty="0" smtClean="0"/>
              <a:t>operations/loops</a:t>
            </a:r>
            <a:endParaRPr lang="en-US" dirty="0" smtClean="0"/>
          </a:p>
          <a:p>
            <a:r>
              <a:rPr lang="en-US" dirty="0" smtClean="0"/>
              <a:t>Main architecture features</a:t>
            </a:r>
          </a:p>
          <a:p>
            <a:pPr lvl="1"/>
            <a:r>
              <a:rPr lang="en-US" dirty="0" smtClean="0"/>
              <a:t>Vector registers,</a:t>
            </a:r>
          </a:p>
          <a:p>
            <a:pPr lvl="1"/>
            <a:r>
              <a:rPr lang="en-US" dirty="0" smtClean="0"/>
              <a:t>Vector load/store </a:t>
            </a:r>
            <a:r>
              <a:rPr lang="en-US" dirty="0" smtClean="0"/>
              <a:t>unit, addressing with stride</a:t>
            </a:r>
            <a:r>
              <a:rPr lang="en-US" smtClean="0"/>
              <a:t>, gather-scatter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ipelined </a:t>
            </a:r>
            <a:r>
              <a:rPr lang="en-US" dirty="0" smtClean="0"/>
              <a:t>functional </a:t>
            </a:r>
            <a:r>
              <a:rPr lang="en-US" dirty="0" smtClean="0"/>
              <a:t>units, multiple lanes, chaining </a:t>
            </a:r>
            <a:endParaRPr lang="en-US" dirty="0" smtClean="0"/>
          </a:p>
          <a:p>
            <a:pPr lvl="1"/>
            <a:r>
              <a:rPr lang="en-US" dirty="0" smtClean="0"/>
              <a:t>Vector length </a:t>
            </a:r>
            <a:r>
              <a:rPr lang="en-US" dirty="0" smtClean="0"/>
              <a:t>register, strip mining</a:t>
            </a:r>
            <a:endParaRPr lang="en-US" dirty="0" smtClean="0"/>
          </a:p>
          <a:p>
            <a:pPr lvl="1"/>
            <a:r>
              <a:rPr lang="en-US" dirty="0" smtClean="0"/>
              <a:t>Vector </a:t>
            </a:r>
            <a:r>
              <a:rPr lang="en-US" dirty="0" smtClean="0"/>
              <a:t>predicate register </a:t>
            </a:r>
            <a:r>
              <a:rPr lang="en-US" dirty="0" smtClean="0"/>
              <a:t>for conditional execution over vectors</a:t>
            </a:r>
          </a:p>
          <a:p>
            <a:r>
              <a:rPr lang="en-US" dirty="0" smtClean="0"/>
              <a:t>Differences against superscalar processors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8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 </a:t>
            </a:r>
            <a:r>
              <a:rPr lang="mr-IN" dirty="0" smtClean="0"/>
              <a:t>–</a:t>
            </a:r>
            <a:r>
              <a:rPr lang="en-US" dirty="0" smtClean="0"/>
              <a:t> Big Picture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859234" y="1834163"/>
            <a:ext cx="1228743" cy="6051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24389" y="4027894"/>
            <a:ext cx="3361764" cy="5993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Interconnect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888682" y="5124089"/>
            <a:ext cx="600093" cy="60617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80907" y="5124090"/>
            <a:ext cx="959297" cy="6061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0" dirty="0" smtClean="0">
                <a:latin typeface="+mn-lt"/>
                <a:cs typeface="Arial" charset="0"/>
              </a:rPr>
              <a:t>DISP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50353" y="5124088"/>
            <a:ext cx="600093" cy="60617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0" dirty="0" smtClean="0">
                <a:latin typeface="+mn-lt"/>
                <a:cs typeface="Arial" charset="0"/>
              </a:rPr>
              <a:t>KB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59233" y="2928154"/>
            <a:ext cx="1228743" cy="6051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Cache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54159" y="4022144"/>
            <a:ext cx="1782566" cy="6051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Memory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473603" y="2427326"/>
            <a:ext cx="1" cy="488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3473603" y="3533271"/>
            <a:ext cx="1" cy="488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2188728" y="4635216"/>
            <a:ext cx="1" cy="488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3365173" y="4635216"/>
            <a:ext cx="1" cy="488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4948292" y="4635216"/>
            <a:ext cx="1" cy="4888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002946" y="512408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smtClean="0">
                <a:latin typeface="Calibri" charset="0"/>
                <a:ea typeface="Calibri" charset="0"/>
                <a:cs typeface="Calibri" charset="0"/>
              </a:rPr>
              <a:t>...</a:t>
            </a:r>
            <a:endParaRPr lang="en-US" sz="2800" i="0" dirty="0" smtClean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9" name="Straight Arrow Connector 18"/>
          <p:cNvCxnSpPr>
            <a:stCxn id="4" idx="3"/>
            <a:endCxn id="9" idx="1"/>
          </p:cNvCxnSpPr>
          <p:nvPr/>
        </p:nvCxnSpPr>
        <p:spPr bwMode="auto">
          <a:xfrm flipV="1">
            <a:off x="5186153" y="4324703"/>
            <a:ext cx="668006" cy="2875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architectures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lassified by organizations of operands</a:t>
            </a:r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 smtClean="0"/>
              <a:t>stack</a:t>
            </a:r>
            <a:r>
              <a:rPr lang="en-US" dirty="0" smtClean="0"/>
              <a:t>, accumulator, GP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Classified by granularity </a:t>
            </a:r>
            <a:r>
              <a:rPr lang="mr-IN" dirty="0" smtClean="0"/>
              <a:t>–</a:t>
            </a:r>
            <a:r>
              <a:rPr lang="en-US" dirty="0" smtClean="0"/>
              <a:t> CISC vs RISC</a:t>
            </a:r>
            <a:endParaRPr lang="en-US" dirty="0" smtClean="0"/>
          </a:p>
          <a:p>
            <a:r>
              <a:rPr lang="en-US" dirty="0" smtClean="0"/>
              <a:t>Objectives: performance, </a:t>
            </a:r>
            <a:r>
              <a:rPr lang="en-US" dirty="0" err="1" smtClean="0"/>
              <a:t>implementability</a:t>
            </a:r>
            <a:r>
              <a:rPr lang="en-US" dirty="0" smtClean="0"/>
              <a:t>, compatibility</a:t>
            </a:r>
          </a:p>
          <a:p>
            <a:r>
              <a:rPr lang="en-US" dirty="0" smtClean="0"/>
              <a:t>Considerations</a:t>
            </a:r>
            <a:endParaRPr lang="en-US" dirty="0" smtClean="0"/>
          </a:p>
          <a:p>
            <a:pPr lvl="1"/>
            <a:r>
              <a:rPr lang="en-US" dirty="0" smtClean="0"/>
              <a:t>Number of registers</a:t>
            </a:r>
          </a:p>
          <a:p>
            <a:pPr lvl="1"/>
            <a:r>
              <a:rPr lang="en-US" dirty="0" smtClean="0"/>
              <a:t>Number of operands</a:t>
            </a:r>
          </a:p>
          <a:p>
            <a:pPr lvl="1"/>
            <a:r>
              <a:rPr lang="en-US" dirty="0" smtClean="0"/>
              <a:t>Memory addressing </a:t>
            </a:r>
            <a:r>
              <a:rPr lang="en-US" dirty="0" smtClean="0"/>
              <a:t>mode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ypes of instructions</a:t>
            </a:r>
          </a:p>
          <a:p>
            <a:pPr lvl="1"/>
            <a:r>
              <a:rPr lang="en-US" dirty="0" smtClean="0"/>
              <a:t>Instruction encoding </a:t>
            </a:r>
            <a:r>
              <a:rPr lang="mr-IN" dirty="0" smtClean="0"/>
              <a:t>–</a:t>
            </a:r>
            <a:r>
              <a:rPr lang="en-US" dirty="0" smtClean="0"/>
              <a:t> fixed vs </a:t>
            </a:r>
            <a:r>
              <a:rPr lang="en-US" dirty="0" smtClean="0"/>
              <a:t>flexible</a:t>
            </a:r>
          </a:p>
          <a:p>
            <a:pPr lvl="2"/>
            <a:r>
              <a:rPr lang="en-US" dirty="0" smtClean="0"/>
              <a:t>impact of code size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2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and Pipelining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ILP </a:t>
            </a:r>
            <a:r>
              <a:rPr lang="mr-IN" dirty="0" smtClean="0"/>
              <a:t>–</a:t>
            </a:r>
            <a:r>
              <a:rPr lang="en-US" dirty="0" smtClean="0"/>
              <a:t> overlapped executions of different instructions</a:t>
            </a:r>
          </a:p>
          <a:p>
            <a:r>
              <a:rPr lang="en-US" dirty="0" smtClean="0"/>
              <a:t>Pipelining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architecture to exploit ILP</a:t>
            </a:r>
            <a:endParaRPr lang="en-US" dirty="0" smtClean="0"/>
          </a:p>
          <a:p>
            <a:r>
              <a:rPr lang="en-US" dirty="0" smtClean="0"/>
              <a:t>Architecture of 5-stage MIPS </a:t>
            </a:r>
            <a:r>
              <a:rPr lang="en-US" dirty="0" smtClean="0"/>
              <a:t>pipeline</a:t>
            </a:r>
          </a:p>
          <a:p>
            <a:pPr lvl="1"/>
            <a:r>
              <a:rPr lang="en-US" dirty="0" smtClean="0"/>
              <a:t>IF, ID, EX, MEM, WB</a:t>
            </a:r>
            <a:endParaRPr lang="en-US" dirty="0" smtClean="0"/>
          </a:p>
          <a:p>
            <a:r>
              <a:rPr lang="en-US" dirty="0" smtClean="0"/>
              <a:t>Ideal pipeline performance </a:t>
            </a:r>
          </a:p>
          <a:p>
            <a:pPr lvl="1"/>
            <a:r>
              <a:rPr lang="en-US" dirty="0" smtClean="0"/>
              <a:t>Speedup is close to number of pipeline stages</a:t>
            </a:r>
          </a:p>
          <a:p>
            <a:pPr lvl="1"/>
            <a:r>
              <a:rPr lang="en-US" dirty="0" smtClean="0"/>
              <a:t>Pipeline hazards, mem &amp; FU latency, pipeline register delays</a:t>
            </a:r>
            <a:endParaRPr lang="en-US" dirty="0" smtClean="0"/>
          </a:p>
          <a:p>
            <a:r>
              <a:rPr lang="en-US" dirty="0" smtClean="0"/>
              <a:t>Pipeline hazards</a:t>
            </a:r>
          </a:p>
          <a:p>
            <a:pPr lvl="1"/>
            <a:r>
              <a:rPr lang="en-US" dirty="0" smtClean="0"/>
              <a:t>Structural </a:t>
            </a:r>
            <a:r>
              <a:rPr lang="mr-IN" dirty="0" smtClean="0"/>
              <a:t>–</a:t>
            </a:r>
            <a:r>
              <a:rPr lang="en-US" dirty="0" smtClean="0"/>
              <a:t> a hardware issue</a:t>
            </a:r>
          </a:p>
          <a:p>
            <a:pPr lvl="1"/>
            <a:r>
              <a:rPr lang="en-US" dirty="0" smtClean="0"/>
              <a:t>Data </a:t>
            </a:r>
            <a:r>
              <a:rPr lang="mr-IN" dirty="0" smtClean="0"/>
              <a:t>–</a:t>
            </a:r>
            <a:r>
              <a:rPr lang="en-US" dirty="0" smtClean="0"/>
              <a:t> dependencies in programs</a:t>
            </a:r>
          </a:p>
          <a:p>
            <a:pPr lvl="1"/>
            <a:r>
              <a:rPr lang="en-US" dirty="0" smtClean="0"/>
              <a:t>Control  - related to </a:t>
            </a:r>
            <a:r>
              <a:rPr lang="en-US" dirty="0" smtClean="0"/>
              <a:t>branches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62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and Pipelining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 </a:t>
            </a:r>
            <a:r>
              <a:rPr lang="en-US" dirty="0" smtClean="0"/>
              <a:t>handling </a:t>
            </a:r>
            <a:r>
              <a:rPr lang="mr-IN" dirty="0" smtClean="0"/>
              <a:t>–</a:t>
            </a:r>
            <a:r>
              <a:rPr lang="en-US" dirty="0" smtClean="0"/>
              <a:t> stall (simple, but undesirable)</a:t>
            </a:r>
          </a:p>
          <a:p>
            <a:pPr lvl="1"/>
            <a:r>
              <a:rPr lang="en-US" dirty="0" smtClean="0"/>
              <a:t>Structural </a:t>
            </a:r>
            <a:r>
              <a:rPr lang="mr-IN" dirty="0" smtClean="0"/>
              <a:t>–</a:t>
            </a:r>
            <a:r>
              <a:rPr lang="en-US" dirty="0" smtClean="0"/>
              <a:t> replicate HW, or pipelining slow components</a:t>
            </a:r>
          </a:p>
          <a:p>
            <a:pPr lvl="1"/>
            <a:r>
              <a:rPr lang="en-US" dirty="0" smtClean="0"/>
              <a:t>Data </a:t>
            </a:r>
            <a:r>
              <a:rPr lang="mr-IN" dirty="0" smtClean="0"/>
              <a:t>–</a:t>
            </a:r>
            <a:r>
              <a:rPr lang="en-US" dirty="0" smtClean="0"/>
              <a:t> RAW, WAR, WAW </a:t>
            </a:r>
          </a:p>
          <a:p>
            <a:pPr lvl="2"/>
            <a:r>
              <a:rPr lang="en-US" dirty="0" smtClean="0"/>
              <a:t>forwarding for RAW, register renaming for WAR &amp; WAW</a:t>
            </a:r>
          </a:p>
          <a:p>
            <a:pPr lvl="1"/>
            <a:r>
              <a:rPr lang="en-US" dirty="0" smtClean="0"/>
              <a:t>Branch </a:t>
            </a:r>
          </a:p>
          <a:p>
            <a:pPr lvl="2"/>
            <a:r>
              <a:rPr lang="en-US" dirty="0" smtClean="0"/>
              <a:t>Branch </a:t>
            </a:r>
            <a:r>
              <a:rPr lang="en-US" dirty="0" smtClean="0"/>
              <a:t>prediction -- static &amp; dynamic, 1-bit &amp; 2-bit predictors </a:t>
            </a:r>
          </a:p>
          <a:p>
            <a:pPr lvl="2"/>
            <a:r>
              <a:rPr lang="en-US" dirty="0" smtClean="0"/>
              <a:t>HW </a:t>
            </a:r>
            <a:r>
              <a:rPr lang="en-US" dirty="0" smtClean="0"/>
              <a:t>speculation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0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and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Scheduling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what is it?</a:t>
            </a:r>
          </a:p>
          <a:p>
            <a:pPr lvl="1"/>
            <a:r>
              <a:rPr lang="en-US" dirty="0" smtClean="0"/>
              <a:t>Static vs </a:t>
            </a:r>
            <a:r>
              <a:rPr lang="en-US" dirty="0" smtClean="0"/>
              <a:t>dynamic </a:t>
            </a:r>
            <a:r>
              <a:rPr lang="mr-IN" dirty="0" smtClean="0"/>
              <a:t>–</a:t>
            </a:r>
            <a:r>
              <a:rPr lang="en-US" dirty="0" smtClean="0"/>
              <a:t> issues of static scheduling</a:t>
            </a:r>
            <a:endParaRPr lang="en-US" dirty="0" smtClean="0"/>
          </a:p>
          <a:p>
            <a:pPr lvl="1"/>
            <a:r>
              <a:rPr lang="en-US" dirty="0" smtClean="0"/>
              <a:t>register </a:t>
            </a:r>
            <a:r>
              <a:rPr lang="en-US" dirty="0" smtClean="0"/>
              <a:t>renaming </a:t>
            </a:r>
            <a:r>
              <a:rPr lang="mr-IN" dirty="0" smtClean="0"/>
              <a:t>–</a:t>
            </a:r>
            <a:r>
              <a:rPr lang="en-US" dirty="0" smtClean="0"/>
              <a:t> WAW &amp; WAR hazards</a:t>
            </a:r>
            <a:endParaRPr lang="en-US" dirty="0" smtClean="0"/>
          </a:p>
          <a:p>
            <a:pPr lvl="1"/>
            <a:endParaRPr lang="en-US" dirty="0" smtClean="0"/>
          </a:p>
          <a:p>
            <a:pPr marL="342900" lvl="1" indent="-306388"/>
            <a:r>
              <a:rPr lang="en-US" sz="2800" b="1" dirty="0" err="1" smtClean="0"/>
              <a:t>Tomasulo’s</a:t>
            </a:r>
            <a:r>
              <a:rPr lang="en-US" sz="2800" b="1" dirty="0" smtClean="0"/>
              <a:t> algorithm </a:t>
            </a:r>
            <a:endParaRPr lang="en-US" b="1" dirty="0"/>
          </a:p>
          <a:p>
            <a:pPr marL="742950" lvl="2" indent="-306388"/>
            <a:r>
              <a:rPr lang="en-US" sz="2400" dirty="0" err="1" smtClean="0"/>
              <a:t>reg</a:t>
            </a:r>
            <a:r>
              <a:rPr lang="en-US" sz="2400" dirty="0" smtClean="0"/>
              <a:t> renaming + dynamic scheduling</a:t>
            </a:r>
          </a:p>
          <a:p>
            <a:pPr marL="742950" lvl="2" indent="-306388"/>
            <a:r>
              <a:rPr lang="en-US" sz="2400" dirty="0" smtClean="0"/>
              <a:t>reservation stations, CDB, tags for registers</a:t>
            </a:r>
          </a:p>
          <a:p>
            <a:pPr marL="742950" lvl="2" indent="-306388"/>
            <a:r>
              <a:rPr lang="en-US" sz="2400" dirty="0" smtClean="0"/>
              <a:t>operations </a:t>
            </a:r>
            <a:r>
              <a:rPr lang="mr-IN" sz="2400" dirty="0" smtClean="0"/>
              <a:t>–</a:t>
            </a:r>
            <a:r>
              <a:rPr lang="en-US" sz="2400" dirty="0" smtClean="0"/>
              <a:t> see Figure 3.13.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HW speculation </a:t>
            </a:r>
            <a:r>
              <a:rPr lang="mr-IN" dirty="0" smtClean="0"/>
              <a:t>–</a:t>
            </a:r>
            <a:r>
              <a:rPr lang="en-US" dirty="0" smtClean="0"/>
              <a:t> what is it, and how does it work?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problem does it solve?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additional HW is used and operated?  (see Fig. 3.18)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Efficiency </a:t>
            </a:r>
            <a:r>
              <a:rPr lang="en-US" dirty="0" smtClean="0"/>
              <a:t>depends on branch prediction </a:t>
            </a:r>
            <a:r>
              <a:rPr lang="en-US" dirty="0" smtClean="0"/>
              <a:t>accuracy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and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Multi-Issue</a:t>
            </a:r>
            <a:endParaRPr lang="en-US" b="1" dirty="0" smtClean="0"/>
          </a:p>
          <a:p>
            <a:pPr lvl="1"/>
            <a:r>
              <a:rPr lang="en-US" dirty="0" smtClean="0"/>
              <a:t>Goal: reduce CPI to &lt;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Challenge </a:t>
            </a:r>
            <a:r>
              <a:rPr lang="mr-IN" dirty="0" smtClean="0"/>
              <a:t>–</a:t>
            </a:r>
            <a:r>
              <a:rPr lang="en-US" dirty="0" smtClean="0"/>
              <a:t> complexity of issue logic (see Fig 3.22)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Multithreading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target thread-level parallelism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Fine-grained</a:t>
            </a:r>
          </a:p>
          <a:p>
            <a:pPr lvl="1"/>
            <a:r>
              <a:rPr lang="en-US" dirty="0" smtClean="0"/>
              <a:t>Coarse-grained</a:t>
            </a:r>
          </a:p>
          <a:p>
            <a:pPr lvl="1"/>
            <a:r>
              <a:rPr lang="en-US" dirty="0" smtClean="0"/>
              <a:t>Simultaneous </a:t>
            </a:r>
            <a:r>
              <a:rPr lang="en-US" dirty="0" smtClean="0"/>
              <a:t>multithreading </a:t>
            </a:r>
            <a:r>
              <a:rPr lang="mr-IN" dirty="0" smtClean="0"/>
              <a:t>–</a:t>
            </a:r>
            <a:r>
              <a:rPr lang="en-US" dirty="0" smtClean="0"/>
              <a:t> additional PCs and registers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0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0033CC"/>
              </a:buClr>
            </a:pPr>
            <a:r>
              <a:rPr lang="en-US" sz="2800" dirty="0" smtClean="0"/>
              <a:t>Mem latency </a:t>
            </a:r>
            <a:r>
              <a:rPr lang="mr-IN" sz="2800" dirty="0" smtClean="0"/>
              <a:t>–</a:t>
            </a:r>
            <a:r>
              <a:rPr lang="en-US" sz="2800" dirty="0" smtClean="0"/>
              <a:t> limiting factor of performance</a:t>
            </a:r>
          </a:p>
          <a:p>
            <a:pPr marL="342900" lvl="1" indent="-342900">
              <a:buClr>
                <a:srgbClr val="0033CC"/>
              </a:buClr>
            </a:pPr>
            <a:r>
              <a:rPr lang="en-US" sz="2800" b="1" dirty="0" smtClean="0"/>
              <a:t>Cache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Reduce average memory access latency </a:t>
            </a:r>
            <a:endParaRPr lang="en-US" sz="2800" dirty="0"/>
          </a:p>
          <a:p>
            <a:pPr lvl="1">
              <a:spcBef>
                <a:spcPts val="0"/>
              </a:spcBef>
            </a:pPr>
            <a:r>
              <a:rPr lang="en-US" dirty="0" smtClean="0"/>
              <a:t>spatial &amp; temporal locality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Organization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Set Associativity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Cache misses, and their causes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Performance </a:t>
            </a:r>
            <a:r>
              <a:rPr lang="en-US" dirty="0" smtClean="0"/>
              <a:t>measurement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Write policy </a:t>
            </a:r>
            <a:r>
              <a:rPr lang="mr-IN" dirty="0" smtClean="0"/>
              <a:t>–</a:t>
            </a:r>
            <a:r>
              <a:rPr lang="en-US" dirty="0" smtClean="0"/>
              <a:t> write-back vs write-through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Optimization techniques</a:t>
            </a:r>
          </a:p>
          <a:p>
            <a:r>
              <a:rPr lang="en-US" b="1" dirty="0" smtClean="0"/>
              <a:t>Virtual memory </a:t>
            </a:r>
            <a:r>
              <a:rPr lang="mr-IN" dirty="0" smtClean="0"/>
              <a:t>–</a:t>
            </a:r>
            <a:r>
              <a:rPr lang="en-US" dirty="0" smtClean="0"/>
              <a:t> memory as cache for hard disk</a:t>
            </a:r>
          </a:p>
          <a:p>
            <a:pPr lvl="1"/>
            <a:r>
              <a:rPr lang="en-US" dirty="0" smtClean="0"/>
              <a:t>Roles: memory management and protection</a:t>
            </a:r>
          </a:p>
          <a:p>
            <a:pPr lvl="1"/>
            <a:r>
              <a:rPr lang="en-US" dirty="0" smtClean="0"/>
              <a:t>Organization: page, page table, page </a:t>
            </a:r>
            <a:r>
              <a:rPr lang="en-US" dirty="0" smtClean="0"/>
              <a:t>faults; </a:t>
            </a: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 smtClean="0"/>
              <a:t>trans</a:t>
            </a:r>
            <a:r>
              <a:rPr lang="en-US" dirty="0" smtClean="0"/>
              <a:t>lation</a:t>
            </a:r>
            <a:endParaRPr lang="en-US" dirty="0" smtClean="0"/>
          </a:p>
          <a:p>
            <a:pPr lvl="1"/>
            <a:r>
              <a:rPr lang="en-US" dirty="0" smtClean="0"/>
              <a:t>TLB </a:t>
            </a:r>
            <a:r>
              <a:rPr lang="mr-IN" dirty="0" smtClean="0"/>
              <a:t>–</a:t>
            </a:r>
            <a:r>
              <a:rPr lang="en-US" dirty="0" smtClean="0"/>
              <a:t> cache for page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3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 and Multiprocessors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execution of instructions from different threads </a:t>
            </a:r>
            <a:endParaRPr lang="en-US" dirty="0" smtClean="0"/>
          </a:p>
          <a:p>
            <a:r>
              <a:rPr lang="en-US" dirty="0" smtClean="0"/>
              <a:t>Multiprocessor = a set of processors connected together</a:t>
            </a:r>
          </a:p>
          <a:p>
            <a:pPr lvl="1"/>
            <a:r>
              <a:rPr lang="en-US" dirty="0" smtClean="0"/>
              <a:t>Support MIMD execution model</a:t>
            </a:r>
            <a:endParaRPr lang="en-US" dirty="0"/>
          </a:p>
          <a:p>
            <a:r>
              <a:rPr lang="en-US" b="1" dirty="0" smtClean="0"/>
              <a:t>Multiprocessing</a:t>
            </a:r>
            <a:r>
              <a:rPr lang="en-US" dirty="0" smtClean="0"/>
              <a:t> vs </a:t>
            </a:r>
            <a:r>
              <a:rPr lang="en-US" b="1" dirty="0" smtClean="0"/>
              <a:t>multithreading</a:t>
            </a:r>
          </a:p>
          <a:p>
            <a:r>
              <a:rPr lang="en-US" dirty="0" smtClean="0"/>
              <a:t>Architectures</a:t>
            </a:r>
          </a:p>
          <a:p>
            <a:pPr lvl="1"/>
            <a:r>
              <a:rPr lang="en-US" dirty="0" smtClean="0"/>
              <a:t>Symmetric MP, aka, centralized shared memory MP</a:t>
            </a:r>
          </a:p>
          <a:p>
            <a:pPr lvl="1"/>
            <a:r>
              <a:rPr lang="en-US" dirty="0" smtClean="0"/>
              <a:t>Distributed shared memory MP </a:t>
            </a:r>
          </a:p>
          <a:p>
            <a:pPr marL="306388" lvl="1" indent="-306388"/>
            <a:r>
              <a:rPr lang="en-US" sz="2800" dirty="0" smtClean="0"/>
              <a:t>Coordination </a:t>
            </a:r>
            <a:r>
              <a:rPr lang="mr-IN" sz="2800" dirty="0" smtClean="0"/>
              <a:t>–</a:t>
            </a:r>
            <a:r>
              <a:rPr lang="en-US" sz="2800" dirty="0" smtClean="0"/>
              <a:t> shared memory</a:t>
            </a:r>
          </a:p>
          <a:p>
            <a:pPr marL="306388" lvl="1" indent="-306388"/>
            <a:r>
              <a:rPr lang="en-US" sz="2800" dirty="0" smtClean="0"/>
              <a:t>Caching </a:t>
            </a:r>
            <a:r>
              <a:rPr lang="mr-IN" sz="2800" dirty="0" smtClean="0"/>
              <a:t>–</a:t>
            </a:r>
            <a:r>
              <a:rPr lang="en-US" sz="2800" dirty="0" smtClean="0"/>
              <a:t> reduce remote memory access latency</a:t>
            </a:r>
          </a:p>
          <a:p>
            <a:pPr marL="306388" lvl="1" indent="-306388"/>
            <a:r>
              <a:rPr lang="en-US" sz="2400" dirty="0" smtClean="0"/>
              <a:t>Introduce coherence problem</a:t>
            </a:r>
          </a:p>
          <a:p>
            <a:pPr marL="306388" lvl="1" indent="-306388"/>
            <a:r>
              <a:rPr lang="en-US" b="1" dirty="0" smtClean="0"/>
              <a:t>Cache Coherence protocols </a:t>
            </a:r>
            <a:r>
              <a:rPr lang="mr-IN" dirty="0" smtClean="0"/>
              <a:t>–</a:t>
            </a:r>
            <a:r>
              <a:rPr lang="en-US" dirty="0" smtClean="0"/>
              <a:t> snooping vs directory</a:t>
            </a:r>
          </a:p>
          <a:p>
            <a:pPr marL="706438" lvl="2" indent="-306388"/>
            <a:r>
              <a:rPr lang="en-US" dirty="0" smtClean="0"/>
              <a:t>Write-invalidate vs write-update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8696838"/>
      </p:ext>
    </p:extLst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defRPr sz="2800" dirty="0" smtClean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44805</TotalTime>
  <Words>578</Words>
  <Application>Microsoft Macintosh PowerPoint</Application>
  <PresentationFormat>On-screen Show (4:3)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Black</vt:lpstr>
      <vt:lpstr>Calibri</vt:lpstr>
      <vt:lpstr>Times New Roman</vt:lpstr>
      <vt:lpstr>Wingdings</vt:lpstr>
      <vt:lpstr>ZapfDingbatsITC</vt:lpstr>
      <vt:lpstr>Arial</vt:lpstr>
      <vt:lpstr>1_cod4e</vt:lpstr>
      <vt:lpstr>PowerPoint Presentation</vt:lpstr>
      <vt:lpstr>Computer Architecture – Big Picture</vt:lpstr>
      <vt:lpstr>ISA Design</vt:lpstr>
      <vt:lpstr>ILP and Pipelining </vt:lpstr>
      <vt:lpstr>ILP and Pipelining </vt:lpstr>
      <vt:lpstr>ILP and Pipelining</vt:lpstr>
      <vt:lpstr>ILP and Pipelining</vt:lpstr>
      <vt:lpstr>Memory Hierarchy Design</vt:lpstr>
      <vt:lpstr>TLP and Multiprocessors</vt:lpstr>
      <vt:lpstr>Vector Processors</vt:lpstr>
    </vt:vector>
  </TitlesOfParts>
  <Company>Ashenden Designs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Microsoft Office User</cp:lastModifiedBy>
  <cp:revision>588</cp:revision>
  <cp:lastPrinted>2017-10-18T20:19:36Z</cp:lastPrinted>
  <dcterms:created xsi:type="dcterms:W3CDTF">2008-07-27T22:34:41Z</dcterms:created>
  <dcterms:modified xsi:type="dcterms:W3CDTF">2018-11-26T21:12:25Z</dcterms:modified>
</cp:coreProperties>
</file>