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85"/>
  </p:notesMasterIdLst>
  <p:handoutMasterIdLst>
    <p:handoutMasterId r:id="rId86"/>
  </p:handoutMasterIdLst>
  <p:sldIdLst>
    <p:sldId id="270" r:id="rId2"/>
    <p:sldId id="367" r:id="rId3"/>
    <p:sldId id="381" r:id="rId4"/>
    <p:sldId id="274" r:id="rId5"/>
    <p:sldId id="275" r:id="rId6"/>
    <p:sldId id="276" r:id="rId7"/>
    <p:sldId id="277" r:id="rId8"/>
    <p:sldId id="382" r:id="rId9"/>
    <p:sldId id="278" r:id="rId10"/>
    <p:sldId id="421" r:id="rId11"/>
    <p:sldId id="422" r:id="rId12"/>
    <p:sldId id="279" r:id="rId13"/>
    <p:sldId id="378" r:id="rId14"/>
    <p:sldId id="280" r:id="rId15"/>
    <p:sldId id="281" r:id="rId16"/>
    <p:sldId id="283" r:id="rId17"/>
    <p:sldId id="285" r:id="rId18"/>
    <p:sldId id="284" r:id="rId19"/>
    <p:sldId id="423" r:id="rId20"/>
    <p:sldId id="288" r:id="rId21"/>
    <p:sldId id="380" r:id="rId22"/>
    <p:sldId id="398" r:id="rId23"/>
    <p:sldId id="397" r:id="rId24"/>
    <p:sldId id="399" r:id="rId25"/>
    <p:sldId id="400" r:id="rId26"/>
    <p:sldId id="401" r:id="rId27"/>
    <p:sldId id="293" r:id="rId28"/>
    <p:sldId id="425" r:id="rId29"/>
    <p:sldId id="424" r:id="rId30"/>
    <p:sldId id="292" r:id="rId31"/>
    <p:sldId id="383" r:id="rId32"/>
    <p:sldId id="384" r:id="rId33"/>
    <p:sldId id="385" r:id="rId34"/>
    <p:sldId id="386" r:id="rId35"/>
    <p:sldId id="387" r:id="rId36"/>
    <p:sldId id="389" r:id="rId37"/>
    <p:sldId id="390" r:id="rId38"/>
    <p:sldId id="392" r:id="rId39"/>
    <p:sldId id="402" r:id="rId40"/>
    <p:sldId id="393" r:id="rId41"/>
    <p:sldId id="394" r:id="rId42"/>
    <p:sldId id="395" r:id="rId43"/>
    <p:sldId id="396" r:id="rId44"/>
    <p:sldId id="403" r:id="rId45"/>
    <p:sldId id="405" r:id="rId46"/>
    <p:sldId id="297" r:id="rId47"/>
    <p:sldId id="298" r:id="rId48"/>
    <p:sldId id="406" r:id="rId49"/>
    <p:sldId id="407" r:id="rId50"/>
    <p:sldId id="408" r:id="rId51"/>
    <p:sldId id="415" r:id="rId52"/>
    <p:sldId id="409" r:id="rId53"/>
    <p:sldId id="410" r:id="rId54"/>
    <p:sldId id="411" r:id="rId55"/>
    <p:sldId id="412" r:id="rId56"/>
    <p:sldId id="413" r:id="rId57"/>
    <p:sldId id="414" r:id="rId58"/>
    <p:sldId id="299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416" r:id="rId69"/>
    <p:sldId id="417" r:id="rId70"/>
    <p:sldId id="418" r:id="rId71"/>
    <p:sldId id="419" r:id="rId72"/>
    <p:sldId id="420" r:id="rId73"/>
    <p:sldId id="373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286" r:id="rId83"/>
    <p:sldId id="287" r:id="rId8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8B07"/>
    <a:srgbClr val="004BF3"/>
    <a:srgbClr val="D5E5FF"/>
    <a:srgbClr val="B2D7FF"/>
    <a:srgbClr val="BF6F00"/>
    <a:srgbClr val="FF9500"/>
    <a:srgbClr val="B38907"/>
    <a:srgbClr val="0066FF"/>
    <a:srgbClr val="0951FF"/>
    <a:srgbClr val="00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93" autoAdjust="0"/>
    <p:restoredTop sz="92023" autoAdjust="0"/>
  </p:normalViewPr>
  <p:slideViewPr>
    <p:cSldViewPr snapToGrid="0">
      <p:cViewPr>
        <p:scale>
          <a:sx n="210" d="100"/>
          <a:sy n="210" d="100"/>
        </p:scale>
        <p:origin x="3336" y="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48" d="100"/>
          <a:sy n="148" d="100"/>
        </p:scale>
        <p:origin x="320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4371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The University of Adelaide, School of Computer Science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75300" y="0"/>
            <a:ext cx="152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61565D71-58CB-4E4A-A112-B88A53B6545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54371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Chapter 2 — Instructions: Language of the Computer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75300" y="9723438"/>
            <a:ext cx="152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57C84157-CAC9-4329-91AD-EB3C6746FA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The University of Adelaide, School of Computer Science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A6819D6C-F56C-C844-8828-176DDD743C2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Chapter 2 — Instructions: Language of the Computer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EE145C4F-ECA4-4DD7-819E-C9FECED278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Monaco" charset="0"/>
        <a:ea typeface="Monaco" charset="0"/>
        <a:cs typeface="Monaco" charset="0"/>
      </a:defRPr>
    </a:lvl1pPr>
    <a:lvl2pPr marL="457200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Monaco" charset="0"/>
        <a:ea typeface="Monaco" charset="0"/>
        <a:cs typeface="Monaco" charset="0"/>
      </a:defRPr>
    </a:lvl2pPr>
    <a:lvl3pPr marL="914400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Monaco" charset="0"/>
        <a:ea typeface="Monaco" charset="0"/>
        <a:cs typeface="Monaco" charset="0"/>
      </a:defRPr>
    </a:lvl3pPr>
    <a:lvl4pPr marL="1371600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Monaco" charset="0"/>
        <a:ea typeface="Monaco" charset="0"/>
        <a:cs typeface="Monaco" charset="0"/>
      </a:defRPr>
    </a:lvl4pPr>
    <a:lvl5pPr marL="1828800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Monaco" charset="0"/>
        <a:ea typeface="Monaco" charset="0"/>
        <a:cs typeface="Monaco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EF0B701-0C61-1944-99D9-719FA4FA4C65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CEACC0-B677-4A29-B1E6-BCE98563D55B}" type="slidenum">
              <a:rPr lang="en-US"/>
              <a:pPr/>
              <a:t>1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673143D-8A9F-1847-93DA-A788719CFFD1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673143D-8A9F-1847-93DA-A788719CFFD1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7122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D0FB79E-4C5A-6E47-89BE-502CD25DE075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B9EFE1-90F0-9547-BEE7-D491742B0FD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A5CE44-766F-BC4A-BCED-C2003E59593B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BE9043C-C154-7349-B460-892B2D595128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6BD6CE4-2058-1E44-A2AD-F344401648F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5BD90F-39D1-A74E-941E-5F30D673E37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5BD90F-39D1-A74E-941E-5F30D673E37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6315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CC6E2A4-B043-C648-92F5-A009C8FD695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9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38093AB-D6C8-6E45-9EC7-64CAC51760D4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047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A307753-02E0-854E-AACE-C421649F378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610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40DF786-7000-BF41-803D-9DC09F9A9D8D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1411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9B54D8-35C9-8046-B1C7-2076116622C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7269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3468C4C-13B6-954E-9E8F-66B1CC79E139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1723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7B21A6-CABC-F540-84BA-44408B53AAF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7B21A6-CABC-F540-84BA-44408B53AAF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599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7B21A6-CABC-F540-84BA-44408B53AAF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0564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A6397B1-F59C-724D-8E80-D0E0D85B26F4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7B21A6-CABC-F540-84BA-44408B53AAF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5731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7B21A6-CABC-F540-84BA-44408B53AAF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94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9AF67D0-0152-BA4B-AACD-FDAA697BC1B8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7B21A6-CABC-F540-84BA-44408B53AAF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452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7B21A6-CABC-F540-84BA-44408B53AAF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0144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CB30275-B1DF-2048-AB67-88BD7A1AD076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142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1DA64FC-8AF4-9942-AA3C-E470542C1E2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218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FEC38DB-2A59-4044-AEC7-8ABCE8743368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4004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F36E0C8-8F36-904E-AB0F-2D7B51E7403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            Execute</a:t>
            </a:r>
            <a:r>
              <a:rPr lang="en-AU" baseline="0" dirty="0" smtClean="0"/>
              <a:t>                 		 Write Result</a:t>
            </a:r>
            <a:endParaRPr lang="en-AU" dirty="0" smtClean="0"/>
          </a:p>
          <a:p>
            <a:r>
              <a:rPr lang="en-AU" dirty="0" smtClean="0"/>
              <a:t>Loads 	</a:t>
            </a:r>
            <a:r>
              <a:rPr lang="en-AU" baseline="0" dirty="0" smtClean="0"/>
              <a:t>calculating effective address,	write M-data into </a:t>
            </a:r>
            <a:r>
              <a:rPr lang="en-AU" baseline="0" dirty="0" err="1" smtClean="0"/>
              <a:t>Reg</a:t>
            </a:r>
            <a:endParaRPr lang="en-AU" baseline="0" dirty="0" smtClean="0"/>
          </a:p>
          <a:p>
            <a:r>
              <a:rPr lang="en-AU" baseline="0" dirty="0" smtClean="0"/>
              <a:t>       	reading memory.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Writes cal. Effective M-</a:t>
            </a:r>
            <a:r>
              <a:rPr lang="en-AU" baseline="0" dirty="0" err="1" smtClean="0"/>
              <a:t>addr</a:t>
            </a:r>
            <a:r>
              <a:rPr lang="en-AU" baseline="0" dirty="0" smtClean="0"/>
              <a:t>			</a:t>
            </a:r>
            <a:r>
              <a:rPr lang="en-AU" baseline="0" dirty="0" err="1" smtClean="0"/>
              <a:t>wr</a:t>
            </a:r>
            <a:r>
              <a:rPr lang="en-AU" baseline="0" dirty="0" smtClean="0"/>
              <a:t> M-data into M.</a:t>
            </a:r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0142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F36E0C8-8F36-904E-AB0F-2D7B51E7403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            Execute</a:t>
            </a:r>
            <a:r>
              <a:rPr lang="en-AU" baseline="0" dirty="0" smtClean="0"/>
              <a:t>                 		 Write Result</a:t>
            </a:r>
            <a:endParaRPr lang="en-AU" dirty="0" smtClean="0"/>
          </a:p>
          <a:p>
            <a:r>
              <a:rPr lang="en-AU" dirty="0" smtClean="0"/>
              <a:t>Loads 	</a:t>
            </a:r>
            <a:r>
              <a:rPr lang="en-AU" baseline="0" dirty="0" smtClean="0"/>
              <a:t>calculating effective address,	write M-data into </a:t>
            </a:r>
            <a:r>
              <a:rPr lang="en-AU" baseline="0" dirty="0" err="1" smtClean="0"/>
              <a:t>Reg</a:t>
            </a:r>
            <a:endParaRPr lang="en-AU" baseline="0" dirty="0" smtClean="0"/>
          </a:p>
          <a:p>
            <a:r>
              <a:rPr lang="en-AU" baseline="0" dirty="0" smtClean="0"/>
              <a:t>       	reading memory.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Writes cal. Effective M-</a:t>
            </a:r>
            <a:r>
              <a:rPr lang="en-AU" baseline="0" dirty="0" err="1" smtClean="0"/>
              <a:t>addr</a:t>
            </a:r>
            <a:r>
              <a:rPr lang="en-AU" baseline="0" dirty="0" smtClean="0"/>
              <a:t>			</a:t>
            </a:r>
            <a:r>
              <a:rPr lang="en-AU" baseline="0" dirty="0" err="1" smtClean="0"/>
              <a:t>wr</a:t>
            </a:r>
            <a:r>
              <a:rPr lang="en-AU" baseline="0" dirty="0" smtClean="0"/>
              <a:t> M-data into M.</a:t>
            </a:r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2806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Simulate it on Excel worksheet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University of Adelaide, School of Computer Science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6819D6C-F56C-C844-8828-176DDD743C2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Chapter 2 — Instructions: Language of the Computer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145C4F-ECA4-4DD7-819E-C9FECED2784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70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8017DD7-2683-174C-950A-76378BAE532A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            Execute</a:t>
            </a:r>
            <a:r>
              <a:rPr lang="en-AU" baseline="0" dirty="0" smtClean="0"/>
              <a:t>                 		 Write Result</a:t>
            </a:r>
            <a:endParaRPr lang="en-AU" dirty="0" smtClean="0"/>
          </a:p>
          <a:p>
            <a:r>
              <a:rPr lang="en-AU" dirty="0" smtClean="0"/>
              <a:t>Loads 	</a:t>
            </a:r>
            <a:r>
              <a:rPr lang="en-AU" baseline="0" dirty="0" smtClean="0"/>
              <a:t>calculating effective address,	write M-data into </a:t>
            </a:r>
            <a:r>
              <a:rPr lang="en-AU" baseline="0" dirty="0" err="1" smtClean="0"/>
              <a:t>Reg</a:t>
            </a:r>
            <a:endParaRPr lang="en-AU" baseline="0" dirty="0" smtClean="0"/>
          </a:p>
          <a:p>
            <a:r>
              <a:rPr lang="en-AU" baseline="0" dirty="0" smtClean="0"/>
              <a:t>       	reading memory.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Writes cal. Effective M-</a:t>
            </a:r>
            <a:r>
              <a:rPr lang="en-AU" baseline="0" dirty="0" err="1" smtClean="0"/>
              <a:t>addr</a:t>
            </a:r>
            <a:r>
              <a:rPr lang="en-AU" baseline="0" dirty="0" smtClean="0"/>
              <a:t>			</a:t>
            </a:r>
            <a:r>
              <a:rPr lang="en-AU" baseline="0" dirty="0" err="1" smtClean="0"/>
              <a:t>wr</a:t>
            </a:r>
            <a:r>
              <a:rPr lang="en-AU" baseline="0" dirty="0" smtClean="0"/>
              <a:t> M-data into M.</a:t>
            </a:r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49295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409308C-E217-7F4D-8F07-550A49811F9D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Need to cross basic blocks to find more ILP</a:t>
            </a:r>
          </a:p>
          <a:p>
            <a:endParaRPr lang="en-AU" dirty="0" smtClean="0"/>
          </a:p>
          <a:p>
            <a:r>
              <a:rPr lang="en-AU" dirty="0" smtClean="0"/>
              <a:t>Static scheduling uses</a:t>
            </a:r>
            <a:r>
              <a:rPr lang="en-AU" baseline="0" dirty="0" smtClean="0"/>
              <a:t> loop unrolling.</a:t>
            </a:r>
          </a:p>
          <a:p>
            <a:endParaRPr lang="en-AU" baseline="0" dirty="0" smtClean="0"/>
          </a:p>
          <a:p>
            <a:r>
              <a:rPr lang="en-AU" baseline="0" dirty="0" err="1" smtClean="0"/>
              <a:t>Tomasulo’s</a:t>
            </a:r>
            <a:r>
              <a:rPr lang="en-AU" baseline="0" dirty="0" smtClean="0"/>
              <a:t> algorithm does not execute instructions across basic blocks. Instructions can be executed only after proceeding branch resolved.</a:t>
            </a:r>
          </a:p>
          <a:p>
            <a:endParaRPr lang="en-AU" baseline="0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467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5701A6D-44F5-2E41-A962-ED77F02A1493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A0C7145-D799-1A40-8F95-DDA91CFBFCD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B7C3F9F-1D30-1B4F-A09B-5963557BDBD2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64C6CA3-7811-C744-B475-6E54CAC0719B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4630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AE55618-0A48-7F4F-8482-A109BB310BBA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60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2664975-B672-D645-9B95-0BD99813C316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13633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2664975-B672-D645-9B95-0BD99813C316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935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DFBC736-42BF-B946-A15D-0DBD62572885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289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7E38329-BA07-A047-A075-E05AB7C9F9A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SUB</a:t>
            </a:r>
            <a:r>
              <a:rPr lang="en-AU" baseline="0" dirty="0" smtClean="0"/>
              <a:t> completed before MULT, but commits after MULT in order.</a:t>
            </a:r>
          </a:p>
          <a:p>
            <a:endParaRPr lang="en-AU" baseline="0" dirty="0" smtClean="0"/>
          </a:p>
          <a:p>
            <a:r>
              <a:rPr lang="en-AU" baseline="0" dirty="0" err="1" smtClean="0"/>
              <a:t>Dest</a:t>
            </a:r>
            <a:r>
              <a:rPr lang="en-AU" baseline="0" dirty="0" smtClean="0"/>
              <a:t> field in RS used for tagging values produced by FU. Also note register status field.</a:t>
            </a:r>
          </a:p>
          <a:p>
            <a:endParaRPr lang="en-AU" baseline="0" dirty="0" smtClean="0"/>
          </a:p>
          <a:p>
            <a:r>
              <a:rPr lang="en-AU" baseline="0" dirty="0" smtClean="0"/>
              <a:t>Exception handling: if MULT causes an exception, it’s handled when MULT reaches the head of ROB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16586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1st</a:t>
            </a:r>
            <a:r>
              <a:rPr lang="en-US" baseline="0" dirty="0" smtClean="0"/>
              <a:t> BNE is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-predicted, the ROB is flushed when that BNE reaches the head of ROB, and processor continues from the calculated branch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Instructions in ROB 6-10 are executed speculatively.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University of Adelaide, School of Computer Science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6819D6C-F56C-C844-8828-176DDD743C2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Chapter 2 — Instructions: Language of the Computer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145C4F-ECA4-4DD7-819E-C9FECED2784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693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94BA53F-9892-A840-96FB-60F24BAF41DE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FB6B01F-47BE-214E-A8EE-43B6F00D5BBD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5FBA6F0-585E-CF4F-945C-F2D113DCE5A6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34E5FA1-E06B-2F4F-A96A-E97510C4DAC5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74DA637-A3EA-4941-AC87-AB1CEA0F0DFD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67EE066-AE28-7D47-8EAE-0DA33C54EB6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E5B1C11-E720-F14F-B2B9-9B0645387C2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2436666-B2B3-6A4D-99F9-AC42DE33C078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AC43840-13D1-064B-9657-9E112AD5E371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618BD82-87E0-264C-ADAD-6047A2DF34B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FB7BAB5-1DD5-2A4F-B16E-84686552F0A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C034898-7861-4946-A42A-723209210A0E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467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88841B4-B7CB-F346-BB2E-08B89AFD53F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6922A8A-C592-4349-833A-6AD51AAD6C1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Multithreading is HW organization</a:t>
            </a:r>
            <a:r>
              <a:rPr lang="en-AU" baseline="0" dirty="0" smtClean="0"/>
              <a:t> supporting execution of multiple threads</a:t>
            </a:r>
          </a:p>
          <a:p>
            <a:r>
              <a:rPr lang="en-AU" baseline="0" dirty="0" smtClean="0"/>
              <a:t>-- Each thread has private PC and </a:t>
            </a:r>
            <a:r>
              <a:rPr lang="en-AU" baseline="0" dirty="0" err="1" smtClean="0"/>
              <a:t>Reg</a:t>
            </a:r>
            <a:endParaRPr lang="en-AU" baseline="0" dirty="0" smtClean="0"/>
          </a:p>
          <a:p>
            <a:r>
              <a:rPr lang="en-AU" baseline="0" dirty="0" smtClean="0"/>
              <a:t>-- FUs and memory are shared among threads.</a:t>
            </a:r>
          </a:p>
        </p:txBody>
      </p:sp>
    </p:spTree>
    <p:extLst>
      <p:ext uri="{BB962C8B-B14F-4D97-AF65-F5344CB8AC3E}">
        <p14:creationId xmlns:p14="http://schemas.microsoft.com/office/powerpoint/2010/main" val="9308044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A465D24-9014-F648-9F7B-BBA2EA946F6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84380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A465D24-9014-F648-9F7B-BBA2EA946F6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47054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6027CAB-2A48-A840-ADEF-182C7BACE2E9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AB7061C-9794-EC4A-8979-288A7577C194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19822D1-672A-8142-8DE6-756D7350C4C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FC7A20D-64A3-BA47-888A-C52EAD1538E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9DDB162-560F-D645-B5C5-CCCA73B7BD8E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B0E1F0A-28D4-DA40-A80D-F49D775B42A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56D994B-D7B9-0648-893D-9C09991EE14F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80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88841B4-B7CB-F346-BB2E-08B89AFD53F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511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D559180-913E-1C4D-A9FC-FC2DD34BB390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81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8AB8C3D-556A-7642-A050-12F36EC35A35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82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1CD0B3A-8DD3-4B4A-9D05-E4125201A3AC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83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15CC722-ED19-CC42-A340-3A9A3FBFFF4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15CC722-ED19-CC42-A340-3A9A3FBFFF47}" type="datetime3">
              <a:rPr lang="en-US" smtClean="0"/>
              <a:t>29 October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27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82" name="Text Box 42"/>
          <p:cNvSpPr txBox="1">
            <a:spLocks noChangeArrowheads="1"/>
          </p:cNvSpPr>
          <p:nvPr userDrawn="1"/>
        </p:nvSpPr>
        <p:spPr bwMode="auto">
          <a:xfrm>
            <a:off x="8388350" y="6497638"/>
            <a:ext cx="576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3BBFCE6-A6C8-4251-973B-1D0917AA6A4E}" type="slidenum">
              <a:rPr lang="en-AU" sz="1200" b="1">
                <a:latin typeface="Arial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GB" sz="120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113" y="115888"/>
            <a:ext cx="2085975" cy="612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15888"/>
            <a:ext cx="6105525" cy="612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4213" y="1125538"/>
            <a:ext cx="8270875" cy="51117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125538"/>
            <a:ext cx="4059237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125538"/>
            <a:ext cx="4059238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1125538"/>
            <a:ext cx="8775576" cy="53681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406900"/>
            <a:ext cx="7416825" cy="584775"/>
          </a:xfrm>
        </p:spPr>
        <p:txBody>
          <a:bodyPr anchor="t"/>
          <a:lstStyle>
            <a:lvl1pPr algn="ctr">
              <a:defRPr sz="32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56792"/>
            <a:ext cx="9144000" cy="2088232"/>
          </a:xfrm>
        </p:spPr>
        <p:txBody>
          <a:bodyPr anchor="b"/>
          <a:lstStyle>
            <a:lvl1pPr marL="0" indent="0" algn="ctr">
              <a:buNone/>
              <a:defRPr sz="4400" b="1" i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125538"/>
            <a:ext cx="4059237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125538"/>
            <a:ext cx="4059238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513" y="1125538"/>
            <a:ext cx="8775576" cy="545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62389"/>
            <a:ext cx="8784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239630" name="Text Box 14"/>
          <p:cNvSpPr txBox="1">
            <a:spLocks noChangeArrowheads="1"/>
          </p:cNvSpPr>
          <p:nvPr userDrawn="1"/>
        </p:nvSpPr>
        <p:spPr bwMode="auto">
          <a:xfrm>
            <a:off x="8567737" y="6583363"/>
            <a:ext cx="576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28EC741E-FC11-4977-9AC4-393A11CE0A97}" type="slidenum">
              <a:rPr lang="en-AU" sz="1200" b="1">
                <a:latin typeface="Arial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GB" sz="12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i="0">
          <a:solidFill>
            <a:srgbClr val="004BF3"/>
          </a:solidFill>
          <a:latin typeface="Calibri" charset="0"/>
          <a:ea typeface="Calibri" charset="0"/>
          <a:cs typeface="Calibri" charset="0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3CC"/>
        </a:buClr>
        <a:buSzPct val="80000"/>
        <a:buFont typeface=".AppleSystemUIFont" charset="-120"/>
        <a:buChar char="→"/>
        <a:defRPr sz="3200" b="0" i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4BF3"/>
        </a:buClr>
        <a:buSzPct val="80000"/>
        <a:buFont typeface="LucidaGrande" charset="0"/>
        <a:buChar char="→"/>
        <a:defRPr sz="2800" b="0" i="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4BF3"/>
        </a:buClr>
        <a:buSzPct val="80000"/>
        <a:buFont typeface="LucidaGrande" charset="0"/>
        <a:buChar char="→"/>
        <a:defRPr sz="2400" b="0" i="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4BF3"/>
        </a:buClr>
        <a:buSzPct val="80000"/>
        <a:buFont typeface="LucidaGrande" charset="0"/>
        <a:buChar char="→"/>
        <a:defRPr sz="2000" b="0" i="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4BF3"/>
        </a:buClr>
        <a:buSzPct val="80000"/>
        <a:buFont typeface="LucidaGrande" charset="0"/>
        <a:buChar char="→"/>
        <a:defRPr sz="2000" b="0" i="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4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4" name="Rectangle 12"/>
          <p:cNvSpPr>
            <a:spLocks noChangeArrowheads="1"/>
          </p:cNvSpPr>
          <p:nvPr/>
        </p:nvSpPr>
        <p:spPr bwMode="auto">
          <a:xfrm>
            <a:off x="0" y="1844824"/>
            <a:ext cx="9143999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EEL 6764 Principles of Computer Architecture </a:t>
            </a:r>
            <a:r>
              <a:rPr lang="en-GB" sz="44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Instruction-Level Parallelism</a:t>
            </a:r>
            <a:endParaRPr lang="en-GB" sz="4400" b="1" dirty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3485" name="Text Box 13"/>
          <p:cNvSpPr txBox="1">
            <a:spLocks noChangeArrowheads="1"/>
          </p:cNvSpPr>
          <p:nvPr/>
        </p:nvSpPr>
        <p:spPr bwMode="auto">
          <a:xfrm>
            <a:off x="2825351" y="-100013"/>
            <a:ext cx="4429932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</a:rPr>
              <a:t>Computer Architecture</a:t>
            </a:r>
            <a:endParaRPr lang="en-US" sz="28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A Quantitative Approach, Fifth Edition</a:t>
            </a:r>
            <a:endParaRPr lang="en-GB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764" y="3717032"/>
            <a:ext cx="91440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Hao Zheng</a:t>
            </a:r>
          </a:p>
          <a:p>
            <a:pPr algn="ctr">
              <a:spcBef>
                <a:spcPts val="3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Dept. of Comp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Sci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&amp;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Eng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3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 of South Florida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Control Dependence </a:t>
            </a:r>
            <a:r>
              <a:rPr lang="mr-IN" dirty="0" smtClean="0"/>
              <a:t>–</a:t>
            </a:r>
            <a:r>
              <a:rPr lang="en-AU" dirty="0" smtClean="0"/>
              <a:t> Examples (1)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631" y="1492624"/>
            <a:ext cx="5256857" cy="43872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Reorder instruction if it does not change program semantics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Example 3: ok to move sub above BEQ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if x4 is not used after label “skip”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2" y="6611376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1624958"/>
            <a:ext cx="3141040" cy="2826018"/>
          </a:xfrm>
          <a:prstGeom prst="rect">
            <a:avLst/>
          </a:prstGeom>
          <a:solidFill>
            <a:srgbClr val="D5E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u="sng" kern="0" dirty="0" smtClean="0">
                <a:latin typeface="Calibri" charset="0"/>
                <a:ea typeface="Calibri" charset="0"/>
                <a:cs typeface="Calibri" charset="0"/>
              </a:rPr>
              <a:t>Example 3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000" kern="0" noProof="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ADD	  x1, x2, x3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BEQ	  x12, x0,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skip</a:t>
            </a:r>
            <a:endParaRPr kumimoji="0" lang="en-US" sz="2400" b="0" i="0" u="none" strike="noStrike" kern="0" cap="none" spc="0" normalizeH="0" baseline="0" dirty="0" smtClean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	SUB 	  </a:t>
            </a: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x4</a:t>
            </a: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, x5, x6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ADD	  x5, x4, x9</a:t>
            </a:r>
            <a:endParaRPr lang="en-US" sz="2400" kern="0" noProof="0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skip: 	...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OR</a:t>
            </a:r>
            <a:r>
              <a:rPr lang="en-US" sz="2400" kern="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  x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7, x8, x9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5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924" y="2495690"/>
            <a:ext cx="8229600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Compiler Techniques for Exposing ILP</a:t>
            </a:r>
          </a:p>
        </p:txBody>
      </p:sp>
    </p:spTree>
    <p:extLst>
      <p:ext uri="{BB962C8B-B14F-4D97-AF65-F5344CB8AC3E}">
        <p14:creationId xmlns:p14="http://schemas.microsoft.com/office/powerpoint/2010/main" val="65742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73189"/>
            <a:ext cx="8784976" cy="5355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Pipeline </a:t>
            </a:r>
            <a:r>
              <a:rPr lang="en-US" sz="3200" dirty="0" smtClean="0"/>
              <a:t>Scheduling</a:t>
            </a:r>
            <a:endParaRPr lang="en-US" sz="320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Separate dependent instruction from the source instruction by the </a:t>
            </a:r>
            <a:r>
              <a:rPr lang="en-US" b="1" dirty="0" smtClean="0">
                <a:solidFill>
                  <a:srgbClr val="004BF3"/>
                </a:solidFill>
              </a:rPr>
              <a:t>pipeline latency </a:t>
            </a:r>
            <a:r>
              <a:rPr lang="en-US" dirty="0" smtClean="0"/>
              <a:t>of the source instruction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Pipeline latency </a:t>
            </a:r>
            <a:r>
              <a:rPr lang="mr-IN" dirty="0" smtClean="0"/>
              <a:t>–</a:t>
            </a:r>
            <a:r>
              <a:rPr lang="en-US" dirty="0" smtClean="0"/>
              <a:t> cycles to separate two dependent instructions to avoid hazards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By inserting NOP (bubbles) </a:t>
            </a:r>
            <a:r>
              <a:rPr lang="mr-IN" dirty="0" smtClean="0"/>
              <a:t>–</a:t>
            </a:r>
            <a:r>
              <a:rPr lang="en-US" dirty="0" smtClean="0"/>
              <a:t> pipeline stalls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By inserting independent instructions - </a:t>
            </a:r>
            <a:r>
              <a:rPr lang="en-US" b="1" dirty="0" smtClean="0">
                <a:solidFill>
                  <a:srgbClr val="004BF3"/>
                </a:solidFill>
              </a:rPr>
              <a:t>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Statically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Dynamically </a:t>
            </a:r>
          </a:p>
          <a:p>
            <a:pPr marL="342900" lvl="1" indent="-342900">
              <a:lnSpc>
                <a:spcPct val="90000"/>
              </a:lnSpc>
              <a:spcBef>
                <a:spcPts val="1200"/>
              </a:spcBef>
              <a:buClr>
                <a:srgbClr val="0033CC"/>
              </a:buClr>
              <a:buFont typeface=".AppleSystemUIFont" charset="-120"/>
              <a:buChar char="→"/>
            </a:pPr>
            <a:r>
              <a:rPr lang="en-US" sz="2800" dirty="0" smtClean="0"/>
              <a:t>Scheduling relies </a:t>
            </a:r>
            <a:r>
              <a:rPr lang="en-US" sz="2800" dirty="0"/>
              <a:t>on </a:t>
            </a:r>
            <a:endParaRPr lang="en-US" sz="2800" dirty="0" smtClean="0"/>
          </a:p>
          <a:p>
            <a:pPr marL="742950" lvl="2" indent="-342900">
              <a:spcBef>
                <a:spcPts val="0"/>
              </a:spcBef>
              <a:buClr>
                <a:srgbClr val="0033CC"/>
              </a:buClr>
              <a:buFont typeface=".AppleSystemUIFont" charset="-120"/>
              <a:buChar char="→"/>
            </a:pPr>
            <a:r>
              <a:rPr lang="en-US" sz="2400" dirty="0" smtClean="0"/>
              <a:t>ILP </a:t>
            </a:r>
            <a:r>
              <a:rPr lang="en-US" sz="2400" dirty="0"/>
              <a:t>in </a:t>
            </a:r>
            <a:r>
              <a:rPr lang="en-US" sz="2400" dirty="0" smtClean="0"/>
              <a:t>programs</a:t>
            </a:r>
          </a:p>
          <a:p>
            <a:pPr marL="742950" lvl="2" indent="-342900">
              <a:spcBef>
                <a:spcPts val="0"/>
              </a:spcBef>
              <a:buClr>
                <a:srgbClr val="0033CC"/>
              </a:buClr>
              <a:buFont typeface=".AppleSystemUIFont" charset="-120"/>
              <a:buChar char="→"/>
            </a:pPr>
            <a:r>
              <a:rPr lang="en-US" sz="2400" dirty="0" smtClean="0"/>
              <a:t>latencies </a:t>
            </a:r>
            <a:r>
              <a:rPr lang="en-US" sz="2400" dirty="0"/>
              <a:t>of functional units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42" y="6611380"/>
            <a:ext cx="410765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Basic Compiler Techniques for Exposing ILP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23945"/>
            <a:ext cx="8784976" cy="584775"/>
          </a:xfrm>
        </p:spPr>
        <p:txBody>
          <a:bodyPr/>
          <a:lstStyle/>
          <a:p>
            <a:r>
              <a:rPr lang="en-AU" sz="3200" dirty="0" smtClean="0"/>
              <a:t>Static Scheduling</a:t>
            </a:r>
            <a:endParaRPr lang="en-AU" sz="320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Transform and re-arrange the code to reduce pipeline stalls</a:t>
            </a:r>
            <a:endParaRPr lang="en-US" dirty="0" smtClean="0">
              <a:solidFill>
                <a:srgbClr val="004BF3"/>
              </a:solidFill>
            </a:endParaRP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rgbClr val="004BF3"/>
                </a:solidFill>
              </a:rPr>
              <a:t>Example:</a:t>
            </a:r>
          </a:p>
          <a:p>
            <a:pPr lvl="1">
              <a:lnSpc>
                <a:spcPct val="90000"/>
              </a:lnSpc>
              <a:buNone/>
            </a:pPr>
            <a:r>
              <a:rPr lang="en-US" dirty="0" smtClean="0"/>
              <a:t>for (</a:t>
            </a:r>
            <a:r>
              <a:rPr lang="en-US" dirty="0" err="1" smtClean="0"/>
              <a:t>i</a:t>
            </a:r>
            <a:r>
              <a:rPr lang="en-US" dirty="0" smtClean="0"/>
              <a:t>=999; </a:t>
            </a:r>
            <a:r>
              <a:rPr lang="en-US" dirty="0" err="1" smtClean="0"/>
              <a:t>i</a:t>
            </a:r>
            <a:r>
              <a:rPr lang="en-US" dirty="0" smtClean="0"/>
              <a:t>&gt;=0; </a:t>
            </a:r>
            <a:r>
              <a:rPr lang="en-US" dirty="0" err="1" smtClean="0"/>
              <a:t>i</a:t>
            </a:r>
            <a:r>
              <a:rPr lang="en-US" dirty="0" smtClean="0"/>
              <a:t>=i-1)</a:t>
            </a:r>
          </a:p>
          <a:p>
            <a:pPr lvl="1">
              <a:lnSpc>
                <a:spcPct val="90000"/>
              </a:lnSpc>
              <a:buNone/>
            </a:pPr>
            <a:r>
              <a:rPr lang="en-US" dirty="0" smtClean="0"/>
              <a:t>    x[</a:t>
            </a:r>
            <a:r>
              <a:rPr lang="en-US" dirty="0" err="1" smtClean="0"/>
              <a:t>i</a:t>
            </a:r>
            <a:r>
              <a:rPr lang="en-US" dirty="0" smtClean="0"/>
              <a:t>] = x[</a:t>
            </a:r>
            <a:r>
              <a:rPr lang="en-US" dirty="0" err="1" smtClean="0"/>
              <a:t>i</a:t>
            </a:r>
            <a:r>
              <a:rPr lang="en-US" dirty="0" smtClean="0"/>
              <a:t>] + s;</a:t>
            </a:r>
          </a:p>
          <a:p>
            <a:pPr lvl="1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047414" y="3944386"/>
            <a:ext cx="460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Assume branch delay = 1 cycle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72" y="4467606"/>
            <a:ext cx="8068235" cy="1919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2" y="6611380"/>
            <a:ext cx="410765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Basic Compiler Techniques for Exposing ILP</a:t>
            </a:r>
          </a:p>
        </p:txBody>
      </p:sp>
    </p:spTree>
    <p:extLst>
      <p:ext uri="{BB962C8B-B14F-4D97-AF65-F5344CB8AC3E}">
        <p14:creationId xmlns:p14="http://schemas.microsoft.com/office/powerpoint/2010/main" val="9907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Static </a:t>
            </a:r>
            <a:r>
              <a:rPr lang="en-AU" dirty="0" smtClean="0"/>
              <a:t>Scheduling (1)</a:t>
            </a:r>
            <a:endParaRPr lang="en-AU" sz="320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2566366" y="1081515"/>
            <a:ext cx="3511704" cy="3268587"/>
          </a:xfrm>
          <a:solidFill>
            <a:srgbClr val="D5E5FF"/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Loop:	</a:t>
            </a:r>
            <a:r>
              <a:rPr lang="en-US" sz="2400" dirty="0" err="1" smtClean="0"/>
              <a:t>fld</a:t>
            </a:r>
            <a:r>
              <a:rPr lang="en-US" sz="2400" dirty="0" smtClean="0"/>
              <a:t>	f0, 0(x1)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FF0000"/>
                </a:solidFill>
              </a:rPr>
              <a:t>stall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</a:t>
            </a:r>
            <a:r>
              <a:rPr lang="en-US" sz="2400" dirty="0" err="1" smtClean="0"/>
              <a:t>fdd</a:t>
            </a:r>
            <a:r>
              <a:rPr lang="en-US" sz="2400" dirty="0" err="1"/>
              <a:t>.</a:t>
            </a:r>
            <a:r>
              <a:rPr lang="en-US" sz="2400" dirty="0" err="1" smtClean="0"/>
              <a:t>d</a:t>
            </a:r>
            <a:r>
              <a:rPr lang="en-US" sz="2400" dirty="0" smtClean="0"/>
              <a:t> 	f4, f0, f2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FF0000"/>
                </a:solidFill>
              </a:rPr>
              <a:t>stall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FF0000"/>
                </a:solidFill>
              </a:rPr>
              <a:t>stall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</a:t>
            </a:r>
            <a:r>
              <a:rPr lang="en-US" sz="2400" dirty="0" err="1" smtClean="0"/>
              <a:t>fsd</a:t>
            </a:r>
            <a:r>
              <a:rPr lang="en-US" sz="2400" dirty="0" smtClean="0"/>
              <a:t> 	f4, 0(x1)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</a:t>
            </a:r>
            <a:r>
              <a:rPr lang="en-US" sz="2400" dirty="0" err="1" smtClean="0"/>
              <a:t>addi</a:t>
            </a:r>
            <a:r>
              <a:rPr lang="en-US" sz="2400" dirty="0" smtClean="0"/>
              <a:t> 	x1, x1, -8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</a:t>
            </a:r>
            <a:r>
              <a:rPr lang="en-US" sz="2400" dirty="0" err="1" smtClean="0"/>
              <a:t>bne</a:t>
            </a:r>
            <a:r>
              <a:rPr lang="en-US" sz="2400" dirty="0" smtClean="0"/>
              <a:t> 	x1, x2, Loop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212" y="4478894"/>
            <a:ext cx="72675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42" y="6611380"/>
            <a:ext cx="410765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Basic Compiler Techniques for Exposing ILP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Static </a:t>
            </a:r>
            <a:r>
              <a:rPr lang="en-AU" dirty="0" smtClean="0"/>
              <a:t>Scheduling (2)</a:t>
            </a:r>
            <a:endParaRPr lang="en-A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796" y="4431463"/>
            <a:ext cx="72675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114800" y="1385888"/>
            <a:ext cx="4925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5760" indent="-365760">
              <a:spcBef>
                <a:spcPts val="0"/>
              </a:spcBef>
              <a:buSzPct val="75000"/>
              <a:buFont typeface="ZapfDingbatsITC" charset="0"/>
              <a:buChar char="➙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ILP in basic blocks is limited</a:t>
            </a:r>
          </a:p>
          <a:p>
            <a:pPr marL="365760" indent="-365760">
              <a:spcBef>
                <a:spcPts val="0"/>
              </a:spcBef>
              <a:buSzPct val="75000"/>
              <a:buFont typeface="ZapfDingbatsITC" charset="0"/>
              <a:buChar char="➙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Loop unrolling to increase ILP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65618" y="1255493"/>
            <a:ext cx="3590705" cy="2829197"/>
          </a:xfrm>
          <a:prstGeom prst="rect">
            <a:avLst/>
          </a:prstGeom>
          <a:solidFill>
            <a:srgbClr val="D5E5FF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.AppleSystemUIFont" charset="-120"/>
              <a:buChar char="→"/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4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0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0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.AppleSystemUIFont" charset="-120"/>
              <a:buNone/>
            </a:pPr>
            <a:r>
              <a:rPr lang="en-US" sz="2400" kern="0" dirty="0" smtClean="0"/>
              <a:t>Loop:	</a:t>
            </a:r>
            <a:r>
              <a:rPr lang="en-US" sz="2400" kern="0" dirty="0" err="1" smtClean="0"/>
              <a:t>fld</a:t>
            </a:r>
            <a:r>
              <a:rPr lang="en-US" sz="2400" kern="0" dirty="0" smtClean="0"/>
              <a:t>	f0, 0(x1)</a:t>
            </a:r>
          </a:p>
          <a:p>
            <a:pPr>
              <a:lnSpc>
                <a:spcPct val="90000"/>
              </a:lnSpc>
              <a:buNone/>
            </a:pPr>
            <a:r>
              <a:rPr lang="en-US" sz="2400" kern="0" dirty="0" smtClean="0"/>
              <a:t>		</a:t>
            </a:r>
            <a:r>
              <a:rPr lang="en-US" sz="2400" kern="0" dirty="0" err="1"/>
              <a:t>addi</a:t>
            </a:r>
            <a:r>
              <a:rPr lang="en-US" sz="2400" kern="0" dirty="0"/>
              <a:t> 	x1, x1, -8 </a:t>
            </a:r>
            <a:endParaRPr lang="en-US" sz="2400" kern="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.AppleSystemUIFont" charset="-120"/>
              <a:buNone/>
            </a:pPr>
            <a:r>
              <a:rPr lang="en-US" sz="2400" kern="0" dirty="0" smtClean="0"/>
              <a:t>		</a:t>
            </a:r>
            <a:r>
              <a:rPr lang="en-US" sz="2400" kern="0" dirty="0" err="1" smtClean="0"/>
              <a:t>fdd.d</a:t>
            </a:r>
            <a:r>
              <a:rPr lang="en-US" sz="2400" kern="0" dirty="0" smtClean="0"/>
              <a:t> 	f4, f0, f2</a:t>
            </a:r>
          </a:p>
          <a:p>
            <a:pPr>
              <a:lnSpc>
                <a:spcPct val="90000"/>
              </a:lnSpc>
              <a:buFont typeface=".AppleSystemUIFont" charset="-120"/>
              <a:buNone/>
            </a:pPr>
            <a:r>
              <a:rPr lang="en-US" sz="2400" kern="0" dirty="0" smtClean="0"/>
              <a:t>		</a:t>
            </a:r>
            <a:r>
              <a:rPr lang="en-US" sz="2400" kern="0" dirty="0" smtClean="0">
                <a:solidFill>
                  <a:srgbClr val="FF0000"/>
                </a:solidFill>
              </a:rPr>
              <a:t>stall</a:t>
            </a:r>
          </a:p>
          <a:p>
            <a:pPr>
              <a:lnSpc>
                <a:spcPct val="90000"/>
              </a:lnSpc>
              <a:buFont typeface=".AppleSystemUIFont" charset="-120"/>
              <a:buNone/>
            </a:pPr>
            <a:r>
              <a:rPr lang="en-US" sz="2400" kern="0" dirty="0" smtClean="0"/>
              <a:t>		</a:t>
            </a:r>
            <a:r>
              <a:rPr lang="en-US" sz="2400" kern="0" dirty="0" smtClean="0">
                <a:solidFill>
                  <a:srgbClr val="FF0000"/>
                </a:solidFill>
              </a:rPr>
              <a:t>stall</a:t>
            </a:r>
          </a:p>
          <a:p>
            <a:pPr>
              <a:lnSpc>
                <a:spcPct val="90000"/>
              </a:lnSpc>
              <a:buFont typeface=".AppleSystemUIFont" charset="-120"/>
              <a:buNone/>
            </a:pPr>
            <a:r>
              <a:rPr lang="en-US" sz="2400" kern="0" dirty="0" smtClean="0"/>
              <a:t>		</a:t>
            </a:r>
            <a:r>
              <a:rPr lang="en-US" sz="2400" kern="0" dirty="0" err="1" smtClean="0"/>
              <a:t>fsd</a:t>
            </a:r>
            <a:r>
              <a:rPr lang="en-US" sz="2400" kern="0" dirty="0" smtClean="0"/>
              <a:t> 	f4, 8(x1)</a:t>
            </a:r>
          </a:p>
          <a:p>
            <a:pPr>
              <a:lnSpc>
                <a:spcPct val="90000"/>
              </a:lnSpc>
              <a:buFont typeface=".AppleSystemUIFont" charset="-120"/>
              <a:buNone/>
            </a:pPr>
            <a:r>
              <a:rPr lang="en-US" sz="2400" kern="0" dirty="0" smtClean="0"/>
              <a:t>		</a:t>
            </a:r>
            <a:r>
              <a:rPr lang="en-US" sz="2400" kern="0" dirty="0" err="1" smtClean="0"/>
              <a:t>bne</a:t>
            </a:r>
            <a:r>
              <a:rPr lang="en-US" sz="2400" kern="0" dirty="0" smtClean="0"/>
              <a:t> 	x1, x2, Loop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2" y="6611380"/>
            <a:ext cx="410765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Basic Compiler Techniques for Exposing ILP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Loop Unrolling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104107"/>
            <a:ext cx="8775576" cy="538241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Unroll by a factor of 4 (assume # elements is divisible by 4)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Eliminate unnecessary instructions</a:t>
            </a:r>
            <a:endParaRPr lang="en-US" sz="1600" dirty="0" smtClean="0"/>
          </a:p>
          <a:p>
            <a:pPr>
              <a:spcBef>
                <a:spcPts val="1200"/>
              </a:spcBef>
              <a:buNone/>
            </a:pPr>
            <a:r>
              <a:rPr lang="en-US" sz="1600" dirty="0" smtClean="0"/>
              <a:t>Loop:	L.D 	F0, 0(R1)</a:t>
            </a:r>
          </a:p>
          <a:p>
            <a:pPr>
              <a:buNone/>
            </a:pPr>
            <a:r>
              <a:rPr lang="en-US" sz="1600" dirty="0" smtClean="0"/>
              <a:t>		ADD.D 	F4, F0, F2</a:t>
            </a:r>
          </a:p>
          <a:p>
            <a:pPr>
              <a:buNone/>
            </a:pPr>
            <a:r>
              <a:rPr lang="en-US" sz="1600" dirty="0" smtClean="0"/>
              <a:t>		S.D 	F4, 0(R1) 	  ;drop DADDUI &amp; BNE</a:t>
            </a:r>
          </a:p>
          <a:p>
            <a:pPr>
              <a:buNone/>
            </a:pPr>
            <a:r>
              <a:rPr lang="en-US" sz="1600" dirty="0" smtClean="0"/>
              <a:t>		</a:t>
            </a:r>
            <a:r>
              <a:rPr lang="en-US" sz="1600" dirty="0" smtClean="0">
                <a:solidFill>
                  <a:srgbClr val="00B050"/>
                </a:solidFill>
              </a:rPr>
              <a:t>L.D 	F6, -8(R1)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</a:rPr>
              <a:t>		ADD.D 	F8, F6, F2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</a:rPr>
              <a:t>		S.D 	F8, -8(R1) 	   ;drop DADDUI &amp; BNE</a:t>
            </a:r>
          </a:p>
          <a:p>
            <a:pPr>
              <a:buNone/>
            </a:pPr>
            <a:r>
              <a:rPr lang="en-US" sz="1600" dirty="0" smtClean="0"/>
              <a:t>		</a:t>
            </a:r>
            <a:r>
              <a:rPr lang="en-US" sz="1600" dirty="0" smtClean="0">
                <a:solidFill>
                  <a:srgbClr val="7030A0"/>
                </a:solidFill>
              </a:rPr>
              <a:t>L.D 	F10, -16(R1)</a:t>
            </a:r>
          </a:p>
          <a:p>
            <a:pPr>
              <a:buNone/>
            </a:pPr>
            <a:r>
              <a:rPr lang="en-US" sz="1600" dirty="0" smtClean="0">
                <a:solidFill>
                  <a:srgbClr val="7030A0"/>
                </a:solidFill>
              </a:rPr>
              <a:t>		ADD.D 	F12, F10, F2</a:t>
            </a:r>
          </a:p>
          <a:p>
            <a:pPr>
              <a:buNone/>
            </a:pPr>
            <a:r>
              <a:rPr lang="en-US" sz="1600" dirty="0" smtClean="0">
                <a:solidFill>
                  <a:srgbClr val="7030A0"/>
                </a:solidFill>
              </a:rPr>
              <a:t>		S.D 	F12,- 16(R1)   ;drop DADDUI &amp; BNE</a:t>
            </a:r>
          </a:p>
          <a:p>
            <a:pPr>
              <a:buNone/>
            </a:pPr>
            <a:r>
              <a:rPr lang="en-US" sz="1600" dirty="0" smtClean="0"/>
              <a:t>		</a:t>
            </a:r>
            <a:r>
              <a:rPr lang="en-US" sz="1600" dirty="0" smtClean="0">
                <a:solidFill>
                  <a:srgbClr val="FFC000"/>
                </a:solidFill>
              </a:rPr>
              <a:t>L.D 	F14, -24(R1)</a:t>
            </a:r>
          </a:p>
          <a:p>
            <a:pPr>
              <a:buNone/>
            </a:pPr>
            <a:r>
              <a:rPr lang="en-US" sz="1600" dirty="0" smtClean="0">
                <a:solidFill>
                  <a:srgbClr val="FFC000"/>
                </a:solidFill>
              </a:rPr>
              <a:t>		ADD.D 	F16, F14, F2</a:t>
            </a:r>
          </a:p>
          <a:p>
            <a:pPr>
              <a:buNone/>
            </a:pPr>
            <a:r>
              <a:rPr lang="en-US" sz="1600" dirty="0" smtClean="0">
                <a:solidFill>
                  <a:srgbClr val="FFC000"/>
                </a:solidFill>
              </a:rPr>
              <a:t>		S.D 	F16, -24(R1)</a:t>
            </a:r>
          </a:p>
          <a:p>
            <a:pPr>
              <a:buNone/>
            </a:pPr>
            <a:r>
              <a:rPr lang="en-US" sz="1600" dirty="0" smtClean="0"/>
              <a:t>		</a:t>
            </a:r>
            <a:r>
              <a:rPr lang="en-US" sz="1600" dirty="0" smtClean="0">
                <a:solidFill>
                  <a:srgbClr val="C00000"/>
                </a:solidFill>
              </a:rPr>
              <a:t>DADDUI 	R1, R1, #-32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		BNE 	R1, R2, Loop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08812" y="4352861"/>
            <a:ext cx="3804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0033CC"/>
              </a:buClr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umber of live registers increase vs. original loop</a:t>
            </a:r>
          </a:p>
          <a:p>
            <a:pPr marL="342900" indent="-342900">
              <a:spcBef>
                <a:spcPts val="0"/>
              </a:spcBef>
              <a:buClr>
                <a:srgbClr val="0033CC"/>
              </a:buClr>
              <a:buSzPct val="70000"/>
              <a:buFont typeface="ZapfDingbatsITC" charset="0"/>
              <a:buChar char="➺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Avoid dependence</a:t>
            </a:r>
          </a:p>
          <a:p>
            <a:pPr marL="342900" indent="-342900">
              <a:spcBef>
                <a:spcPts val="0"/>
              </a:spcBef>
              <a:buClr>
                <a:srgbClr val="0033CC"/>
              </a:buClr>
              <a:buSzPct val="70000"/>
              <a:buFont typeface="ZapfDingbatsITC" charset="0"/>
              <a:buChar char="➺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Increase ILP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2942" y="2834751"/>
            <a:ext cx="3328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Run in 26 cycles without scheduling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96" y="1796010"/>
            <a:ext cx="5042647" cy="4690515"/>
          </a:xfrm>
          <a:prstGeom prst="rect">
            <a:avLst/>
          </a:prstGeom>
          <a:solidFill>
            <a:srgbClr val="D5E5FF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Loop:	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f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0(x1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fadd.d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f4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f0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f2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buNone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fsd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f4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, 0(R1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)	;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drop DADDUI &amp; BNE</a:t>
            </a:r>
          </a:p>
          <a:p>
            <a:pPr>
              <a:buNone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f6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, -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8(x1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buNone/>
            </a:pP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fadd.d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f8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F6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f2</a:t>
            </a:r>
            <a:endParaRPr lang="en-US" sz="1800" dirty="0">
              <a:solidFill>
                <a:srgbClr val="0A8B0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None/>
            </a:pP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fsd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f8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, -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8(x1) 	;drop </a:t>
            </a:r>
            <a:r>
              <a:rPr lang="en-US" sz="1800" dirty="0" err="1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1800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&amp; BNE</a:t>
            </a:r>
          </a:p>
          <a:p>
            <a:pPr>
              <a:buNone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f0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, -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16(x1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buNone/>
            </a:pP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fadd.d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f12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, f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f2</a:t>
            </a:r>
            <a:endParaRPr lang="en-US" sz="1800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None/>
            </a:pP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fsd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f12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,- 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16(x1)  ;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drop </a:t>
            </a:r>
            <a:r>
              <a:rPr lang="en-US" sz="1800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&amp; </a:t>
            </a:r>
            <a:r>
              <a:rPr lang="en-US" sz="1800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BNE</a:t>
            </a:r>
            <a:endParaRPr lang="en-US" sz="1800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None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f14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, -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24(x1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buNone/>
            </a:pP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fadd.d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f16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f14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f2</a:t>
            </a:r>
            <a:endParaRPr lang="en-US" sz="1800" dirty="0">
              <a:solidFill>
                <a:srgbClr val="B3890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fsd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f16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, -</a:t>
            </a:r>
            <a:r>
              <a:rPr lang="en-US" sz="1800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24(x1</a:t>
            </a:r>
            <a:r>
              <a:rPr lang="en-US" sz="1800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buNone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x1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x1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-32</a:t>
            </a:r>
            <a:endParaRPr lang="en-US" sz="1800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None/>
            </a:pP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bne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x1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x2</a:t>
            </a:r>
            <a:r>
              <a:rPr lang="en-US" sz="1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8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Loop</a:t>
            </a:r>
            <a:endParaRPr lang="en-US" sz="1800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2" y="6611380"/>
            <a:ext cx="410765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Basic Compiler Techniques for Exposing ILP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Loop Unrolling/Pipeline Scheduling</a:t>
            </a:r>
            <a:endParaRPr lang="en-A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943475" y="2636044"/>
            <a:ext cx="4093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0"/>
              </a:spcBef>
              <a:buSzPct val="75000"/>
              <a:buFont typeface=".HiraKakuInterface-W3" charset="-128"/>
              <a:buChar char="⇒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Run in 14 cycles after scheduling</a:t>
            </a:r>
          </a:p>
          <a:p>
            <a:pPr marL="274320" indent="-274320">
              <a:spcBef>
                <a:spcPts val="0"/>
              </a:spcBef>
              <a:buSzPct val="75000"/>
              <a:buFont typeface=".HiraKakuInterface-W3" charset="-128"/>
              <a:buChar char="⇒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3.5 cycles per iteration</a:t>
            </a:r>
          </a:p>
          <a:p>
            <a:pPr marL="274320" indent="-274320">
              <a:spcBef>
                <a:spcPts val="0"/>
              </a:spcBef>
              <a:buFont typeface="Arial" charset="0"/>
              <a:buChar char="•"/>
            </a:pP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9000" y="1146187"/>
            <a:ext cx="8775576" cy="94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.AppleSystemUIFont" charset="-120"/>
              <a:buChar char="→"/>
              <a:defRPr sz="2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4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0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1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1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 smtClean="0"/>
              <a:t>Pipeline schedule the unrolled loop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088" y="1589006"/>
            <a:ext cx="3827712" cy="4901342"/>
          </a:xfrm>
          <a:prstGeom prst="rect">
            <a:avLst/>
          </a:prstGeom>
          <a:solidFill>
            <a:srgbClr val="D5E5FF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None/>
            </a:pPr>
            <a:r>
              <a:rPr lang="is-IS" sz="2000" b="1" dirty="0" smtClean="0">
                <a:latin typeface="Calibri" charset="0"/>
                <a:ea typeface="Calibri" charset="0"/>
                <a:cs typeface="Calibri" charset="0"/>
              </a:rPr>
              <a:t>Loop:	fld 	f0, 0(x1</a:t>
            </a: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) </a:t>
            </a:r>
            <a:endParaRPr lang="is-IS" sz="20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fld 	f6, −</a:t>
            </a:r>
            <a:r>
              <a:rPr lang="is-IS" sz="2000" b="1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8(x1) </a:t>
            </a:r>
            <a:endParaRPr lang="is-IS" sz="2000" b="1" dirty="0" smtClean="0">
              <a:solidFill>
                <a:srgbClr val="0A8B0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fld 	f0, −</a:t>
            </a:r>
            <a:r>
              <a:rPr lang="is-IS" sz="20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16(x1) </a:t>
            </a:r>
            <a:endParaRPr lang="is-IS" sz="2000" b="1" dirty="0" smtClean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fld 	f14, −</a:t>
            </a:r>
            <a:r>
              <a:rPr lang="is-IS" sz="2000" b="1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24(x1) </a:t>
            </a:r>
            <a:endParaRPr lang="is-IS" sz="2000" b="1" dirty="0" smtClean="0">
              <a:solidFill>
                <a:srgbClr val="B3890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latin typeface="Calibri" charset="0"/>
                <a:ea typeface="Calibri" charset="0"/>
                <a:cs typeface="Calibri" charset="0"/>
              </a:rPr>
              <a:t>fadd.d 	f4, f0, f2 </a:t>
            </a: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fadd.d 	f8, f6, f2 </a:t>
            </a: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fadd.d 	f12, f0, f2 </a:t>
            </a: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fadd.d 	f16, f14, f2 </a:t>
            </a: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latin typeface="Calibri" charset="0"/>
                <a:ea typeface="Calibri" charset="0"/>
                <a:cs typeface="Calibri" charset="0"/>
              </a:rPr>
              <a:t>fsd 	f4, 0(x1</a:t>
            </a: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) </a:t>
            </a:r>
            <a:endParaRPr lang="is-IS" sz="20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fsd 	f8, −</a:t>
            </a:r>
            <a:r>
              <a:rPr lang="is-IS" sz="2000" b="1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8(x1) </a:t>
            </a:r>
            <a:endParaRPr lang="is-IS" sz="2000" b="1" dirty="0" smtClean="0">
              <a:solidFill>
                <a:srgbClr val="0A8B0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fsd 	f12, 16(x1</a:t>
            </a:r>
            <a:r>
              <a:rPr lang="is-IS" sz="20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endParaRPr lang="is-IS" sz="2000" b="1" dirty="0" smtClean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fsd 	f16, 8(x1</a:t>
            </a:r>
            <a:r>
              <a:rPr lang="is-IS" sz="2000" b="1" dirty="0">
                <a:solidFill>
                  <a:srgbClr val="B38907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endParaRPr lang="is-IS" sz="2000" b="1" dirty="0" smtClean="0">
              <a:solidFill>
                <a:srgbClr val="B3890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addi 	x1, x1, −</a:t>
            </a:r>
            <a:r>
              <a:rPr lang="is-IS" sz="2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32 </a:t>
            </a:r>
            <a:endParaRPr lang="is-IS" sz="2000" b="1" dirty="0" smtClean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buNone/>
            </a:pPr>
            <a:r>
              <a:rPr lang="is-IS" sz="2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s-IS" sz="20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bne 	x1, x2, Loop</a:t>
            </a:r>
            <a:endParaRPr lang="en-US" sz="20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2" y="6611380"/>
            <a:ext cx="410765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Basic Compiler Techniques for Exposing ILP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Dealing with Unknown Loop Bound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125538"/>
            <a:ext cx="8775576" cy="2589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Number of iterations = </a:t>
            </a:r>
            <a:r>
              <a:rPr lang="en-US" i="1" dirty="0" smtClean="0"/>
              <a:t>n,  </a:t>
            </a:r>
            <a:r>
              <a:rPr lang="en-US" i="1" dirty="0" smtClean="0">
                <a:solidFill>
                  <a:srgbClr val="0A8B07"/>
                </a:solidFill>
              </a:rPr>
              <a:t>// n is unknown</a:t>
            </a:r>
            <a:endParaRPr lang="en-US" i="1" dirty="0">
              <a:solidFill>
                <a:srgbClr val="0A8B07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Goal:  make </a:t>
            </a:r>
            <a:r>
              <a:rPr lang="en-US" i="1" dirty="0" smtClean="0"/>
              <a:t>k</a:t>
            </a:r>
            <a:r>
              <a:rPr lang="en-US" dirty="0" smtClean="0"/>
              <a:t> copies of the loop body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Solution: </a:t>
            </a:r>
            <a:r>
              <a:rPr lang="en-US" dirty="0"/>
              <a:t>g</a:t>
            </a:r>
            <a:r>
              <a:rPr lang="en-US" dirty="0" smtClean="0"/>
              <a:t>enerate pair of loops: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First executes </a:t>
            </a:r>
            <a:r>
              <a:rPr lang="en-US" i="1" dirty="0" smtClean="0"/>
              <a:t>n</a:t>
            </a:r>
            <a:r>
              <a:rPr lang="en-US" dirty="0" smtClean="0"/>
              <a:t> mod </a:t>
            </a:r>
            <a:r>
              <a:rPr lang="en-US" i="1" dirty="0" smtClean="0"/>
              <a:t>k</a:t>
            </a:r>
            <a:r>
              <a:rPr lang="en-US" dirty="0" smtClean="0"/>
              <a:t> times of original loop body</a:t>
            </a:r>
            <a:r>
              <a:rPr lang="en-US" dirty="0"/>
              <a:t>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Second executes </a:t>
            </a:r>
            <a:r>
              <a:rPr lang="en-US" i="1" dirty="0" smtClean="0"/>
              <a:t>n</a:t>
            </a:r>
            <a:r>
              <a:rPr lang="en-US" dirty="0" smtClean="0"/>
              <a:t> / </a:t>
            </a:r>
            <a:r>
              <a:rPr lang="en-US" i="1" dirty="0" smtClean="0"/>
              <a:t>k</a:t>
            </a:r>
            <a:r>
              <a:rPr lang="en-US" dirty="0" smtClean="0"/>
              <a:t> times of unrolled loop body by </a:t>
            </a:r>
            <a:r>
              <a:rPr lang="en-US" i="1" dirty="0" smtClean="0"/>
              <a:t>k</a:t>
            </a:r>
            <a:r>
              <a:rPr lang="en-US" dirty="0" smtClean="0"/>
              <a:t> times.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“Strip mining”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7613" y="4293394"/>
            <a:ext cx="8775576" cy="208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.AppleSystemUIFont" charset="-120"/>
              <a:buChar char="→"/>
              <a:defRPr sz="2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4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0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1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1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3200" b="1" kern="0" dirty="0" smtClean="0">
                <a:solidFill>
                  <a:srgbClr val="FF0000"/>
                </a:solidFill>
              </a:rPr>
              <a:t>Limitations of Loop unrolling</a:t>
            </a:r>
            <a:endParaRPr lang="en-US" sz="3200" b="1" i="1" kern="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kern="0" dirty="0" smtClean="0"/>
              <a:t>Cross loop iteration dependence</a:t>
            </a:r>
          </a:p>
          <a:p>
            <a:pPr>
              <a:spcBef>
                <a:spcPts val="0"/>
              </a:spcBef>
            </a:pPr>
            <a:r>
              <a:rPr lang="en-US" kern="0" dirty="0" smtClean="0"/>
              <a:t>Code size increase</a:t>
            </a:r>
          </a:p>
          <a:p>
            <a:pPr>
              <a:spcBef>
                <a:spcPts val="0"/>
              </a:spcBef>
            </a:pPr>
            <a:r>
              <a:rPr lang="en-US" kern="0" dirty="0" smtClean="0"/>
              <a:t>Register shortfall</a:t>
            </a:r>
          </a:p>
          <a:p>
            <a:pPr lvl="2">
              <a:lnSpc>
                <a:spcPct val="90000"/>
              </a:lnSpc>
            </a:pPr>
            <a:endParaRPr lang="en-US" kern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42" y="6611380"/>
            <a:ext cx="410765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3.2 Basic Compiler Techniques for Exposing ILP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753" y="2892379"/>
            <a:ext cx="822960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 Dynamic Scheduling</a:t>
            </a:r>
          </a:p>
        </p:txBody>
      </p:sp>
    </p:spTree>
    <p:extLst>
      <p:ext uri="{BB962C8B-B14F-4D97-AF65-F5344CB8AC3E}">
        <p14:creationId xmlns:p14="http://schemas.microsoft.com/office/powerpoint/2010/main" val="105575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89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951FF"/>
                </a:solidFill>
                <a:latin typeface="Calibri" charset="0"/>
                <a:ea typeface="Calibri" charset="0"/>
                <a:cs typeface="Calibri" charset="0"/>
              </a:rPr>
              <a:t>Instruction Level Parallelism</a:t>
            </a:r>
            <a:endParaRPr lang="en-US" sz="4000" b="1" dirty="0">
              <a:solidFill>
                <a:srgbClr val="095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50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Dynamic Scheduling (Section 3.4, 3.5)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In-Order pipeline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Issue, execution, and completion of instructions follow program order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Pipeline stalls if there is data dependence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But, independent instructions are stalled too.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Static scheduling may not identify some dependences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e.g. dependencies through memory addresses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7322" y="3632088"/>
            <a:ext cx="3530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DIV.D		F0, F2, F4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ADD.D		F10 F0, F8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SUB.D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	F12, F8, F14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Dynamic Scheduling (Section 3.4, 3.5)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Hardware rearrange order of instructions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</a:t>
            </a:r>
            <a:r>
              <a:rPr lang="en-US" dirty="0" smtClean="0"/>
              <a:t>o reduce stalls while maintaining data flow and exception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Compiler doesn’t need to have knowledge of microarchitecture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Handles cases where dependencies are unknown at compile time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Tolerate unpredictable delays in memory accesses, FP operations, etc.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Disadvantage: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Substantial increase in hardware complexity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Complicates exceptions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Dynamic Scheduling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ID stage is divided into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4BF3"/>
                </a:solidFill>
              </a:rPr>
              <a:t>Issue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decode instruction, and check for S-hazards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4BF3"/>
                </a:solidFill>
              </a:rPr>
              <a:t>Read Operands </a:t>
            </a:r>
            <a:r>
              <a:rPr lang="mr-IN" dirty="0" smtClean="0"/>
              <a:t>–</a:t>
            </a:r>
            <a:r>
              <a:rPr lang="en-US" dirty="0" smtClean="0"/>
              <a:t> wait until no D-hazards, then read operands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Instructions pass </a:t>
            </a:r>
            <a:r>
              <a:rPr lang="en-US" dirty="0" smtClean="0">
                <a:solidFill>
                  <a:srgbClr val="004BF3"/>
                </a:solidFill>
              </a:rPr>
              <a:t>Issue</a:t>
            </a:r>
            <a:r>
              <a:rPr lang="en-US" dirty="0" smtClean="0"/>
              <a:t> in-order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They are stalled or bypass each other in </a:t>
            </a:r>
            <a:r>
              <a:rPr lang="en-US" dirty="0">
                <a:solidFill>
                  <a:srgbClr val="004BF3"/>
                </a:solidFill>
              </a:rPr>
              <a:t>Read Operands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Enter </a:t>
            </a:r>
            <a:r>
              <a:rPr lang="en-US" dirty="0" smtClean="0">
                <a:solidFill>
                  <a:srgbClr val="004BF3"/>
                </a:solidFill>
              </a:rPr>
              <a:t>Execute</a:t>
            </a:r>
            <a:r>
              <a:rPr lang="en-US" dirty="0" smtClean="0"/>
              <a:t> when operands are ready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Enter </a:t>
            </a:r>
            <a:r>
              <a:rPr lang="en-US" dirty="0" smtClean="0">
                <a:solidFill>
                  <a:srgbClr val="004BF3"/>
                </a:solidFill>
              </a:rPr>
              <a:t>Execute</a:t>
            </a:r>
            <a:r>
              <a:rPr lang="en-US" dirty="0" smtClean="0"/>
              <a:t> out-of-order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Dynamic Scheduling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125538"/>
            <a:ext cx="8885906" cy="53681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Dynamic scheduling implies: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In-order issue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Out-of-order execution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Out-of-order completion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Creates the possibility for WAR and WAW hazards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WAR/WAW hazards can be avoided by </a:t>
            </a:r>
            <a:r>
              <a:rPr lang="en-US" b="1" dirty="0" smtClean="0">
                <a:solidFill>
                  <a:srgbClr val="004BF3"/>
                </a:solidFill>
              </a:rPr>
              <a:t>register renaming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78894" y="3757614"/>
            <a:ext cx="3530134" cy="1685077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DIV.D		F0, F2, F4</a:t>
            </a:r>
          </a:p>
          <a:p>
            <a:pPr>
              <a:spcBef>
                <a:spcPts val="300"/>
              </a:spcBef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ADD.D		F6, F0, F8</a:t>
            </a:r>
          </a:p>
          <a:p>
            <a:pPr>
              <a:spcBef>
                <a:spcPts val="300"/>
              </a:spcBef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SUB.D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	F8, F10, F14</a:t>
            </a:r>
          </a:p>
          <a:p>
            <a:pPr>
              <a:spcBef>
                <a:spcPts val="300"/>
              </a:spcBef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MUL.D		F6, F10, F8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Dynamic Scheduling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 smtClean="0"/>
              <a:t>Tomasulo’s</a:t>
            </a:r>
            <a:r>
              <a:rPr lang="en-US" dirty="0" smtClean="0"/>
              <a:t> Approach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Tracks when operands are available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/>
              <a:t>To eliminate </a:t>
            </a:r>
            <a:r>
              <a:rPr lang="en-US" sz="2800" dirty="0" smtClean="0">
                <a:solidFill>
                  <a:srgbClr val="FF0000"/>
                </a:solidFill>
              </a:rPr>
              <a:t>RAW</a:t>
            </a:r>
            <a:r>
              <a:rPr lang="en-US" sz="2800" dirty="0" smtClean="0"/>
              <a:t> hazards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800" dirty="0" smtClean="0"/>
              <a:t>Introduces </a:t>
            </a:r>
            <a:r>
              <a:rPr lang="en-US" sz="2800" dirty="0" smtClean="0">
                <a:solidFill>
                  <a:srgbClr val="004BF3"/>
                </a:solidFill>
              </a:rPr>
              <a:t>register renaming </a:t>
            </a:r>
            <a:r>
              <a:rPr lang="en-US" sz="2800" dirty="0" smtClean="0"/>
              <a:t>in hardware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/>
              <a:t>To eliminate </a:t>
            </a:r>
            <a:r>
              <a:rPr lang="en-US" sz="2800" dirty="0" smtClean="0">
                <a:solidFill>
                  <a:srgbClr val="FF0000"/>
                </a:solidFill>
              </a:rPr>
              <a:t>WAW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WAR</a:t>
            </a:r>
            <a:r>
              <a:rPr lang="en-US" sz="2800" dirty="0" smtClean="0"/>
              <a:t> hazards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Register Renaming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634067" y="1510738"/>
            <a:ext cx="407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A8B07"/>
                </a:solidFill>
                <a:latin typeface="+mn-lt"/>
              </a:rPr>
              <a:t>antidependence</a:t>
            </a:r>
            <a:r>
              <a:rPr lang="en-US" sz="2800" dirty="0" smtClean="0">
                <a:solidFill>
                  <a:srgbClr val="0A8B07"/>
                </a:solidFill>
                <a:latin typeface="+mn-lt"/>
              </a:rPr>
              <a:t> via </a:t>
            </a:r>
            <a:r>
              <a:rPr lang="en-US" sz="2800" b="1" dirty="0" smtClean="0">
                <a:solidFill>
                  <a:srgbClr val="0A8B07"/>
                </a:solidFill>
                <a:latin typeface="+mn-lt"/>
              </a:rPr>
              <a:t>F8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1451" y="5211814"/>
            <a:ext cx="448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Output dependence via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F6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2230" y="2422557"/>
            <a:ext cx="3789820" cy="2400657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DIV.D		F0, F2, F4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ADD.D	</a:t>
            </a:r>
            <a:r>
              <a:rPr lang="en-US" sz="28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F6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, F0, </a:t>
            </a:r>
            <a:r>
              <a:rPr lang="en-US" sz="2800" b="1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F8</a:t>
            </a:r>
          </a:p>
          <a:p>
            <a:pPr>
              <a:spcBef>
                <a:spcPts val="300"/>
              </a:spcBef>
            </a:pP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</a:rPr>
              <a:t>sd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		f6, 0(x1)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SUB.D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b="1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F8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, F10, F14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MUL.D	</a:t>
            </a:r>
            <a:r>
              <a:rPr lang="en-US" sz="28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F6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, F10, F8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857750" y="4752756"/>
            <a:ext cx="0" cy="512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5358809" y="2033958"/>
            <a:ext cx="372140" cy="953791"/>
          </a:xfrm>
          <a:prstGeom prst="straightConnector1">
            <a:avLst/>
          </a:prstGeom>
          <a:noFill/>
          <a:ln w="19050" cap="flat" cmpd="sng" algn="ctr">
            <a:solidFill>
              <a:srgbClr val="0A8B07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38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Register Renaming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Example: assume two additional registers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50"/>
                </a:solidFill>
              </a:rPr>
              <a:t>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buNone/>
            </a:pPr>
            <a:r>
              <a:rPr lang="en-US" sz="2400" dirty="0" smtClean="0"/>
              <a:t>	</a:t>
            </a:r>
          </a:p>
          <a:p>
            <a:pPr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 smtClean="0"/>
              <a:t>Now only </a:t>
            </a:r>
            <a:r>
              <a:rPr lang="en-US" sz="2400" dirty="0" smtClean="0">
                <a:solidFill>
                  <a:srgbClr val="FF0000"/>
                </a:solidFill>
              </a:rPr>
              <a:t>RAW</a:t>
            </a:r>
            <a:r>
              <a:rPr lang="en-US" sz="2400" dirty="0" smtClean="0"/>
              <a:t> hazards remain, which must be strictly ordered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276" y="2165616"/>
            <a:ext cx="5219699" cy="2400657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DIV.D		F0, F2, F4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ADD.D	</a:t>
            </a:r>
            <a:r>
              <a:rPr lang="en-US" sz="2800" b="1" dirty="0">
                <a:solidFill>
                  <a:srgbClr val="BF6F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, F0, F8	; F6 -&gt; </a:t>
            </a:r>
            <a:r>
              <a:rPr lang="en-US" sz="2800" b="1" dirty="0" smtClean="0">
                <a:solidFill>
                  <a:srgbClr val="BF6F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</a:p>
          <a:p>
            <a:pPr>
              <a:spcBef>
                <a:spcPts val="300"/>
              </a:spcBef>
            </a:pP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</a:rPr>
              <a:t>sd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2800" b="1" dirty="0" smtClean="0">
                <a:solidFill>
                  <a:srgbClr val="BF6F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, 0(x1)	;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F6 -&gt; </a:t>
            </a:r>
            <a:r>
              <a:rPr lang="en-US" sz="2800" b="1" dirty="0" smtClean="0">
                <a:solidFill>
                  <a:srgbClr val="BF6F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SUB.D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b="1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, F10,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F14	;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F8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-&gt; </a:t>
            </a:r>
            <a:r>
              <a:rPr lang="en-US" sz="2800" b="1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endParaRPr lang="en-US" sz="2800" b="1" dirty="0" smtClean="0">
              <a:solidFill>
                <a:srgbClr val="0A8B0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MUL.D	F6, F10, </a:t>
            </a:r>
            <a:r>
              <a:rPr lang="en-US" sz="2800" b="1" dirty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;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F8 -&gt; </a:t>
            </a:r>
            <a:r>
              <a:rPr lang="en-US" sz="2800" b="1" dirty="0" smtClean="0">
                <a:solidFill>
                  <a:srgbClr val="0A8B07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endParaRPr lang="en-US" sz="2800" b="1" dirty="0">
              <a:solidFill>
                <a:srgbClr val="0A8B07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Structure 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08" y="1006726"/>
            <a:ext cx="6604948" cy="5465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273" y="1499190"/>
            <a:ext cx="321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Reservation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stations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274828" y="2022410"/>
            <a:ext cx="1392865" cy="321944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274828" y="1987682"/>
            <a:ext cx="3540642" cy="32541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Structure 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39" y="1027992"/>
            <a:ext cx="6604948" cy="5465677"/>
          </a:xfrm>
          <a:prstGeom prst="rect">
            <a:avLst/>
          </a:prstGeom>
        </p:spPr>
      </p:pic>
      <p:sp>
        <p:nvSpPr>
          <p:cNvPr id="2426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25539"/>
            <a:ext cx="3678865" cy="161766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Load and store buffers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Contain data and addresses, act like reservation stations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 smtClean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839432" y="2639099"/>
            <a:ext cx="988828" cy="177341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1839432" y="2621164"/>
            <a:ext cx="1839433" cy="179134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303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39" y="1027992"/>
            <a:ext cx="6604948" cy="5465677"/>
          </a:xfrm>
          <a:prstGeom prst="rect">
            <a:avLst/>
          </a:prstGeom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Structure 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512" y="1572106"/>
            <a:ext cx="3253563" cy="1000974"/>
          </a:xfrm>
        </p:spPr>
        <p:txBody>
          <a:bodyPr/>
          <a:lstStyle/>
          <a:p>
            <a:pPr marL="346075" lvl="1" indent="-336550">
              <a:lnSpc>
                <a:spcPct val="90000"/>
              </a:lnSpc>
            </a:pPr>
            <a:r>
              <a:rPr lang="en-US" dirty="0" smtClean="0"/>
              <a:t>Instruction queue</a:t>
            </a:r>
          </a:p>
          <a:p>
            <a:pPr marL="346075" lvl="1" indent="-336550">
              <a:lnSpc>
                <a:spcPct val="90000"/>
              </a:lnSpc>
            </a:pPr>
            <a:r>
              <a:rPr lang="en-US" dirty="0" smtClean="0"/>
              <a:t>CDB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08074" y="2451043"/>
            <a:ext cx="1477926" cy="190830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3246384" y="1820626"/>
            <a:ext cx="2473932" cy="87172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391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Instruction-Level Parallelism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Overlap executions of multiple instructions</a:t>
            </a:r>
            <a:endParaRPr lang="en-US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800" dirty="0" smtClean="0"/>
              <a:t>When exploiting instruction-level parallelism, goal is to maximize CPI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Pipeline CPI =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2400" dirty="0" smtClean="0"/>
              <a:t>	   Ideal pipeline CPI</a:t>
            </a:r>
          </a:p>
          <a:p>
            <a:pPr marL="1828800" lvl="4" indent="0">
              <a:lnSpc>
                <a:spcPct val="90000"/>
              </a:lnSpc>
              <a:buNone/>
            </a:pPr>
            <a:r>
              <a:rPr lang="en-US" sz="2400" dirty="0" smtClean="0"/>
              <a:t>+ Structural stalls </a:t>
            </a:r>
          </a:p>
          <a:p>
            <a:pPr marL="1828800" lvl="4" indent="0">
              <a:lnSpc>
                <a:spcPct val="90000"/>
              </a:lnSpc>
              <a:buNone/>
            </a:pPr>
            <a:r>
              <a:rPr lang="en-US" sz="2400" dirty="0" smtClean="0"/>
              <a:t>+ Data hazard stalls </a:t>
            </a:r>
          </a:p>
          <a:p>
            <a:pPr marL="1828800" lvl="4" indent="0">
              <a:lnSpc>
                <a:spcPct val="90000"/>
              </a:lnSpc>
              <a:buNone/>
            </a:pPr>
            <a:r>
              <a:rPr lang="en-US" sz="2400" dirty="0" smtClean="0"/>
              <a:t>+ Control stalls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800" dirty="0" smtClean="0"/>
              <a:t>Two approaches to exploiting ILP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Static 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Dynamic scheduling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2" y="6624824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5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Register Renaming By Reservation Stations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/>
              <a:t>Reservation stations (RS) buffer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200" dirty="0" smtClean="0"/>
              <a:t>The instruction opcode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Buffered operand values (when available)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Or, reservation station number of instruction providing the operand values (</a:t>
            </a:r>
            <a:r>
              <a:rPr lang="en-US" sz="2200" dirty="0" smtClean="0">
                <a:solidFill>
                  <a:srgbClr val="FF0000"/>
                </a:solidFill>
              </a:rPr>
              <a:t>producer instruction</a:t>
            </a:r>
            <a:r>
              <a:rPr lang="en-US" sz="2200" dirty="0" smtClean="0"/>
              <a:t>)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RS fetches and buffers an operand as soon as it becomes available (not necessarily involving register file)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Pending instructions designate the RS to which they will send their output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Result values broadcast on a result bus, common data bus (CDB)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Only the last output updates the register file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As instructions are issued, the register specifiers are renamed with the reservation station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May be more reservation stations than registers</a:t>
            </a:r>
          </a:p>
          <a:p>
            <a:pPr lvl="1">
              <a:spcBef>
                <a:spcPts val="0"/>
              </a:spcBef>
            </a:pPr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342" y="1129271"/>
            <a:ext cx="6405466" cy="5300603"/>
          </a:xfrm>
          <a:prstGeom prst="rect">
            <a:avLst/>
          </a:prstGeom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Issue 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125538"/>
            <a:ext cx="4882344" cy="225991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200" dirty="0" smtClean="0"/>
              <a:t>Get </a:t>
            </a:r>
            <a:r>
              <a:rPr lang="en-US" sz="2200" dirty="0"/>
              <a:t>next instruction from FIFO </a:t>
            </a:r>
            <a:r>
              <a:rPr lang="en-US" sz="2200" dirty="0" smtClean="0"/>
              <a:t>queue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If </a:t>
            </a:r>
            <a:r>
              <a:rPr lang="en-US" sz="2200" dirty="0"/>
              <a:t>available RS, issue the instruction to the RS with operand values if </a:t>
            </a:r>
            <a:r>
              <a:rPr lang="en-US" sz="2200" dirty="0" smtClean="0"/>
              <a:t>available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2601686"/>
            <a:ext cx="2454830" cy="31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.AppleSystemUIFont" charset="-120"/>
              <a:buChar char="→"/>
              <a:defRPr sz="2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4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20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1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4BF3"/>
              </a:buClr>
              <a:buSzPct val="80000"/>
              <a:buFont typeface="LucidaGrande" charset="0"/>
              <a:buChar char="→"/>
              <a:defRPr sz="18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200" kern="0" dirty="0" smtClean="0"/>
              <a:t>If operand values not available, stall the instruction</a:t>
            </a:r>
          </a:p>
          <a:p>
            <a:pPr>
              <a:spcBef>
                <a:spcPts val="0"/>
              </a:spcBef>
            </a:pPr>
            <a:r>
              <a:rPr lang="en-US" sz="2200" kern="0" dirty="0" smtClean="0"/>
              <a:t>Renaming in this step</a:t>
            </a:r>
            <a:endParaRPr lang="en-US" sz="22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340" y="1083384"/>
            <a:ext cx="7002543" cy="5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Execute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6223" y="1125538"/>
            <a:ext cx="4882344" cy="2259919"/>
          </a:xfrm>
        </p:spPr>
        <p:txBody>
          <a:bodyPr/>
          <a:lstStyle/>
          <a:p>
            <a:pPr marL="346075" lvl="2" indent="-336550">
              <a:spcBef>
                <a:spcPts val="0"/>
              </a:spcBef>
            </a:pPr>
            <a:r>
              <a:rPr lang="en-US" sz="2200" dirty="0"/>
              <a:t>When operand becomes available, store it in any reservation stations waiting for it</a:t>
            </a:r>
          </a:p>
          <a:p>
            <a:pPr marL="346075" lvl="2" indent="-336550">
              <a:spcBef>
                <a:spcPts val="0"/>
              </a:spcBef>
            </a:pPr>
            <a:r>
              <a:rPr lang="en-US" sz="2200" dirty="0"/>
              <a:t>When all operands are ready, issue the </a:t>
            </a:r>
            <a:r>
              <a:rPr lang="en-US" sz="2200" dirty="0" smtClean="0"/>
              <a:t>instruction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340" y="1105156"/>
            <a:ext cx="7002543" cy="5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Execute (1)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6223" y="1125538"/>
            <a:ext cx="4882344" cy="2259919"/>
          </a:xfrm>
        </p:spPr>
        <p:txBody>
          <a:bodyPr/>
          <a:lstStyle/>
          <a:p>
            <a:pPr marL="346075" lvl="2" indent="-336550">
              <a:spcBef>
                <a:spcPts val="0"/>
              </a:spcBef>
            </a:pPr>
            <a:r>
              <a:rPr lang="en-US" sz="2200" dirty="0" smtClean="0"/>
              <a:t>Loads </a:t>
            </a:r>
            <a:r>
              <a:rPr lang="en-US" sz="2200" dirty="0"/>
              <a:t>and store maintained in program order through effective address</a:t>
            </a:r>
          </a:p>
          <a:p>
            <a:pPr marL="346075" lvl="2" indent="-336550">
              <a:spcBef>
                <a:spcPts val="0"/>
              </a:spcBef>
            </a:pPr>
            <a:r>
              <a:rPr lang="en-US" sz="2200" dirty="0"/>
              <a:t>No instruction allowed to initiate execution until all branches that proceed it in program order </a:t>
            </a:r>
            <a:r>
              <a:rPr lang="en-US" sz="2200" dirty="0" smtClean="0"/>
              <a:t>          have </a:t>
            </a:r>
            <a:r>
              <a:rPr lang="en-US" sz="2200" dirty="0"/>
              <a:t>completed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Dynamic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340" y="1105156"/>
            <a:ext cx="7002543" cy="5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Write Result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6223" y="1125538"/>
            <a:ext cx="4882344" cy="2259919"/>
          </a:xfrm>
        </p:spPr>
        <p:txBody>
          <a:bodyPr/>
          <a:lstStyle/>
          <a:p>
            <a:pPr marL="400050" lvl="2" indent="-390525">
              <a:spcBef>
                <a:spcPts val="0"/>
              </a:spcBef>
            </a:pPr>
            <a:r>
              <a:rPr lang="en-US" sz="2200" dirty="0"/>
              <a:t>Write result on CDB into reservation stations and store buffers</a:t>
            </a:r>
          </a:p>
          <a:p>
            <a:pPr marL="400050" lvl="3" indent="-390525">
              <a:spcBef>
                <a:spcPts val="0"/>
              </a:spcBef>
            </a:pPr>
            <a:r>
              <a:rPr lang="en-US" sz="2200" dirty="0" smtClean="0"/>
              <a:t>Stores </a:t>
            </a:r>
            <a:r>
              <a:rPr lang="en-US" sz="2200" dirty="0"/>
              <a:t>must wait until address and value are </a:t>
            </a:r>
            <a:r>
              <a:rPr lang="en-US" sz="2200" dirty="0" smtClean="0"/>
              <a:t>received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Dynamic Scheduling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5910" y="5577840"/>
            <a:ext cx="137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rs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#, result)</a:t>
            </a:r>
          </a:p>
        </p:txBody>
      </p:sp>
    </p:spTree>
    <p:extLst>
      <p:ext uri="{BB962C8B-B14F-4D97-AF65-F5344CB8AC3E}">
        <p14:creationId xmlns:p14="http://schemas.microsoft.com/office/powerpoint/2010/main" val="13122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Tomasulo’s</a:t>
            </a:r>
            <a:r>
              <a:rPr lang="en-AU" dirty="0" smtClean="0"/>
              <a:t> Algorithm </a:t>
            </a:r>
            <a:r>
              <a:rPr lang="mr-IN" dirty="0" smtClean="0"/>
              <a:t>–</a:t>
            </a:r>
            <a:r>
              <a:rPr lang="en-AU" dirty="0" smtClean="0"/>
              <a:t> Some Notes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016678"/>
            <a:ext cx="8775576" cy="53681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Each RS has an unique ID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Each register is tagged with RS#</a:t>
            </a:r>
          </a:p>
          <a:p>
            <a:pPr lvl="1">
              <a:spcBef>
                <a:spcPts val="0"/>
              </a:spcBef>
            </a:pPr>
            <a:r>
              <a:rPr lang="en-US" dirty="0"/>
              <a:t>W</a:t>
            </a:r>
            <a:r>
              <a:rPr lang="en-US" dirty="0" smtClean="0"/>
              <a:t>ill be updated by instruction in RS#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Each RS, store buffer tagged with RS# for unavailable operands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Tags refer to FUs or buffers that produce operands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Tags = producer ID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FUs or memory (producer) put (RS#, results) on CDB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RS, registers, store buffers (consumer) monitor the CDB,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Get the data where its tag matches tag on CDB 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Forwarding through broadcast on CDB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Dynamic Scheduling</a:t>
            </a:r>
          </a:p>
        </p:txBody>
      </p:sp>
    </p:spTree>
    <p:extLst>
      <p:ext uri="{BB962C8B-B14F-4D97-AF65-F5344CB8AC3E}">
        <p14:creationId xmlns:p14="http://schemas.microsoft.com/office/powerpoint/2010/main" val="12553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5232"/>
            <a:ext cx="8784976" cy="646331"/>
          </a:xfrm>
        </p:spPr>
        <p:txBody>
          <a:bodyPr/>
          <a:lstStyle/>
          <a:p>
            <a:r>
              <a:rPr lang="en-AU" dirty="0" smtClean="0"/>
              <a:t>Example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05" y="710790"/>
            <a:ext cx="7315200" cy="5839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Dynamic Scheduling</a:t>
            </a:r>
          </a:p>
        </p:txBody>
      </p:sp>
    </p:spTree>
    <p:extLst>
      <p:ext uri="{BB962C8B-B14F-4D97-AF65-F5344CB8AC3E}">
        <p14:creationId xmlns:p14="http://schemas.microsoft.com/office/powerpoint/2010/main" val="151640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34" y="773829"/>
            <a:ext cx="7315200" cy="5839112"/>
          </a:xfrm>
          <a:prstGeom prst="rect">
            <a:avLst/>
          </a:prstGeom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5232"/>
            <a:ext cx="8784976" cy="646331"/>
          </a:xfrm>
        </p:spPr>
        <p:txBody>
          <a:bodyPr/>
          <a:lstStyle/>
          <a:p>
            <a:r>
              <a:rPr lang="en-AU" dirty="0" smtClean="0"/>
              <a:t>Reservation Station Fields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650081" y="1016572"/>
            <a:ext cx="7473905" cy="2092881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 marL="342900" indent="-342900">
              <a:spcBef>
                <a:spcPts val="300"/>
              </a:spcBef>
              <a:buFont typeface="Arial" charset="0"/>
              <a:buChar char="•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Op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sz="24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inst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opcode</a:t>
            </a:r>
          </a:p>
          <a:p>
            <a:pPr marL="342900" indent="-342900">
              <a:spcBef>
                <a:spcPts val="300"/>
              </a:spcBef>
              <a:buFont typeface="Arial" charset="0"/>
              <a:buChar char="•"/>
            </a:pPr>
            <a:r>
              <a:rPr lang="en-US" sz="2400" b="1" dirty="0" err="1" smtClean="0">
                <a:latin typeface="Calibri" charset="0"/>
                <a:ea typeface="Calibri" charset="0"/>
                <a:cs typeface="Calibri" charset="0"/>
              </a:rPr>
              <a:t>Qj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b="1" dirty="0" err="1" smtClean="0">
                <a:latin typeface="Calibri" charset="0"/>
                <a:ea typeface="Calibri" charset="0"/>
                <a:cs typeface="Calibri" charset="0"/>
              </a:rPr>
              <a:t>Qk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sz="24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RS that produce the operands</a:t>
            </a:r>
          </a:p>
          <a:p>
            <a:pPr marL="342900" indent="-342900">
              <a:spcBef>
                <a:spcPts val="300"/>
              </a:spcBef>
              <a:buFont typeface="Arial" charset="0"/>
              <a:buChar char="•"/>
            </a:pPr>
            <a:r>
              <a:rPr lang="en-US" sz="2400" b="1" dirty="0" err="1" smtClean="0">
                <a:latin typeface="Calibri" charset="0"/>
                <a:ea typeface="Calibri" charset="0"/>
                <a:cs typeface="Calibri" charset="0"/>
              </a:rPr>
              <a:t>Vj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b="1" dirty="0" err="1" smtClean="0">
                <a:latin typeface="Calibri" charset="0"/>
                <a:ea typeface="Calibri" charset="0"/>
                <a:cs typeface="Calibri" charset="0"/>
              </a:rPr>
              <a:t>Vk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sz="24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operand values</a:t>
            </a:r>
          </a:p>
          <a:p>
            <a:pPr marL="342900" indent="-342900">
              <a:spcBef>
                <a:spcPts val="300"/>
              </a:spcBef>
              <a:buFont typeface="Arial" charset="0"/>
              <a:buChar char="•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sz="24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hold memory address for load/store</a:t>
            </a:r>
          </a:p>
          <a:p>
            <a:pPr marL="342900" indent="-342900">
              <a:spcBef>
                <a:spcPts val="300"/>
              </a:spcBef>
              <a:buFont typeface="Arial" charset="0"/>
              <a:buChar char="•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Qi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sz="24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RS whose output should be stored into this register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Dynamic Scheduling</a:t>
            </a:r>
          </a:p>
        </p:txBody>
      </p:sp>
    </p:spTree>
    <p:extLst>
      <p:ext uri="{BB962C8B-B14F-4D97-AF65-F5344CB8AC3E}">
        <p14:creationId xmlns:p14="http://schemas.microsoft.com/office/powerpoint/2010/main" val="425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Dynamic Scheduling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0" y="128902"/>
            <a:ext cx="8037384" cy="64155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579142" y="831499"/>
            <a:ext cx="400050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74379" y="1023933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98191" y="1583529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66402" y="1097640"/>
            <a:ext cx="377190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31524" y="1852609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91037" y="2126456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97808" y="3419475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362781" y="3682520"/>
            <a:ext cx="7216863" cy="18432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348788" y="3940553"/>
            <a:ext cx="558404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409575" y="4212264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376735" y="4471986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93238" y="4731541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360065" y="4991100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135843" y="6250782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607706" y="1835944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560081" y="1559719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548174" y="1262062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7589" y="543251"/>
            <a:ext cx="3355534" cy="2246769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Latencies of FUs</a:t>
            </a:r>
          </a:p>
          <a:p>
            <a:pPr marL="457200" indent="-457200"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Load = 1 cycle</a:t>
            </a:r>
          </a:p>
          <a:p>
            <a:pPr marL="457200" indent="-457200"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Add/sub = 2 cycles</a:t>
            </a:r>
          </a:p>
          <a:p>
            <a:pPr marL="457200" indent="-457200">
              <a:spcBef>
                <a:spcPts val="0"/>
              </a:spcBef>
              <a:buFont typeface="Arial" charset="0"/>
              <a:buChar char="•"/>
            </a:pP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Mult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= 6 cycles</a:t>
            </a:r>
          </a:p>
          <a:p>
            <a:pPr marL="457200" indent="-457200">
              <a:spcBef>
                <a:spcPts val="0"/>
              </a:spcBef>
              <a:buFont typeface="Arial" charset="0"/>
              <a:buChar char="•"/>
            </a:pP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Div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= 12 cycles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306456" y="3420885"/>
            <a:ext cx="7216863" cy="18432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579142" y="735802"/>
            <a:ext cx="400050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74379" y="1023933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98191" y="1583529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93427" y="1300157"/>
            <a:ext cx="377190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31524" y="1852609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91037" y="2126456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97808" y="3419475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07332" y="3671887"/>
            <a:ext cx="7086611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595427" y="3938585"/>
            <a:ext cx="558404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47801" y="4190998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578758" y="4471986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573995" y="4731541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562087" y="4991100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135843" y="6250782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607706" y="1835944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560081" y="1559719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548174" y="1262062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576749" y="990600"/>
            <a:ext cx="2474131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0" y="128902"/>
            <a:ext cx="8037384" cy="641557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 bwMode="auto">
          <a:xfrm>
            <a:off x="3717909" y="831499"/>
            <a:ext cx="4805410" cy="18288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598191" y="1583529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631524" y="1852609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591037" y="2126456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597808" y="3419475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362781" y="3682520"/>
            <a:ext cx="7216863" cy="18432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348788" y="3940553"/>
            <a:ext cx="558404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1409575" y="4212264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376735" y="4471986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393238" y="4731541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360065" y="4991100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135843" y="6250782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607706" y="1835944"/>
            <a:ext cx="307182" cy="2286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306456" y="3420885"/>
            <a:ext cx="7216863" cy="18432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41" y="6612941"/>
            <a:ext cx="48506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3.4 Overcoming Data Hazards with Dynamic Scheduling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3717909" y="1081237"/>
            <a:ext cx="4805410" cy="201168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827777" y="1350598"/>
            <a:ext cx="4805410" cy="18288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3720076" y="1593760"/>
            <a:ext cx="4805410" cy="201168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3754463" y="1863373"/>
            <a:ext cx="4805410" cy="201168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754463" y="2142007"/>
            <a:ext cx="4805410" cy="201168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Parallelism with </a:t>
            </a:r>
            <a:r>
              <a:rPr lang="en-US" b="1" dirty="0">
                <a:solidFill>
                  <a:srgbClr val="004BF3"/>
                </a:solidFill>
              </a:rPr>
              <a:t>basic block </a:t>
            </a:r>
            <a:r>
              <a:rPr lang="en-US" dirty="0"/>
              <a:t>is limited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Typical size of basic block = 3-6 instructions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Must optimize across branches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Increase ILP </a:t>
            </a:r>
            <a:r>
              <a:rPr lang="mr-IN" sz="2800" dirty="0" smtClean="0"/>
              <a:t>–</a:t>
            </a:r>
            <a:r>
              <a:rPr lang="en-US" sz="2800" dirty="0" smtClean="0"/>
              <a:t> Loop-Level Parallelism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Unroll loop statically or dynamically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Use SIMD (vector processors and GPUs)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Challenges: </a:t>
            </a:r>
            <a:r>
              <a:rPr lang="en-US" sz="2400" dirty="0" smtClean="0"/>
              <a:t>Data dependency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Instruction </a:t>
            </a:r>
            <a:r>
              <a:rPr lang="en-US" i="1" dirty="0" smtClean="0"/>
              <a:t>j</a:t>
            </a:r>
            <a:r>
              <a:rPr lang="en-US" dirty="0" smtClean="0"/>
              <a:t> is data dependent on instruction </a:t>
            </a:r>
            <a:r>
              <a:rPr lang="en-US" i="1" dirty="0" err="1" smtClean="0"/>
              <a:t>i</a:t>
            </a:r>
            <a:r>
              <a:rPr lang="en-US" dirty="0" smtClean="0"/>
              <a:t> if</a:t>
            </a:r>
          </a:p>
          <a:p>
            <a:pPr lvl="3">
              <a:lnSpc>
                <a:spcPct val="90000"/>
              </a:lnSpc>
            </a:pPr>
            <a:r>
              <a:rPr lang="en-US" sz="1800" dirty="0" smtClean="0"/>
              <a:t>Instruction </a:t>
            </a:r>
            <a:r>
              <a:rPr lang="en-US" sz="1800" i="1" dirty="0" err="1" smtClean="0"/>
              <a:t>i</a:t>
            </a:r>
            <a:r>
              <a:rPr lang="en-US" sz="1800" dirty="0" smtClean="0"/>
              <a:t> produces a result that may be used by instruction </a:t>
            </a:r>
            <a:r>
              <a:rPr lang="en-US" sz="1800" i="1" dirty="0" smtClean="0"/>
              <a:t>j</a:t>
            </a:r>
          </a:p>
          <a:p>
            <a:pPr lvl="3">
              <a:lnSpc>
                <a:spcPct val="90000"/>
              </a:lnSpc>
            </a:pPr>
            <a:r>
              <a:rPr lang="en-US" sz="1800" dirty="0" smtClean="0"/>
              <a:t>Instruction </a:t>
            </a:r>
            <a:r>
              <a:rPr lang="en-US" sz="1800" i="1" dirty="0" smtClean="0"/>
              <a:t>j</a:t>
            </a:r>
            <a:r>
              <a:rPr lang="en-US" sz="1800" dirty="0" smtClean="0"/>
              <a:t> is data dependent on instruction </a:t>
            </a:r>
            <a:r>
              <a:rPr lang="en-US" sz="1800" i="1" dirty="0" smtClean="0"/>
              <a:t>k</a:t>
            </a:r>
            <a:r>
              <a:rPr lang="en-US" sz="1800" dirty="0" smtClean="0"/>
              <a:t> and instruction </a:t>
            </a:r>
            <a:r>
              <a:rPr lang="en-US" sz="1800" i="1" dirty="0" smtClean="0"/>
              <a:t>k</a:t>
            </a:r>
            <a:r>
              <a:rPr lang="en-US" sz="1800" dirty="0" smtClean="0"/>
              <a:t> is data dependent on instruction </a:t>
            </a:r>
            <a:r>
              <a:rPr lang="en-US" sz="1800" i="1" dirty="0" err="1" smtClean="0"/>
              <a:t>i</a:t>
            </a:r>
            <a:endParaRPr lang="en-US" sz="1800" i="1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Dependent instructions cannot be executed simultaneously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2" y="6611376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55232"/>
            <a:ext cx="8784976" cy="646331"/>
          </a:xfrm>
        </p:spPr>
        <p:txBody>
          <a:bodyPr/>
          <a:lstStyle/>
          <a:p>
            <a:r>
              <a:rPr lang="en-US" dirty="0" smtClean="0"/>
              <a:t>A Loop 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35982" y="1700213"/>
            <a:ext cx="4692310" cy="2246769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Loop:	</a:t>
            </a: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		f0, 0(x1)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</a:rPr>
              <a:t>fmul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		f4, f0, f2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</a:rPr>
              <a:t>fsd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		f4, 0(x1)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		x1, x1, -8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</a:rPr>
              <a:t>bne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		x1, x2, Loop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4883" y="4232023"/>
            <a:ext cx="3460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f#: 	FP registers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x#:	integer registers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745" y="6549902"/>
            <a:ext cx="389613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3.5  Dynamic Scheduling: Examples and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7916" y="5471171"/>
            <a:ext cx="5948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smtClean="0">
                <a:latin typeface="Calibri" charset="0"/>
                <a:ea typeface="Calibri" charset="0"/>
                <a:cs typeface="Calibri" charset="0"/>
              </a:rPr>
              <a:t>Assume predict-taken for loop unrolling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69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57586" y="635788"/>
            <a:ext cx="400050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24397" y="1138233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805360" y="876298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9140" y="1371594"/>
            <a:ext cx="377190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95818" y="1888327"/>
            <a:ext cx="307182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02569" y="3331367"/>
            <a:ext cx="6712755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619238" y="3576635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578758" y="3800473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652576" y="4095747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576374" y="4326731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135843" y="6250782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817256" y="1624015"/>
            <a:ext cx="307182" cy="201168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657337" y="4564856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638287" y="4810124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595425" y="5081587"/>
            <a:ext cx="5853123" cy="178594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3745" y="6549902"/>
            <a:ext cx="389613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3.5  Dynamic Scheduling: Examples and Algorithm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" y="0"/>
            <a:ext cx="7574368" cy="65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 of Load and Store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load and store accesses different memory, they can be re-ordered</a:t>
            </a:r>
          </a:p>
          <a:p>
            <a:r>
              <a:rPr lang="en-US" dirty="0" smtClean="0"/>
              <a:t>Otherwise, reordering causes WAW/RAW hazards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Consider </a:t>
            </a:r>
            <a:r>
              <a:rPr lang="en-US" dirty="0" smtClean="0">
                <a:solidFill>
                  <a:srgbClr val="004BF3"/>
                </a:solidFill>
              </a:rPr>
              <a:t>load </a:t>
            </a:r>
            <a:r>
              <a:rPr lang="en-US" dirty="0" smtClean="0"/>
              <a:t>is next to issue</a:t>
            </a:r>
          </a:p>
          <a:p>
            <a:pPr lvl="1"/>
            <a:r>
              <a:rPr lang="en-US" dirty="0" smtClean="0"/>
              <a:t>Computer effective address for </a:t>
            </a:r>
            <a:r>
              <a:rPr lang="en-US" dirty="0" smtClean="0">
                <a:solidFill>
                  <a:srgbClr val="004BF3"/>
                </a:solidFill>
              </a:rPr>
              <a:t>load</a:t>
            </a:r>
          </a:p>
          <a:p>
            <a:pPr lvl="1"/>
            <a:r>
              <a:rPr lang="en-US" dirty="0" smtClean="0"/>
              <a:t>Check the </a:t>
            </a:r>
            <a:r>
              <a:rPr lang="en-US" dirty="0" smtClean="0">
                <a:solidFill>
                  <a:srgbClr val="004BF3"/>
                </a:solidFill>
              </a:rPr>
              <a:t>A </a:t>
            </a:r>
            <a:r>
              <a:rPr lang="en-US" dirty="0" smtClean="0"/>
              <a:t>field in all </a:t>
            </a:r>
            <a:r>
              <a:rPr lang="en-US" dirty="0" smtClean="0">
                <a:solidFill>
                  <a:srgbClr val="004BF3"/>
                </a:solidFill>
              </a:rPr>
              <a:t>store buffers </a:t>
            </a:r>
            <a:r>
              <a:rPr lang="en-US" dirty="0" smtClean="0"/>
              <a:t>for match</a:t>
            </a:r>
          </a:p>
          <a:p>
            <a:pPr lvl="1"/>
            <a:r>
              <a:rPr lang="en-US" dirty="0" smtClean="0"/>
              <a:t>Hold </a:t>
            </a:r>
            <a:r>
              <a:rPr lang="en-US" dirty="0" smtClean="0">
                <a:solidFill>
                  <a:srgbClr val="004BF3"/>
                </a:solidFill>
              </a:rPr>
              <a:t>load</a:t>
            </a:r>
            <a:r>
              <a:rPr lang="en-US" dirty="0" smtClean="0"/>
              <a:t> if a match is found</a:t>
            </a:r>
          </a:p>
          <a:p>
            <a:r>
              <a:rPr lang="en-US" dirty="0" smtClean="0"/>
              <a:t>Store is handled similarly</a:t>
            </a:r>
          </a:p>
          <a:p>
            <a:pPr lvl="1"/>
            <a:r>
              <a:rPr lang="en-US" dirty="0" smtClean="0"/>
              <a:t>Check both </a:t>
            </a:r>
            <a:r>
              <a:rPr lang="en-US" dirty="0" smtClean="0">
                <a:solidFill>
                  <a:srgbClr val="004BF3"/>
                </a:solidFill>
              </a:rPr>
              <a:t>load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4BF3"/>
                </a:solidFill>
              </a:rPr>
              <a:t>store</a:t>
            </a:r>
            <a:r>
              <a:rPr lang="en-US" dirty="0" smtClean="0"/>
              <a:t> buffers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9787" y="2590731"/>
            <a:ext cx="2185214" cy="954107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f1, XXX</a:t>
            </a:r>
          </a:p>
          <a:p>
            <a:pPr>
              <a:spcBef>
                <a:spcPts val="0"/>
              </a:spcBef>
            </a:pP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f2, XXX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8289" y="2590733"/>
            <a:ext cx="2129109" cy="954107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sd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f1, XXX</a:t>
            </a:r>
          </a:p>
          <a:p>
            <a:pPr>
              <a:spcBef>
                <a:spcPts val="0"/>
              </a:spcBef>
            </a:pP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sd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f2, XXX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745" y="6549902"/>
            <a:ext cx="389613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3.5  Dynamic Scheduling: Examples and Algorithm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4038" y="2590730"/>
            <a:ext cx="2185214" cy="954107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ld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f1, XXX</a:t>
            </a:r>
          </a:p>
          <a:p>
            <a:pPr>
              <a:spcBef>
                <a:spcPts val="0"/>
              </a:spcBef>
            </a:pP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sd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f2, XXX</a:t>
            </a:r>
          </a:p>
        </p:txBody>
      </p:sp>
    </p:spTree>
    <p:extLst>
      <p:ext uri="{BB962C8B-B14F-4D97-AF65-F5344CB8AC3E}">
        <p14:creationId xmlns:p14="http://schemas.microsoft.com/office/powerpoint/2010/main" val="1826563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Tomasulo’s</a:t>
            </a:r>
            <a:r>
              <a:rPr lang="en-US" dirty="0" smtClean="0"/>
              <a:t> Algorithm </a:t>
            </a:r>
            <a:r>
              <a:rPr lang="mr-IN" dirty="0" smtClean="0"/>
              <a:t>–</a:t>
            </a:r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Rename registers to RS</a:t>
            </a:r>
          </a:p>
          <a:p>
            <a:pPr lvl="1"/>
            <a:r>
              <a:rPr lang="en-US" dirty="0" smtClean="0"/>
              <a:t>To eliminates WAW and WAR hazards</a:t>
            </a:r>
          </a:p>
          <a:p>
            <a:r>
              <a:rPr lang="en-US" dirty="0" smtClean="0"/>
              <a:t>Buffer RS # for operands currently unavailable</a:t>
            </a:r>
          </a:p>
          <a:p>
            <a:pPr lvl="1"/>
            <a:r>
              <a:rPr lang="en-US" dirty="0" smtClean="0"/>
              <a:t>To eliminate RAW hazards</a:t>
            </a:r>
          </a:p>
          <a:p>
            <a:r>
              <a:rPr lang="en-US" dirty="0" smtClean="0"/>
              <a:t>Tolerate unpredictable delays of mem hierarchy</a:t>
            </a:r>
          </a:p>
          <a:p>
            <a:pPr lvl="1"/>
            <a:r>
              <a:rPr lang="en-US" dirty="0" smtClean="0"/>
              <a:t>Allow instructions to execute while waiting for cache misses</a:t>
            </a:r>
          </a:p>
          <a:p>
            <a:r>
              <a:rPr lang="en-US" dirty="0" smtClean="0"/>
              <a:t>Achieve high performance w/o compiler optimization</a:t>
            </a:r>
          </a:p>
          <a:p>
            <a:r>
              <a:rPr lang="en-US" dirty="0" smtClean="0"/>
              <a:t>HW complexity increases substantially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 area and power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745" y="6549902"/>
            <a:ext cx="389613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3.5  Dynamic Scheduling: Examples and Algorithm</a:t>
            </a:r>
          </a:p>
        </p:txBody>
      </p:sp>
    </p:spTree>
    <p:extLst>
      <p:ext uri="{BB962C8B-B14F-4D97-AF65-F5344CB8AC3E}">
        <p14:creationId xmlns:p14="http://schemas.microsoft.com/office/powerpoint/2010/main" val="778330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328" y="2818084"/>
            <a:ext cx="822960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</p:spTree>
    <p:extLst>
      <p:ext uri="{BB962C8B-B14F-4D97-AF65-F5344CB8AC3E}">
        <p14:creationId xmlns:p14="http://schemas.microsoft.com/office/powerpoint/2010/main" val="201204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Hardware-Based Speculation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Combine </a:t>
            </a:r>
            <a:r>
              <a:rPr lang="en-US" b="1" dirty="0" smtClean="0">
                <a:solidFill>
                  <a:srgbClr val="004BF3"/>
                </a:solidFill>
              </a:rPr>
              <a:t>dynamic scheduling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4BF3"/>
                </a:solidFill>
              </a:rPr>
              <a:t>branch prediction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4BF3"/>
                </a:solidFill>
              </a:rPr>
              <a:t>Execute</a:t>
            </a:r>
            <a:r>
              <a:rPr lang="en-US" dirty="0" smtClean="0"/>
              <a:t> instructions along predicted execution paths but only </a:t>
            </a:r>
            <a:r>
              <a:rPr lang="en-US" dirty="0" smtClean="0">
                <a:solidFill>
                  <a:srgbClr val="004BF3"/>
                </a:solidFill>
              </a:rPr>
              <a:t>commit</a:t>
            </a:r>
            <a:r>
              <a:rPr lang="en-US" dirty="0" smtClean="0"/>
              <a:t> the results if prediction was correct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dirty="0" smtClean="0"/>
              <a:t>Speculative execution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4BF3"/>
                </a:solidFill>
              </a:rPr>
              <a:t>Instruction commit</a:t>
            </a:r>
            <a:r>
              <a:rPr lang="en-US" dirty="0" smtClean="0"/>
              <a:t>:  allowing an instruction to update the register/mem when instruction is no longer speculative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i.e. branch prediction is correct.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/>
              <a:t>Instruction </a:t>
            </a:r>
            <a:r>
              <a:rPr lang="en-US" dirty="0" smtClean="0">
                <a:solidFill>
                  <a:srgbClr val="004BF3"/>
                </a:solidFill>
              </a:rPr>
              <a:t>execute out-of-order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4BF3"/>
                </a:solidFill>
              </a:rPr>
              <a:t>commit in-order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/>
              <a:t>Need an additional piece of hardware to prevent any irrevocable action until an instruction commits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I.e. updating state or taking an execution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</p:spTree>
    <p:extLst>
      <p:ext uri="{BB962C8B-B14F-4D97-AF65-F5344CB8AC3E}">
        <p14:creationId xmlns:p14="http://schemas.microsoft.com/office/powerpoint/2010/main" val="9604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Reorder Buffer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Reorder buffer (ROB) – holds the result of instruction between completion and commit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Four fields: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Instruction type:  branch/store/register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Destination field:  register number/memory address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Value field:  output value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Ready field:  completed execution?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Source operands are in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Registers &lt;</a:t>
            </a:r>
            <a:r>
              <a:rPr lang="mr-IN" dirty="0" smtClean="0"/>
              <a:t>–</a:t>
            </a:r>
            <a:r>
              <a:rPr lang="en-US" dirty="0" smtClean="0"/>
              <a:t> committed instructions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ROB &lt;</a:t>
            </a:r>
            <a:r>
              <a:rPr lang="mr-IN" dirty="0" smtClean="0"/>
              <a:t>–</a:t>
            </a:r>
            <a:r>
              <a:rPr lang="en-US" dirty="0" smtClean="0"/>
              <a:t> instructions that complete execution before </a:t>
            </a:r>
            <a:r>
              <a:rPr lang="en-US" dirty="0" err="1" smtClean="0"/>
              <a:t>commt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Modify reservation stations: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Operand sources (</a:t>
            </a:r>
            <a:r>
              <a:rPr lang="en-US" dirty="0" err="1"/>
              <a:t>Q</a:t>
            </a:r>
            <a:r>
              <a:rPr lang="en-US" dirty="0" err="1" smtClean="0"/>
              <a:t>j</a:t>
            </a:r>
            <a:r>
              <a:rPr lang="en-US" dirty="0" smtClean="0"/>
              <a:t> or </a:t>
            </a:r>
            <a:r>
              <a:rPr lang="en-US" dirty="0" err="1"/>
              <a:t>Q</a:t>
            </a:r>
            <a:r>
              <a:rPr lang="en-US" dirty="0" err="1" smtClean="0"/>
              <a:t>k</a:t>
            </a:r>
            <a:r>
              <a:rPr lang="en-US" dirty="0" smtClean="0"/>
              <a:t>) are now ROB entries instead of RS#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Reorder Buffer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ROB and store buffer are merged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Values to registers/memory are not written until an instruction commits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On </a:t>
            </a:r>
            <a:r>
              <a:rPr lang="en-US" dirty="0" err="1" smtClean="0"/>
              <a:t>mis</a:t>
            </a:r>
            <a:r>
              <a:rPr lang="en-US" dirty="0" smtClean="0"/>
              <a:t>-prediction: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Speculated entries in ROB are cleared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Exceptions: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Not recognized until it is ready to commit</a:t>
            </a:r>
          </a:p>
          <a:p>
            <a:pPr lvl="1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0"/>
            <a:ext cx="6229350" cy="6468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889" y="371475"/>
            <a:ext cx="1778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Combined w store buffers </a:t>
            </a:r>
            <a:r>
              <a:rPr lang="mr-IN" sz="20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A queue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043616" y="775425"/>
            <a:ext cx="964406" cy="324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</p:spTree>
    <p:extLst>
      <p:ext uri="{BB962C8B-B14F-4D97-AF65-F5344CB8AC3E}">
        <p14:creationId xmlns:p14="http://schemas.microsoft.com/office/powerpoint/2010/main" val="21292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0"/>
            <a:ext cx="6229350" cy="6468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371475"/>
            <a:ext cx="24645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Issue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an instruction if there is an empty RS and ROB. Stall otherwise.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end the operands to RS if they are available or ROB# if not.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Tag the instruction result with the ROB# for the destination register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3368" y="6006619"/>
            <a:ext cx="1873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ROB#, value)</a:t>
            </a:r>
          </a:p>
        </p:txBody>
      </p:sp>
    </p:spTree>
    <p:extLst>
      <p:ext uri="{BB962C8B-B14F-4D97-AF65-F5344CB8AC3E}">
        <p14:creationId xmlns:p14="http://schemas.microsoft.com/office/powerpoint/2010/main" val="19138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Dependence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Dependencies are a property of programs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Pipeline organization determines if dependence is detected and if it causes a stall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004BF3"/>
                </a:solidFill>
              </a:rPr>
              <a:t>Data dependence </a:t>
            </a:r>
            <a:r>
              <a:rPr lang="en-US" sz="2800" dirty="0" smtClean="0"/>
              <a:t>conveys: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Possibility of a hazard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Order in which results must be calculated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Upper bound on exploitable instruction level parallelism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Dependencies that flow through memory locations are difficult to detect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SD R1, 45(R5)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LD R2, 90(R7)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2" y="6611376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0"/>
            <a:ext cx="6229350" cy="6468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371475"/>
            <a:ext cx="2464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Issue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Execute </a:t>
            </a:r>
            <a:r>
              <a:rPr lang="mr-IN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start after both operands are available.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Results are tagged with ROB#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73368" y="6006619"/>
            <a:ext cx="1873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ROB#, value)</a:t>
            </a:r>
          </a:p>
        </p:txBody>
      </p:sp>
    </p:spTree>
    <p:extLst>
      <p:ext uri="{BB962C8B-B14F-4D97-AF65-F5344CB8AC3E}">
        <p14:creationId xmlns:p14="http://schemas.microsoft.com/office/powerpoint/2010/main" val="11787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0"/>
            <a:ext cx="6229350" cy="6468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371475"/>
            <a:ext cx="2464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Issue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Execute </a:t>
            </a:r>
            <a:r>
              <a:rPr lang="mr-IN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start after both operands are available.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Write Result </a:t>
            </a:r>
            <a:r>
              <a:rPr lang="mr-IN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b="1" dirty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result put on CDB and goes to ROB and RS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Any RS or ROB entry expecting a result with ROB# will grab value when </a:t>
            </a:r>
            <a:r>
              <a:rPr lang="en-US" sz="2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&lt;ROB#, value</a:t>
            </a: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&gt; is put on CDB</a:t>
            </a:r>
            <a:endParaRPr lang="en-US" sz="2000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3368" y="6006619"/>
            <a:ext cx="1873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ROB#, value)</a:t>
            </a:r>
          </a:p>
        </p:txBody>
      </p:sp>
    </p:spTree>
    <p:extLst>
      <p:ext uri="{BB962C8B-B14F-4D97-AF65-F5344CB8AC3E}">
        <p14:creationId xmlns:p14="http://schemas.microsoft.com/office/powerpoint/2010/main" val="19388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0"/>
            <a:ext cx="6229350" cy="6468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371475"/>
            <a:ext cx="24645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Issue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Execute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Write Result 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Commit </a:t>
            </a:r>
            <a:r>
              <a:rPr lang="mr-IN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write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result of instruction at the head of ROB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If the instruction is NOT branch, update M/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Reg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with the </a:t>
            </a:r>
            <a:r>
              <a:rPr lang="en-US" sz="2000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value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in ROB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If the head of ROB is a </a:t>
            </a:r>
            <a:r>
              <a:rPr lang="en-US" sz="2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mis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-predicted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branch, flush ROB, and restart from the branch target.</a:t>
            </a:r>
          </a:p>
          <a:p>
            <a:pPr marL="160020" indent="-160020">
              <a:spcBef>
                <a:spcPts val="0"/>
              </a:spcBef>
              <a:buSzPct val="80000"/>
              <a:buFont typeface="Arial" charset="0"/>
              <a:buChar char="•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Otherwise, commit as normal.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3368" y="6006619"/>
            <a:ext cx="1873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ROB#, value)</a:t>
            </a:r>
          </a:p>
        </p:txBody>
      </p:sp>
    </p:spTree>
    <p:extLst>
      <p:ext uri="{BB962C8B-B14F-4D97-AF65-F5344CB8AC3E}">
        <p14:creationId xmlns:p14="http://schemas.microsoft.com/office/powerpoint/2010/main" val="9597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1" y="13485"/>
            <a:ext cx="8218356" cy="68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55232"/>
            <a:ext cx="8784976" cy="646331"/>
          </a:xfrm>
        </p:spPr>
        <p:txBody>
          <a:bodyPr/>
          <a:lstStyle/>
          <a:p>
            <a:r>
              <a:rPr lang="en-US" dirty="0" smtClean="0"/>
              <a:t>A Loop Example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7" y="1020870"/>
            <a:ext cx="9001218" cy="545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68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46637"/>
            <a:ext cx="8784976" cy="646331"/>
          </a:xfrm>
        </p:spPr>
        <p:txBody>
          <a:bodyPr/>
          <a:lstStyle/>
          <a:p>
            <a:r>
              <a:rPr lang="en-US" dirty="0" smtClean="0"/>
              <a:t>Hazards Through Memory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WAW/WAR hazards by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n-order commit to update </a:t>
            </a:r>
            <a:r>
              <a:rPr lang="en-US" dirty="0" err="1" smtClean="0"/>
              <a:t>reg</a:t>
            </a:r>
            <a:r>
              <a:rPr lang="en-US" dirty="0" smtClean="0"/>
              <a:t>/memory</a:t>
            </a:r>
          </a:p>
          <a:p>
            <a:r>
              <a:rPr lang="en-US" i="1" dirty="0"/>
              <a:t>Store updates MEM in </a:t>
            </a:r>
            <a:r>
              <a:rPr lang="en-US" i="1" dirty="0">
                <a:solidFill>
                  <a:srgbClr val="004BF3"/>
                </a:solidFill>
              </a:rPr>
              <a:t>commit</a:t>
            </a:r>
            <a:r>
              <a:rPr lang="en-US" i="1" dirty="0"/>
              <a:t>, while load reads MEM in </a:t>
            </a:r>
            <a:r>
              <a:rPr lang="en-US" i="1" dirty="0">
                <a:solidFill>
                  <a:srgbClr val="004BF3"/>
                </a:solidFill>
              </a:rPr>
              <a:t>execute</a:t>
            </a:r>
            <a:endParaRPr lang="en-US" dirty="0" smtClean="0"/>
          </a:p>
          <a:p>
            <a:r>
              <a:rPr lang="en-US" dirty="0" smtClean="0"/>
              <a:t>Avoid RAW hazards through MEM by </a:t>
            </a:r>
          </a:p>
          <a:p>
            <a:pPr lvl="1"/>
            <a:r>
              <a:rPr lang="en-US" dirty="0" smtClean="0"/>
              <a:t>Not allowing a </a:t>
            </a:r>
            <a:r>
              <a:rPr lang="en-US" dirty="0" smtClean="0">
                <a:solidFill>
                  <a:srgbClr val="004BF3"/>
                </a:solidFill>
              </a:rPr>
              <a:t>load </a:t>
            </a:r>
            <a:r>
              <a:rPr lang="en-US" dirty="0" smtClean="0"/>
              <a:t>to read Mem if its </a:t>
            </a:r>
            <a:r>
              <a:rPr lang="en-US" b="1" dirty="0">
                <a:solidFill>
                  <a:srgbClr val="004BF3"/>
                </a:solidFill>
              </a:rPr>
              <a:t>A</a:t>
            </a:r>
            <a:r>
              <a:rPr lang="en-US" dirty="0" smtClean="0">
                <a:solidFill>
                  <a:srgbClr val="004BF3"/>
                </a:solidFill>
              </a:rPr>
              <a:t> </a:t>
            </a:r>
            <a:r>
              <a:rPr lang="en-US" dirty="0" smtClean="0"/>
              <a:t>field matches the destination field of any active ROB entry for a store, and</a:t>
            </a:r>
          </a:p>
          <a:p>
            <a:pPr lvl="1"/>
            <a:r>
              <a:rPr lang="en-US" dirty="0" smtClean="0"/>
              <a:t>Maintaining the program order of effective address computation of a </a:t>
            </a:r>
            <a:r>
              <a:rPr lang="en-US" dirty="0" smtClean="0">
                <a:solidFill>
                  <a:srgbClr val="004BF3"/>
                </a:solidFill>
              </a:rPr>
              <a:t>load</a:t>
            </a:r>
            <a:r>
              <a:rPr lang="en-US" dirty="0" smtClean="0"/>
              <a:t> </a:t>
            </a:r>
            <a:r>
              <a:rPr lang="en-US" i="1" dirty="0" err="1" smtClean="0"/>
              <a:t>wrt</a:t>
            </a:r>
            <a:r>
              <a:rPr lang="en-US" dirty="0" smtClean="0"/>
              <a:t> all earlier </a:t>
            </a:r>
            <a:r>
              <a:rPr lang="en-US" dirty="0" smtClean="0">
                <a:solidFill>
                  <a:srgbClr val="004BF3"/>
                </a:solidFill>
              </a:rPr>
              <a:t>stores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2844" y="5302616"/>
            <a:ext cx="2185214" cy="954107"/>
          </a:xfrm>
          <a:prstGeom prst="rect">
            <a:avLst/>
          </a:prstGeom>
          <a:solidFill>
            <a:srgbClr val="D5E5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f1, XXX</a:t>
            </a:r>
          </a:p>
          <a:p>
            <a:pPr>
              <a:spcBef>
                <a:spcPts val="0"/>
              </a:spcBef>
            </a:pP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	f2, XXX</a:t>
            </a:r>
          </a:p>
        </p:txBody>
      </p:sp>
    </p:spTree>
    <p:extLst>
      <p:ext uri="{BB962C8B-B14F-4D97-AF65-F5344CB8AC3E}">
        <p14:creationId xmlns:p14="http://schemas.microsoft.com/office/powerpoint/2010/main" val="5355849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46637"/>
            <a:ext cx="8784976" cy="646331"/>
          </a:xfrm>
        </p:spPr>
        <p:txBody>
          <a:bodyPr/>
          <a:lstStyle/>
          <a:p>
            <a:r>
              <a:rPr lang="en-US" dirty="0" smtClean="0"/>
              <a:t>Hardware Speculation </a:t>
            </a:r>
            <a:r>
              <a:rPr lang="mr-IN" dirty="0" smtClean="0"/>
              <a:t>–</a:t>
            </a:r>
            <a:r>
              <a:rPr lang="en-US" dirty="0" smtClean="0"/>
              <a:t> Summary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Out-of-order execution, in-order commit</a:t>
            </a:r>
          </a:p>
          <a:p>
            <a:r>
              <a:rPr lang="en-US" dirty="0" smtClean="0"/>
              <a:t>On branch </a:t>
            </a:r>
            <a:r>
              <a:rPr lang="en-US" dirty="0" err="1" smtClean="0"/>
              <a:t>mis</a:t>
            </a:r>
            <a:r>
              <a:rPr lang="en-US" dirty="0" smtClean="0"/>
              <a:t>-prediction, flush ROB, and processor restart from the branch target.</a:t>
            </a:r>
          </a:p>
          <a:p>
            <a:pPr lvl="1"/>
            <a:r>
              <a:rPr lang="en-US" dirty="0" smtClean="0"/>
              <a:t>Instructions before the branch are completed as normal</a:t>
            </a:r>
          </a:p>
          <a:p>
            <a:r>
              <a:rPr lang="en-US" dirty="0" smtClean="0"/>
              <a:t> Branch prediction has higher importance.</a:t>
            </a:r>
          </a:p>
          <a:p>
            <a:pPr lvl="1"/>
            <a:r>
              <a:rPr lang="en-US" dirty="0" smtClean="0"/>
              <a:t>Impact of </a:t>
            </a:r>
            <a:r>
              <a:rPr lang="en-US" dirty="0" err="1" smtClean="0"/>
              <a:t>mis</a:t>
            </a:r>
            <a:r>
              <a:rPr lang="en-US" dirty="0" smtClean="0"/>
              <a:t>-prediction is higher</a:t>
            </a:r>
            <a:endParaRPr lang="en-US" dirty="0"/>
          </a:p>
          <a:p>
            <a:r>
              <a:rPr lang="en-US" dirty="0" smtClean="0"/>
              <a:t>Instruction exception is delayed until instruction commit</a:t>
            </a:r>
          </a:p>
          <a:p>
            <a:pPr lvl="1"/>
            <a:r>
              <a:rPr lang="en-US" dirty="0" smtClean="0"/>
              <a:t>Allow precise exception</a:t>
            </a:r>
            <a:endParaRPr lang="en-US" dirty="0"/>
          </a:p>
          <a:p>
            <a:r>
              <a:rPr lang="en-US" dirty="0" smtClean="0"/>
              <a:t> WAW/WAR hazards are eliminated by in-order commit</a:t>
            </a:r>
          </a:p>
          <a:p>
            <a:r>
              <a:rPr lang="en-US" dirty="0" smtClean="0"/>
              <a:t>No RAW hazards with additional control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95087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3.6 Hardware-Based Speculation</a:t>
            </a:r>
          </a:p>
        </p:txBody>
      </p:sp>
    </p:spTree>
    <p:extLst>
      <p:ext uri="{BB962C8B-B14F-4D97-AF65-F5344CB8AC3E}">
        <p14:creationId xmlns:p14="http://schemas.microsoft.com/office/powerpoint/2010/main" val="1472458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05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Multiple Issue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328" y="2818084"/>
            <a:ext cx="822960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3.7 -- 3.8 Multiple Issue</a:t>
            </a:r>
            <a:endParaRPr lang="en-US" sz="4000" b="1" dirty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96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Multiple Issue and Static Scheduling</a:t>
            </a:r>
            <a:endParaRPr lang="en-AU" sz="360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To achieve CPI &lt; 1, need to complete multiple instructions per clock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Solutions: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Statically scheduled superscalar processors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VLIW (very long instruction word) processors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dynamically scheduled superscalar processors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337733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3.7 Multiple Issue &amp;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Static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Multiple Issue</a:t>
            </a:r>
            <a:endParaRPr lang="en-AU" sz="3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68" y="1293415"/>
            <a:ext cx="8951292" cy="468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611779"/>
            <a:ext cx="337733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3.7 Multiple Issue &amp;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Static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 Dependence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Two instructions use the same name but no flow of information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Not a true data dependence, </a:t>
            </a:r>
            <a:r>
              <a:rPr lang="en-US" sz="2400" i="1" dirty="0" smtClean="0"/>
              <a:t>but is a problem when reordering instructions</a:t>
            </a:r>
          </a:p>
          <a:p>
            <a:pPr lvl="1">
              <a:lnSpc>
                <a:spcPct val="90000"/>
              </a:lnSpc>
            </a:pPr>
            <a:r>
              <a:rPr lang="en-US" sz="2400" b="1" dirty="0" err="1" smtClean="0">
                <a:solidFill>
                  <a:srgbClr val="004BF3"/>
                </a:solidFill>
              </a:rPr>
              <a:t>Antidependence</a:t>
            </a:r>
            <a:r>
              <a:rPr lang="en-US" sz="2400" dirty="0" smtClean="0"/>
              <a:t>:  instruction j writes a register or memory location that instruction </a:t>
            </a:r>
            <a:r>
              <a:rPr lang="en-US" sz="2400" dirty="0" err="1" smtClean="0"/>
              <a:t>i</a:t>
            </a:r>
            <a:r>
              <a:rPr lang="en-US" sz="2400" dirty="0" smtClean="0"/>
              <a:t> reads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Initial ordering (</a:t>
            </a:r>
            <a:r>
              <a:rPr lang="en-US" sz="2000" dirty="0" err="1" smtClean="0"/>
              <a:t>i</a:t>
            </a:r>
            <a:r>
              <a:rPr lang="en-US" sz="2000" dirty="0" smtClean="0"/>
              <a:t> before j) must be preserved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0951FF"/>
                </a:solidFill>
              </a:rPr>
              <a:t>Output dependence</a:t>
            </a:r>
            <a:r>
              <a:rPr lang="en-US" sz="2400" dirty="0" smtClean="0"/>
              <a:t>:  instruction </a:t>
            </a:r>
            <a:r>
              <a:rPr lang="en-US" sz="2400" dirty="0" err="1" smtClean="0"/>
              <a:t>i</a:t>
            </a:r>
            <a:r>
              <a:rPr lang="en-US" sz="2400" dirty="0" smtClean="0"/>
              <a:t> and instruction j write the same register or memory location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Ordering must be preserved</a:t>
            </a:r>
          </a:p>
          <a:p>
            <a:pPr lvl="2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To resolve, use </a:t>
            </a:r>
            <a:r>
              <a:rPr lang="en-US" sz="2800" b="1" dirty="0" smtClean="0">
                <a:solidFill>
                  <a:srgbClr val="004BF3"/>
                </a:solidFill>
              </a:rPr>
              <a:t>renaming</a:t>
            </a:r>
            <a:r>
              <a:rPr lang="en-US" sz="2800" dirty="0" smtClean="0"/>
              <a:t>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2" y="6611376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VLIW Processors</a:t>
            </a:r>
            <a:endParaRPr lang="en-AU" sz="360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Package multiple operations into one instruction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Example VLIW processor: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One integer instruction (or branch)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Two independent floating-point operations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Two independent memory references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Must be enough parallelism in code to fill the available slots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loop unrolling is a major technique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337733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3.7 Multiple Issue &amp;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Static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VLIW Processors</a:t>
            </a:r>
            <a:endParaRPr lang="en-AU" sz="360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Statically finding parallelism </a:t>
            </a:r>
            <a:r>
              <a:rPr lang="mr-IN" dirty="0" smtClean="0"/>
              <a:t>–</a:t>
            </a:r>
            <a:r>
              <a:rPr lang="en-US" dirty="0" smtClean="0"/>
              <a:t> loop unrolling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Single code size increase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No hazard detection hardware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Binary code compatibility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337733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3.7 Multiple Issue &amp;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Static Scheduling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85500"/>
            <a:ext cx="8784976" cy="523220"/>
          </a:xfrm>
        </p:spPr>
        <p:txBody>
          <a:bodyPr/>
          <a:lstStyle/>
          <a:p>
            <a:r>
              <a:rPr lang="en-AU" sz="2800" dirty="0" smtClean="0"/>
              <a:t>Dynamic Scheduling, Multiple Issue, and Speculation</a:t>
            </a:r>
            <a:endParaRPr lang="en-AU" sz="2800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Modern microarchitectures: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Dynamic scheduling + multiple issue + speculation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Two approaches: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Assign reservation stations and update pipeline control table in half clock cycles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Only supports 2 instructions/clock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Design logic to handle any possible dependencies between the instructions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Hybrid approaches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Issue logic can become bottleneck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see fig. 3.22 for issue logic for (FP load + FP op)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369364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3.8 Multiple Issue &amp; Dynamic Scheduling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Design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2644"/>
            <a:ext cx="7180135" cy="555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611779"/>
            <a:ext cx="369364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3.8 Multiple Issue &amp; Dynamic Scheduling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5250" y="1592630"/>
            <a:ext cx="21436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ultiple FUs (integer and FP)</a:t>
            </a:r>
          </a:p>
          <a:p>
            <a:pPr>
              <a:spcBef>
                <a:spcPts val="0"/>
              </a:spcBef>
            </a:pP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An instruction issued for each FU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Instructions issued in-order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RS and ROB updated for all issued instructions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Limit the number of instructions of a given class that can be issued in a “bundle”, and pre-allocate RS and ROB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I.e. on FP, one integer, one load, one store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Examine all the dependencies among the instructions in the bundle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If dependencies exist in bundle, encode them in reservation stations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Also need multiple completion/commit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easier </a:t>
            </a:r>
            <a:r>
              <a:rPr lang="mr-IN" dirty="0" smtClean="0"/>
              <a:t>–</a:t>
            </a:r>
            <a:r>
              <a:rPr lang="en-US" dirty="0" smtClean="0"/>
              <a:t> dependencies among issued instructions resolved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Issue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369364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3.8 Multiple Issue &amp; Dynamic Scheduling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2400" dirty="0" smtClean="0"/>
              <a:t>Loop:	</a:t>
            </a:r>
            <a:r>
              <a:rPr lang="pt-BR" sz="2400" dirty="0" err="1" smtClean="0"/>
              <a:t>ld</a:t>
            </a:r>
            <a:r>
              <a:rPr lang="pt-BR" sz="2400" dirty="0" smtClean="0"/>
              <a:t> 	x2, 0(x1)		;R2=array element</a:t>
            </a:r>
          </a:p>
          <a:p>
            <a:pPr>
              <a:buNone/>
            </a:pPr>
            <a:r>
              <a:rPr lang="pt-BR" sz="2400" dirty="0" smtClean="0"/>
              <a:t>		</a:t>
            </a:r>
            <a:r>
              <a:rPr lang="pt-BR" sz="2400" dirty="0" err="1" smtClean="0"/>
              <a:t>addi</a:t>
            </a:r>
            <a:r>
              <a:rPr lang="pt-BR" sz="2400" dirty="0" smtClean="0"/>
              <a:t> 	x2, x2, 1		;increment R2</a:t>
            </a:r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err="1" smtClean="0"/>
              <a:t>sd</a:t>
            </a:r>
            <a:r>
              <a:rPr lang="en-US" sz="2400" dirty="0" smtClean="0"/>
              <a:t> 	x2, 0(x1)		;store result</a:t>
            </a:r>
          </a:p>
          <a:p>
            <a:pPr>
              <a:buNone/>
            </a:pPr>
            <a:r>
              <a:rPr lang="pt-BR" sz="2400" dirty="0" smtClean="0"/>
              <a:t>		</a:t>
            </a:r>
            <a:r>
              <a:rPr lang="pt-BR" sz="2400" dirty="0" err="1" smtClean="0"/>
              <a:t>addi</a:t>
            </a:r>
            <a:r>
              <a:rPr lang="pt-BR" sz="2400" dirty="0" smtClean="0"/>
              <a:t>	</a:t>
            </a:r>
            <a:r>
              <a:rPr lang="pt-BR" sz="2400" dirty="0"/>
              <a:t>x</a:t>
            </a:r>
            <a:r>
              <a:rPr lang="pt-BR" sz="2400" dirty="0" smtClean="0"/>
              <a:t>1, x1, 8		;increment pointer</a:t>
            </a:r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err="1" smtClean="0"/>
              <a:t>bne</a:t>
            </a:r>
            <a:r>
              <a:rPr lang="en-US" sz="2400" dirty="0" smtClean="0"/>
              <a:t> 	x2, x3, loop		;branch if not last element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369364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3.8 Multiple Issue &amp; Dynamic Scheduling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4151586"/>
            <a:ext cx="5035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What happens when issue both?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ld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       x2, 0(x1)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	x2, x2,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Mult</a:t>
            </a:r>
            <a:r>
              <a:rPr lang="en-US" dirty="0" smtClean="0"/>
              <a:t>-Issue, No Speculation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369364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3.8 Multiple Issue &amp; Dynamic Scheduling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1" y="1217180"/>
            <a:ext cx="8906561" cy="5163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Mult</a:t>
            </a:r>
            <a:r>
              <a:rPr lang="en-US" dirty="0" smtClean="0"/>
              <a:t>-Issue w Speculation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369364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3.8 Multiple Issue &amp; Dynamic Scheduling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0" y="1052300"/>
            <a:ext cx="8964488" cy="540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05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Multithreading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328" y="2818084"/>
            <a:ext cx="822960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3.11 Multithreading</a:t>
            </a:r>
            <a:endParaRPr lang="en-US" sz="4000" b="1" dirty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62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246637"/>
            <a:ext cx="8784976" cy="646331"/>
          </a:xfrm>
        </p:spPr>
        <p:txBody>
          <a:bodyPr/>
          <a:lstStyle/>
          <a:p>
            <a:r>
              <a:rPr lang="en-US" dirty="0" smtClean="0"/>
              <a:t>Limitations of ILP	</a:t>
            </a:r>
            <a:endParaRPr lang="en-US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structure </a:t>
            </a:r>
            <a:r>
              <a:rPr lang="mr-IN" dirty="0" smtClean="0"/>
              <a:t>–</a:t>
            </a:r>
            <a:r>
              <a:rPr lang="en-US" dirty="0" smtClean="0"/>
              <a:t> limited ILP</a:t>
            </a:r>
          </a:p>
          <a:p>
            <a:r>
              <a:rPr lang="en-US" dirty="0" smtClean="0"/>
              <a:t>WAW/WAR hazards through memory</a:t>
            </a:r>
          </a:p>
          <a:p>
            <a:r>
              <a:rPr lang="en-US" dirty="0" smtClean="0"/>
              <a:t>Memory bandwidth and latency</a:t>
            </a:r>
          </a:p>
          <a:p>
            <a:pPr lvl="1"/>
            <a:r>
              <a:rPr lang="en-US" dirty="0" smtClean="0"/>
              <a:t>Pipeline cannot hide latency to access off-chip cache/mem.</a:t>
            </a:r>
          </a:p>
          <a:p>
            <a:pPr lvl="1"/>
            <a:r>
              <a:rPr lang="en-US" dirty="0" smtClean="0"/>
              <a:t>Remember “memory wall”?</a:t>
            </a:r>
          </a:p>
          <a:p>
            <a:r>
              <a:rPr lang="en-US" dirty="0"/>
              <a:t>Impacts of wide issue width</a:t>
            </a:r>
          </a:p>
          <a:p>
            <a:pPr lvl="1"/>
            <a:r>
              <a:rPr lang="en-US" dirty="0"/>
              <a:t>Logic complexity </a:t>
            </a:r>
            <a:r>
              <a:rPr lang="en-US" b="1" dirty="0"/>
              <a:t>↑</a:t>
            </a:r>
          </a:p>
          <a:p>
            <a:pPr lvl="1"/>
            <a:r>
              <a:rPr lang="en-US" dirty="0"/>
              <a:t>Clock rate </a:t>
            </a:r>
            <a:r>
              <a:rPr lang="en-US" b="1" dirty="0"/>
              <a:t>↓</a:t>
            </a:r>
          </a:p>
          <a:p>
            <a:pPr lvl="1"/>
            <a:r>
              <a:rPr lang="en-US" dirty="0"/>
              <a:t>Power </a:t>
            </a:r>
            <a:r>
              <a:rPr lang="en-US" b="1" dirty="0"/>
              <a:t>↑</a:t>
            </a:r>
          </a:p>
          <a:p>
            <a:r>
              <a:rPr lang="en-US" dirty="0" smtClean="0"/>
              <a:t>Size of ROB and </a:t>
            </a:r>
            <a:r>
              <a:rPr lang="en-US" dirty="0" smtClean="0"/>
              <a:t>RS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Purpose of ROB &amp; RS?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6571996"/>
            <a:ext cx="2107756" cy="2923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3.10  Limitations of ILP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 Hazards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004BF3"/>
                </a:solidFill>
              </a:rPr>
              <a:t>hazard</a:t>
            </a:r>
            <a:r>
              <a:rPr lang="en-US" sz="2800" dirty="0" smtClean="0"/>
              <a:t> exists between two dependent instructions that are close in a program such that overlapping their executions would change the order of accesses to the operand involved in the dependence.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800" b="1" dirty="0" smtClean="0">
              <a:solidFill>
                <a:srgbClr val="004BF3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4BF3"/>
                </a:solidFill>
              </a:rPr>
              <a:t>Data Hazards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Read after write (RAW)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Write after write (WAW)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Write after read (WAR)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42" y="6611376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246637"/>
            <a:ext cx="8784976" cy="646331"/>
          </a:xfrm>
        </p:spPr>
        <p:txBody>
          <a:bodyPr/>
          <a:lstStyle/>
          <a:p>
            <a:r>
              <a:rPr lang="en-US" dirty="0" smtClean="0"/>
              <a:t>Multithreading</a:t>
            </a:r>
            <a:endParaRPr lang="en-US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Exploiting thread-level parallelism to improve uniprocessor throughput</a:t>
            </a:r>
          </a:p>
          <a:p>
            <a:r>
              <a:rPr lang="en-US" dirty="0" smtClean="0"/>
              <a:t>Multiprocessing and multithreading in Chapter 5</a:t>
            </a:r>
          </a:p>
          <a:p>
            <a:r>
              <a:rPr lang="en-US" dirty="0" smtClean="0"/>
              <a:t>Thread-level parallelism (TLP) exists abundantly</a:t>
            </a:r>
          </a:p>
          <a:p>
            <a:pPr lvl="1"/>
            <a:r>
              <a:rPr lang="en-US" dirty="0"/>
              <a:t>A property of applications, </a:t>
            </a:r>
            <a:endParaRPr lang="en-US" dirty="0" smtClean="0"/>
          </a:p>
          <a:p>
            <a:pPr lvl="1"/>
            <a:r>
              <a:rPr lang="en-US" dirty="0" err="1" smtClean="0"/>
              <a:t>eg</a:t>
            </a:r>
            <a:r>
              <a:rPr lang="en-US" dirty="0"/>
              <a:t>. online transaction </a:t>
            </a:r>
            <a:r>
              <a:rPr lang="en-US" dirty="0" smtClean="0"/>
              <a:t>processing, SC, web applications, </a:t>
            </a:r>
            <a:endParaRPr lang="en-US" dirty="0"/>
          </a:p>
          <a:p>
            <a:r>
              <a:rPr lang="en-US" dirty="0" smtClean="0"/>
              <a:t>Multithreading allows multiple threads to share a processor without process switch</a:t>
            </a:r>
          </a:p>
          <a:p>
            <a:pPr lvl="1"/>
            <a:r>
              <a:rPr lang="en-US" dirty="0" smtClean="0"/>
              <a:t>Each thread is independently controlled by OS</a:t>
            </a:r>
          </a:p>
          <a:p>
            <a:pPr lvl="1"/>
            <a:r>
              <a:rPr lang="en-US" dirty="0" smtClean="0"/>
              <a:t>With duplicate private state (</a:t>
            </a:r>
            <a:r>
              <a:rPr lang="en-US" dirty="0" err="1" smtClean="0"/>
              <a:t>reg</a:t>
            </a:r>
            <a:r>
              <a:rPr lang="en-US" dirty="0" smtClean="0"/>
              <a:t>, PC, </a:t>
            </a:r>
            <a:r>
              <a:rPr lang="en-US" dirty="0" err="1" smtClean="0"/>
              <a:t>etc</a:t>
            </a:r>
            <a:r>
              <a:rPr lang="en-US" dirty="0" smtClean="0"/>
              <a:t>) for each thread</a:t>
            </a:r>
          </a:p>
          <a:p>
            <a:pPr lvl="1"/>
            <a:r>
              <a:rPr lang="en-US" dirty="0" smtClean="0"/>
              <a:t>Share FUs and memory,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14036"/>
            <a:ext cx="499111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3.12  Multithreading: Exploiting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Thread-Level Parallelism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Multithreading </a:t>
            </a:r>
            <a:r>
              <a:rPr lang="en-US" dirty="0" smtClean="0"/>
              <a:t>Approaches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4" y="1478757"/>
            <a:ext cx="8311896" cy="4114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0" y="6614036"/>
            <a:ext cx="499111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3.12  Multithreading: Exploiting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Thread-Level Parallelism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" name="Rectangle 1"/>
          <p:cNvSpPr>
            <a:spLocks noChangeAspect="1"/>
          </p:cNvSpPr>
          <p:nvPr/>
        </p:nvSpPr>
        <p:spPr bwMode="auto">
          <a:xfrm>
            <a:off x="2790130" y="3826789"/>
            <a:ext cx="385329" cy="288475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 bwMode="auto">
          <a:xfrm>
            <a:off x="3225105" y="3829964"/>
            <a:ext cx="374904" cy="280670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 bwMode="auto">
          <a:xfrm>
            <a:off x="3644205" y="3829964"/>
            <a:ext cx="374904" cy="280670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 bwMode="auto">
          <a:xfrm>
            <a:off x="3221930" y="4156989"/>
            <a:ext cx="374904" cy="280670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2" name="Rectangle 11"/>
          <p:cNvSpPr>
            <a:spLocks noChangeAspect="1"/>
          </p:cNvSpPr>
          <p:nvPr/>
        </p:nvSpPr>
        <p:spPr bwMode="auto">
          <a:xfrm>
            <a:off x="3644205" y="4156989"/>
            <a:ext cx="374904" cy="280670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3" name="Rectangle 12"/>
          <p:cNvSpPr>
            <a:spLocks noChangeAspect="1"/>
          </p:cNvSpPr>
          <p:nvPr/>
        </p:nvSpPr>
        <p:spPr bwMode="auto">
          <a:xfrm>
            <a:off x="3221930" y="4483713"/>
            <a:ext cx="374904" cy="280670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 bwMode="auto">
          <a:xfrm>
            <a:off x="2793865" y="4157025"/>
            <a:ext cx="385329" cy="288475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 bwMode="auto">
          <a:xfrm>
            <a:off x="2790130" y="4483370"/>
            <a:ext cx="385329" cy="288475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6" name="Rectangle 15"/>
          <p:cNvSpPr>
            <a:spLocks noChangeAspect="1"/>
          </p:cNvSpPr>
          <p:nvPr/>
        </p:nvSpPr>
        <p:spPr bwMode="auto">
          <a:xfrm>
            <a:off x="2790130" y="4809715"/>
            <a:ext cx="385329" cy="288475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7" name="Rectangle 16"/>
          <p:cNvSpPr>
            <a:spLocks noChangeAspect="1"/>
          </p:cNvSpPr>
          <p:nvPr/>
        </p:nvSpPr>
        <p:spPr bwMode="auto">
          <a:xfrm>
            <a:off x="4857055" y="2515514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8" name="Rectangle 17"/>
          <p:cNvSpPr>
            <a:spLocks noChangeAspect="1"/>
          </p:cNvSpPr>
          <p:nvPr/>
        </p:nvSpPr>
        <p:spPr bwMode="auto">
          <a:xfrm>
            <a:off x="5285680" y="2515514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Rectangle 18"/>
          <p:cNvSpPr>
            <a:spLocks noChangeAspect="1"/>
          </p:cNvSpPr>
          <p:nvPr/>
        </p:nvSpPr>
        <p:spPr bwMode="auto">
          <a:xfrm>
            <a:off x="5713550" y="2515514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0" name="Rectangle 19"/>
          <p:cNvSpPr>
            <a:spLocks noChangeAspect="1"/>
          </p:cNvSpPr>
          <p:nvPr/>
        </p:nvSpPr>
        <p:spPr bwMode="auto">
          <a:xfrm>
            <a:off x="5294824" y="3836809"/>
            <a:ext cx="356616" cy="266979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1" name="Rectangle 20"/>
          <p:cNvSpPr>
            <a:spLocks noChangeAspect="1"/>
          </p:cNvSpPr>
          <p:nvPr/>
        </p:nvSpPr>
        <p:spPr bwMode="auto">
          <a:xfrm>
            <a:off x="5716344" y="4490378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2" name="Rectangle 21"/>
          <p:cNvSpPr>
            <a:spLocks noChangeAspect="1"/>
          </p:cNvSpPr>
          <p:nvPr/>
        </p:nvSpPr>
        <p:spPr bwMode="auto">
          <a:xfrm>
            <a:off x="4862025" y="3843655"/>
            <a:ext cx="356616" cy="266979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3" name="Rectangle 22"/>
          <p:cNvSpPr>
            <a:spLocks noChangeAspect="1"/>
          </p:cNvSpPr>
          <p:nvPr/>
        </p:nvSpPr>
        <p:spPr bwMode="auto">
          <a:xfrm>
            <a:off x="4863405" y="4490558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5" name="Rectangle 24"/>
          <p:cNvSpPr>
            <a:spLocks noChangeAspect="1"/>
          </p:cNvSpPr>
          <p:nvPr/>
        </p:nvSpPr>
        <p:spPr bwMode="auto">
          <a:xfrm>
            <a:off x="4863405" y="5155377"/>
            <a:ext cx="356616" cy="266979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6" name="Rectangle 25"/>
          <p:cNvSpPr>
            <a:spLocks noChangeAspect="1"/>
          </p:cNvSpPr>
          <p:nvPr/>
        </p:nvSpPr>
        <p:spPr bwMode="auto">
          <a:xfrm>
            <a:off x="4863405" y="3178836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7" name="Rectangle 26"/>
          <p:cNvSpPr>
            <a:spLocks noChangeAspect="1"/>
          </p:cNvSpPr>
          <p:nvPr/>
        </p:nvSpPr>
        <p:spPr bwMode="auto">
          <a:xfrm>
            <a:off x="5294824" y="4490378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8" name="Rectangle 27"/>
          <p:cNvSpPr>
            <a:spLocks noChangeAspect="1"/>
          </p:cNvSpPr>
          <p:nvPr/>
        </p:nvSpPr>
        <p:spPr bwMode="auto">
          <a:xfrm>
            <a:off x="5707200" y="2843840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 bwMode="auto">
          <a:xfrm>
            <a:off x="5292030" y="2842880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 bwMode="auto">
          <a:xfrm>
            <a:off x="4860925" y="2842880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1" name="Rectangle 30"/>
          <p:cNvSpPr>
            <a:spLocks noChangeAspect="1"/>
          </p:cNvSpPr>
          <p:nvPr/>
        </p:nvSpPr>
        <p:spPr bwMode="auto">
          <a:xfrm>
            <a:off x="4857055" y="4160660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2" name="Rectangle 31"/>
          <p:cNvSpPr>
            <a:spLocks noChangeAspect="1"/>
          </p:cNvSpPr>
          <p:nvPr/>
        </p:nvSpPr>
        <p:spPr bwMode="auto">
          <a:xfrm>
            <a:off x="5289367" y="4161160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3" name="Rectangle 32"/>
          <p:cNvSpPr>
            <a:spLocks noChangeAspect="1"/>
          </p:cNvSpPr>
          <p:nvPr/>
        </p:nvSpPr>
        <p:spPr bwMode="auto">
          <a:xfrm>
            <a:off x="7766717" y="2189547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4" name="Rectangle 33"/>
          <p:cNvSpPr>
            <a:spLocks noChangeAspect="1"/>
          </p:cNvSpPr>
          <p:nvPr/>
        </p:nvSpPr>
        <p:spPr bwMode="auto">
          <a:xfrm>
            <a:off x="8190050" y="2189547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5" name="Rectangle 34"/>
          <p:cNvSpPr>
            <a:spLocks noChangeAspect="1"/>
          </p:cNvSpPr>
          <p:nvPr/>
        </p:nvSpPr>
        <p:spPr bwMode="auto">
          <a:xfrm>
            <a:off x="6920050" y="2515514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6" name="Rectangle 35"/>
          <p:cNvSpPr>
            <a:spLocks noChangeAspect="1"/>
          </p:cNvSpPr>
          <p:nvPr/>
        </p:nvSpPr>
        <p:spPr bwMode="auto">
          <a:xfrm>
            <a:off x="6924283" y="3170703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7" name="Rectangle 36"/>
          <p:cNvSpPr>
            <a:spLocks noChangeAspect="1"/>
          </p:cNvSpPr>
          <p:nvPr/>
        </p:nvSpPr>
        <p:spPr bwMode="auto">
          <a:xfrm>
            <a:off x="7349430" y="3166470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8" name="Rectangle 37"/>
          <p:cNvSpPr>
            <a:spLocks noChangeAspect="1"/>
          </p:cNvSpPr>
          <p:nvPr/>
        </p:nvSpPr>
        <p:spPr bwMode="auto">
          <a:xfrm>
            <a:off x="6918689" y="3829964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9" name="Rectangle 38"/>
          <p:cNvSpPr>
            <a:spLocks noChangeAspect="1"/>
          </p:cNvSpPr>
          <p:nvPr/>
        </p:nvSpPr>
        <p:spPr bwMode="auto">
          <a:xfrm>
            <a:off x="6921640" y="4486326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0" name="Rectangle 39"/>
          <p:cNvSpPr>
            <a:spLocks noChangeAspect="1"/>
          </p:cNvSpPr>
          <p:nvPr/>
        </p:nvSpPr>
        <p:spPr bwMode="auto">
          <a:xfrm>
            <a:off x="7349430" y="4481089"/>
            <a:ext cx="365760" cy="273824"/>
          </a:xfrm>
          <a:prstGeom prst="rect">
            <a:avLst/>
          </a:prstGeom>
          <a:solidFill>
            <a:srgbClr val="FFFF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1" name="Rectangle 40"/>
          <p:cNvSpPr>
            <a:spLocks noChangeAspect="1"/>
          </p:cNvSpPr>
          <p:nvPr/>
        </p:nvSpPr>
        <p:spPr bwMode="auto">
          <a:xfrm>
            <a:off x="6929594" y="2840932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2" name="Rectangle 41"/>
          <p:cNvSpPr>
            <a:spLocks noChangeAspect="1"/>
          </p:cNvSpPr>
          <p:nvPr/>
        </p:nvSpPr>
        <p:spPr bwMode="auto">
          <a:xfrm>
            <a:off x="6927155" y="4166164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3" name="Rectangle 42"/>
          <p:cNvSpPr>
            <a:spLocks noChangeAspect="1"/>
          </p:cNvSpPr>
          <p:nvPr/>
        </p:nvSpPr>
        <p:spPr bwMode="auto">
          <a:xfrm>
            <a:off x="7367317" y="4161931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4" name="Rectangle 43"/>
          <p:cNvSpPr>
            <a:spLocks noChangeAspect="1"/>
          </p:cNvSpPr>
          <p:nvPr/>
        </p:nvSpPr>
        <p:spPr bwMode="auto">
          <a:xfrm>
            <a:off x="8197909" y="4818512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5" name="Rectangle 44"/>
          <p:cNvSpPr>
            <a:spLocks noChangeAspect="1"/>
          </p:cNvSpPr>
          <p:nvPr/>
        </p:nvSpPr>
        <p:spPr bwMode="auto">
          <a:xfrm>
            <a:off x="6927469" y="5148112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6" name="Rectangle 45"/>
          <p:cNvSpPr>
            <a:spLocks noChangeAspect="1"/>
          </p:cNvSpPr>
          <p:nvPr/>
        </p:nvSpPr>
        <p:spPr bwMode="auto">
          <a:xfrm>
            <a:off x="7354002" y="5144647"/>
            <a:ext cx="356616" cy="266979"/>
          </a:xfrm>
          <a:prstGeom prst="rect">
            <a:avLst/>
          </a:prstGeom>
          <a:solidFill>
            <a:srgbClr val="FF0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7" name="Rectangle 46"/>
          <p:cNvSpPr>
            <a:spLocks noChangeAspect="1"/>
          </p:cNvSpPr>
          <p:nvPr/>
        </p:nvSpPr>
        <p:spPr bwMode="auto">
          <a:xfrm>
            <a:off x="7349707" y="2511378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8" name="Rectangle 47"/>
          <p:cNvSpPr>
            <a:spLocks noChangeAspect="1"/>
          </p:cNvSpPr>
          <p:nvPr/>
        </p:nvSpPr>
        <p:spPr bwMode="auto">
          <a:xfrm>
            <a:off x="7766717" y="2531828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9" name="Rectangle 48"/>
          <p:cNvSpPr>
            <a:spLocks noChangeAspect="1"/>
          </p:cNvSpPr>
          <p:nvPr/>
        </p:nvSpPr>
        <p:spPr bwMode="auto">
          <a:xfrm>
            <a:off x="8188765" y="2515514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0" name="Rectangle 49"/>
          <p:cNvSpPr>
            <a:spLocks noChangeAspect="1"/>
          </p:cNvSpPr>
          <p:nvPr/>
        </p:nvSpPr>
        <p:spPr bwMode="auto">
          <a:xfrm>
            <a:off x="7772207" y="3826789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1" name="Rectangle 50"/>
          <p:cNvSpPr>
            <a:spLocks noChangeAspect="1"/>
          </p:cNvSpPr>
          <p:nvPr/>
        </p:nvSpPr>
        <p:spPr bwMode="auto">
          <a:xfrm>
            <a:off x="7345474" y="3828012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2" name="Rectangle 51"/>
          <p:cNvSpPr>
            <a:spLocks noChangeAspect="1"/>
          </p:cNvSpPr>
          <p:nvPr/>
        </p:nvSpPr>
        <p:spPr bwMode="auto">
          <a:xfrm>
            <a:off x="6922244" y="4814936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3" name="Rectangle 52"/>
          <p:cNvSpPr>
            <a:spLocks noChangeAspect="1"/>
          </p:cNvSpPr>
          <p:nvPr/>
        </p:nvSpPr>
        <p:spPr bwMode="auto">
          <a:xfrm>
            <a:off x="7349769" y="4815558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4" name="Rectangle 53"/>
          <p:cNvSpPr>
            <a:spLocks noChangeAspect="1"/>
          </p:cNvSpPr>
          <p:nvPr/>
        </p:nvSpPr>
        <p:spPr bwMode="auto">
          <a:xfrm>
            <a:off x="7766717" y="4815900"/>
            <a:ext cx="365760" cy="273824"/>
          </a:xfrm>
          <a:prstGeom prst="rect">
            <a:avLst/>
          </a:prstGeom>
          <a:solidFill>
            <a:srgbClr val="0A8B07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246637"/>
            <a:ext cx="8784976" cy="646331"/>
          </a:xfrm>
        </p:spPr>
        <p:txBody>
          <a:bodyPr/>
          <a:lstStyle/>
          <a:p>
            <a:r>
              <a:rPr lang="en-US" dirty="0" smtClean="0"/>
              <a:t>Effectiveness of SMT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4036"/>
            <a:ext cx="499111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3.12  Multithreading: Exploiting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Thread-Level Parallelism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80" y="1063608"/>
            <a:ext cx="7086601" cy="51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6461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951FF"/>
                </a:solidFill>
                <a:latin typeface="Calibri" charset="0"/>
                <a:ea typeface="Calibri" charset="0"/>
                <a:cs typeface="Calibri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943830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high instruction bandwidth!</a:t>
            </a:r>
          </a:p>
          <a:p>
            <a:pPr lvl="1"/>
            <a:r>
              <a:rPr lang="en-US" sz="2000" dirty="0" smtClean="0"/>
              <a:t>Branch-Target buffers</a:t>
            </a:r>
          </a:p>
          <a:p>
            <a:pPr lvl="2"/>
            <a:r>
              <a:rPr lang="en-US" sz="1600" dirty="0" smtClean="0"/>
              <a:t>Next PC prediction buffer, indexed by current PC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Branch-Target Buffer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4252807" cy="29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76872"/>
            <a:ext cx="3656062" cy="385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Optimization:</a:t>
            </a:r>
          </a:p>
          <a:p>
            <a:pPr lvl="1"/>
            <a:r>
              <a:rPr lang="en-US" dirty="0" smtClean="0"/>
              <a:t>Larger branch-target buffer</a:t>
            </a:r>
          </a:p>
          <a:p>
            <a:pPr lvl="1"/>
            <a:r>
              <a:rPr lang="en-US" dirty="0" smtClean="0"/>
              <a:t>Add target instruction into buffer to deal with longer decoding time required by larger buffer</a:t>
            </a:r>
          </a:p>
          <a:p>
            <a:pPr lvl="1"/>
            <a:r>
              <a:rPr lang="en-US" dirty="0" smtClean="0"/>
              <a:t>“Branch folding”</a:t>
            </a:r>
          </a:p>
          <a:p>
            <a:pPr lvl="1"/>
            <a:endParaRPr lang="en-US" dirty="0" smtClean="0"/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Folding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992243" cy="5111750"/>
          </a:xfrm>
        </p:spPr>
        <p:txBody>
          <a:bodyPr/>
          <a:lstStyle/>
          <a:p>
            <a:r>
              <a:rPr lang="en-US" dirty="0" smtClean="0"/>
              <a:t>Most unconditional branches come from function returns</a:t>
            </a:r>
          </a:p>
          <a:p>
            <a:r>
              <a:rPr lang="en-US" dirty="0" smtClean="0"/>
              <a:t>The same procedure can be called from multiple sites</a:t>
            </a:r>
          </a:p>
          <a:p>
            <a:pPr lvl="1"/>
            <a:r>
              <a:rPr lang="en-US" dirty="0" smtClean="0"/>
              <a:t>Causes the buffer to potentially forget about the return address from previous calls</a:t>
            </a:r>
          </a:p>
          <a:p>
            <a:r>
              <a:rPr lang="en-US" dirty="0" smtClean="0"/>
              <a:t>Create return address buffer organized as a stack</a:t>
            </a:r>
          </a:p>
          <a:p>
            <a:pPr lvl="1"/>
            <a:endParaRPr lang="en-US" dirty="0" smtClean="0"/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Address Predictor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992243" cy="5111750"/>
          </a:xfrm>
        </p:spPr>
        <p:txBody>
          <a:bodyPr/>
          <a:lstStyle/>
          <a:p>
            <a:r>
              <a:rPr lang="en-US" dirty="0" smtClean="0"/>
              <a:t>Design monolithic unit that performs:</a:t>
            </a:r>
          </a:p>
          <a:p>
            <a:pPr lvl="1"/>
            <a:r>
              <a:rPr lang="en-US" dirty="0" smtClean="0"/>
              <a:t>Branch prediction</a:t>
            </a:r>
          </a:p>
          <a:p>
            <a:pPr lvl="1"/>
            <a:r>
              <a:rPr lang="en-US" dirty="0" smtClean="0"/>
              <a:t>Instruction </a:t>
            </a:r>
            <a:r>
              <a:rPr lang="en-US" dirty="0" err="1" smtClean="0"/>
              <a:t>prefetch</a:t>
            </a:r>
            <a:endParaRPr lang="en-US" dirty="0" smtClean="0"/>
          </a:p>
          <a:p>
            <a:pPr lvl="2"/>
            <a:r>
              <a:rPr lang="en-US" dirty="0" smtClean="0"/>
              <a:t>Fetch ahead</a:t>
            </a:r>
          </a:p>
          <a:p>
            <a:pPr lvl="1"/>
            <a:r>
              <a:rPr lang="en-US" dirty="0" smtClean="0"/>
              <a:t>Instruction memory access and buffering</a:t>
            </a:r>
          </a:p>
          <a:p>
            <a:pPr lvl="2"/>
            <a:r>
              <a:rPr lang="en-US" dirty="0" smtClean="0"/>
              <a:t>Deal with crossing cache lines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Instruction Fetch Unit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992243" cy="5111750"/>
          </a:xfrm>
        </p:spPr>
        <p:txBody>
          <a:bodyPr/>
          <a:lstStyle/>
          <a:p>
            <a:r>
              <a:rPr lang="en-US" sz="2400" dirty="0" smtClean="0"/>
              <a:t>Register renaming vs. reorder buffers</a:t>
            </a:r>
          </a:p>
          <a:p>
            <a:pPr lvl="1"/>
            <a:r>
              <a:rPr lang="en-US" sz="2000" dirty="0" smtClean="0"/>
              <a:t>Instead of virtual registers from reservation stations and reorder buffer, create a single register pool</a:t>
            </a:r>
          </a:p>
          <a:p>
            <a:pPr lvl="2"/>
            <a:r>
              <a:rPr lang="en-US" sz="1800" dirty="0" smtClean="0"/>
              <a:t>Contains visible registers and virtual registers</a:t>
            </a:r>
          </a:p>
          <a:p>
            <a:pPr lvl="1"/>
            <a:r>
              <a:rPr lang="en-US" sz="2000" dirty="0" smtClean="0"/>
              <a:t>Use hardware-based map to rename registers during issue</a:t>
            </a:r>
          </a:p>
          <a:p>
            <a:pPr lvl="1"/>
            <a:r>
              <a:rPr lang="en-US" sz="2000" dirty="0" smtClean="0"/>
              <a:t>WAW and WAR hazards are avoided</a:t>
            </a:r>
          </a:p>
          <a:p>
            <a:pPr lvl="1"/>
            <a:r>
              <a:rPr lang="en-US" sz="2000" dirty="0" smtClean="0"/>
              <a:t>Speculation recovery occurs by copying during commit</a:t>
            </a:r>
          </a:p>
          <a:p>
            <a:pPr lvl="1"/>
            <a:r>
              <a:rPr lang="en-US" sz="2000" dirty="0" smtClean="0"/>
              <a:t>Still need a ROB-like queue to update table in order</a:t>
            </a:r>
          </a:p>
          <a:p>
            <a:pPr lvl="1"/>
            <a:r>
              <a:rPr lang="en-US" sz="2000" dirty="0" smtClean="0"/>
              <a:t>Simplifies commit:</a:t>
            </a:r>
          </a:p>
          <a:p>
            <a:pPr lvl="2"/>
            <a:r>
              <a:rPr lang="en-US" sz="1600" dirty="0" smtClean="0"/>
              <a:t>Record that mapping between architectural register and physical register is no longer speculative</a:t>
            </a:r>
          </a:p>
          <a:p>
            <a:pPr lvl="2"/>
            <a:r>
              <a:rPr lang="en-US" sz="1600" dirty="0" smtClean="0"/>
              <a:t>Free up physical register used to hold older value</a:t>
            </a:r>
          </a:p>
          <a:p>
            <a:pPr lvl="2"/>
            <a:r>
              <a:rPr lang="en-US" sz="1600" dirty="0" smtClean="0"/>
              <a:t>In other words:  SWAP physical registers on commit</a:t>
            </a:r>
          </a:p>
          <a:p>
            <a:pPr lvl="1"/>
            <a:r>
              <a:rPr lang="en-US" sz="2000" dirty="0" smtClean="0"/>
              <a:t>Physical register de-allocation is more difficult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Register Renaming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992243" cy="5111750"/>
          </a:xfrm>
        </p:spPr>
        <p:txBody>
          <a:bodyPr/>
          <a:lstStyle/>
          <a:p>
            <a:r>
              <a:rPr lang="en-US" dirty="0" smtClean="0"/>
              <a:t>Combining instruction issue with register renaming:</a:t>
            </a:r>
          </a:p>
          <a:p>
            <a:pPr lvl="1"/>
            <a:r>
              <a:rPr lang="en-US" dirty="0" smtClean="0"/>
              <a:t>Issue logic pre-reserves enough physical registers for the bundle (fixed number?)</a:t>
            </a:r>
          </a:p>
          <a:p>
            <a:pPr lvl="1"/>
            <a:r>
              <a:rPr lang="en-US" dirty="0" smtClean="0"/>
              <a:t>Issue logic finds dependencies within bundle, maps registers as necessary</a:t>
            </a:r>
          </a:p>
          <a:p>
            <a:pPr lvl="1"/>
            <a:r>
              <a:rPr lang="en-US" dirty="0" smtClean="0"/>
              <a:t>Issue logic finds dependencies between current bundle and already in-flight bundles, maps registers as necessary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Issue and Renaming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Control Dependences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004BF3"/>
                </a:solidFill>
              </a:rPr>
              <a:t>Control Dependence </a:t>
            </a:r>
            <a:r>
              <a:rPr lang="en-US" sz="2800" dirty="0" smtClean="0"/>
              <a:t>determines</a:t>
            </a:r>
            <a:r>
              <a:rPr lang="en-US" sz="2400" dirty="0"/>
              <a:t> </a:t>
            </a:r>
            <a:r>
              <a:rPr lang="en-US" dirty="0" smtClean="0"/>
              <a:t>ordering of instruction </a:t>
            </a:r>
            <a:r>
              <a:rPr lang="en-US" dirty="0" err="1" smtClean="0"/>
              <a:t>i</a:t>
            </a:r>
            <a:r>
              <a:rPr lang="en-US" dirty="0" smtClean="0"/>
              <a:t> with respect to a branch instruction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Instruction control-dependent on a branch cannot be moved before the branch so that its execution is no longer controller by the branch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dirty="0" smtClean="0"/>
              <a:t>An instruction not control-dependent on a branch cannot be moved after the branch so that its execution is controlled by the branch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5156" y="5022476"/>
            <a:ext cx="6304290" cy="954107"/>
          </a:xfrm>
          <a:prstGeom prst="rect">
            <a:avLst/>
          </a:prstGeom>
          <a:solidFill>
            <a:srgbClr val="D5E5FF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if p1 { s1; }  // </a:t>
            </a:r>
            <a:r>
              <a:rPr lang="en-US" sz="2800" smtClean="0">
                <a:latin typeface="Calibri" charset="0"/>
                <a:ea typeface="Calibri" charset="0"/>
                <a:cs typeface="Calibri" charset="0"/>
              </a:rPr>
              <a:t>s1 control-dependent on p1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if p2 { s2; }  // s2 control-dependent on p2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2" y="6611376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992243" cy="5111750"/>
          </a:xfrm>
        </p:spPr>
        <p:txBody>
          <a:bodyPr/>
          <a:lstStyle/>
          <a:p>
            <a:r>
              <a:rPr lang="en-US" dirty="0" smtClean="0"/>
              <a:t>How much to speculate</a:t>
            </a:r>
          </a:p>
          <a:p>
            <a:pPr lvl="1"/>
            <a:r>
              <a:rPr lang="en-US" dirty="0" err="1" smtClean="0"/>
              <a:t>Mis</a:t>
            </a:r>
            <a:r>
              <a:rPr lang="en-US" dirty="0" smtClean="0"/>
              <a:t>-speculation degrades performance and power relative to no speculation</a:t>
            </a:r>
          </a:p>
          <a:p>
            <a:pPr lvl="2"/>
            <a:r>
              <a:rPr lang="en-US" dirty="0" smtClean="0"/>
              <a:t>May cause additional misses (cache, TLB)</a:t>
            </a:r>
          </a:p>
          <a:p>
            <a:pPr lvl="1"/>
            <a:r>
              <a:rPr lang="en-US" dirty="0" smtClean="0"/>
              <a:t>Prevent speculative code from causing higher costing misses (e.g. L2)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Speculating through multiple branches</a:t>
            </a:r>
          </a:p>
          <a:p>
            <a:pPr lvl="1"/>
            <a:r>
              <a:rPr lang="en-US" dirty="0" smtClean="0"/>
              <a:t>Complicates speculation recovery</a:t>
            </a:r>
          </a:p>
          <a:p>
            <a:pPr lvl="1"/>
            <a:r>
              <a:rPr lang="en-US" dirty="0" smtClean="0"/>
              <a:t>No processor can resolve multiple branches per cycle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992243" cy="5111750"/>
          </a:xfrm>
        </p:spPr>
        <p:txBody>
          <a:bodyPr/>
          <a:lstStyle/>
          <a:p>
            <a:r>
              <a:rPr lang="en-US" dirty="0" smtClean="0"/>
              <a:t>Speculation and energy efficiency</a:t>
            </a:r>
          </a:p>
          <a:p>
            <a:pPr lvl="1"/>
            <a:r>
              <a:rPr lang="en-US" dirty="0" smtClean="0"/>
              <a:t>Note:  speculation is only energy efficient when it significantly improves performance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Value prediction</a:t>
            </a:r>
          </a:p>
          <a:p>
            <a:pPr lvl="1"/>
            <a:r>
              <a:rPr lang="en-US" dirty="0" smtClean="0"/>
              <a:t>Uses:</a:t>
            </a:r>
          </a:p>
          <a:p>
            <a:pPr lvl="2"/>
            <a:r>
              <a:rPr lang="en-US" dirty="0" smtClean="0"/>
              <a:t>Loads that load from a constant pool</a:t>
            </a:r>
          </a:p>
          <a:p>
            <a:pPr lvl="2"/>
            <a:r>
              <a:rPr lang="en-US" dirty="0" smtClean="0"/>
              <a:t>Instruction that produces a value from a small set of values</a:t>
            </a:r>
          </a:p>
          <a:p>
            <a:pPr lvl="1"/>
            <a:r>
              <a:rPr lang="en-US" dirty="0" smtClean="0"/>
              <a:t>Not been incorporated into modern processors</a:t>
            </a:r>
          </a:p>
          <a:p>
            <a:pPr lvl="1"/>
            <a:r>
              <a:rPr lang="en-US" dirty="0" smtClean="0"/>
              <a:t>Similar idea--</a:t>
            </a:r>
            <a:r>
              <a:rPr lang="en-US" i="1" dirty="0" smtClean="0"/>
              <a:t>address aliasing prediction</a:t>
            </a:r>
            <a:r>
              <a:rPr lang="en-US" dirty="0" smtClean="0"/>
              <a:t>--is used on some processors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5952920" y="2824272"/>
            <a:ext cx="6015493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Adv. Techniques for Instruction Delivery and Speculation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Efficiency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09677"/>
            <a:ext cx="8281987" cy="707886"/>
          </a:xfrm>
        </p:spPr>
        <p:txBody>
          <a:bodyPr/>
          <a:lstStyle/>
          <a:p>
            <a:r>
              <a:rPr lang="en-AU" dirty="0" smtClean="0"/>
              <a:t>Branch Prediction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Basic 2-bit predictor: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For each branch: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Predict taken or not taken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If the prediction is wrong two consecutive times, change prediction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Correlating predictor: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Multiple 2-bit predictors for each branch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One for each possible combination of outcomes of preceding </a:t>
            </a:r>
            <a:r>
              <a:rPr lang="en-US" sz="2000" i="1" dirty="0" smtClean="0"/>
              <a:t>n</a:t>
            </a:r>
            <a:r>
              <a:rPr lang="en-US" sz="2000" dirty="0" smtClean="0"/>
              <a:t> branches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Local predictor: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Multiple 2-bit predictors for each branch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One for each possible combination of outcomes for the last </a:t>
            </a:r>
            <a:r>
              <a:rPr lang="en-US" sz="2000" i="1" dirty="0" smtClean="0"/>
              <a:t>n</a:t>
            </a:r>
            <a:r>
              <a:rPr lang="en-US" sz="2000" dirty="0" smtClean="0"/>
              <a:t> occurrences of this branch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Tournament predictor: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Combine correlating predictor with local predictor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09677"/>
            <a:ext cx="8281987" cy="707886"/>
          </a:xfrm>
        </p:spPr>
        <p:txBody>
          <a:bodyPr/>
          <a:lstStyle/>
          <a:p>
            <a:r>
              <a:rPr lang="en-AU" dirty="0" smtClean="0"/>
              <a:t>Branch Prediction Performance</a:t>
            </a:r>
            <a:endParaRPr lang="en-AU" dirty="0"/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 rot="5400000">
            <a:off x="7957810" y="819364"/>
            <a:ext cx="2005677" cy="36933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66FF"/>
                </a:solidFill>
                <a:latin typeface="Arial" charset="0"/>
              </a:rPr>
              <a:t>Branch Prediction</a:t>
            </a:r>
            <a:endParaRPr lang="en-US" sz="1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4213" y="1125538"/>
            <a:ext cx="82708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lang="en-US" sz="2400" kern="0" dirty="0" smtClean="0">
              <a:solidFill>
                <a:srgbClr val="003399"/>
              </a:solidFill>
              <a:latin typeface="+mn-lt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lang="en-US" sz="2400" kern="0" dirty="0" smtClean="0">
              <a:solidFill>
                <a:srgbClr val="003399"/>
              </a:solidFill>
              <a:latin typeface="+mn-lt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lang="en-US" sz="2400" kern="0" dirty="0" smtClean="0">
              <a:solidFill>
                <a:srgbClr val="003399"/>
              </a:solidFill>
              <a:latin typeface="+mn-lt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lang="en-US" sz="2400" kern="0" dirty="0" smtClean="0">
              <a:solidFill>
                <a:srgbClr val="003399"/>
              </a:solidFill>
              <a:latin typeface="+mn-lt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lang="en-US" sz="2400" kern="0" dirty="0" smtClean="0">
              <a:solidFill>
                <a:srgbClr val="003399"/>
              </a:solidFill>
              <a:latin typeface="+mn-lt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Branch predictor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87499"/>
            <a:ext cx="83629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Control Dependence </a:t>
            </a:r>
            <a:r>
              <a:rPr lang="mr-IN" dirty="0" smtClean="0"/>
              <a:t>–</a:t>
            </a:r>
            <a:r>
              <a:rPr lang="en-AU" dirty="0" smtClean="0"/>
              <a:t> Examples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631" y="1223046"/>
            <a:ext cx="5256857" cy="46568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LD cannot be move above branch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OR instruction dependent on ADD and SUB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Cannot move SUB before the branch</a:t>
            </a: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Reorder instruction if it does not change program semantics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6936" y="1223046"/>
            <a:ext cx="3141040" cy="2044589"/>
          </a:xfrm>
          <a:prstGeom prst="rect">
            <a:avLst/>
          </a:prstGeom>
          <a:solidFill>
            <a:srgbClr val="D5E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Example</a:t>
            </a:r>
            <a:r>
              <a:rPr kumimoji="0" lang="en-US" sz="2400" b="0" i="0" u="sng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1:</a:t>
            </a:r>
            <a:endParaRPr kumimoji="0" lang="en-US" sz="2400" b="0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ADD	</a:t>
            </a: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x2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x3, </a:t>
            </a: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x4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	BEQ	x2, x0, L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	LD	x1, 0(x2)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L:	…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3626977"/>
            <a:ext cx="3141040" cy="2397305"/>
          </a:xfrm>
          <a:prstGeom prst="rect">
            <a:avLst/>
          </a:prstGeom>
          <a:solidFill>
            <a:srgbClr val="D5E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u="sng" kern="0" dirty="0" smtClean="0">
                <a:latin typeface="Calibri" charset="0"/>
                <a:ea typeface="Calibri" charset="0"/>
                <a:cs typeface="Calibri" charset="0"/>
              </a:rPr>
              <a:t>Example 2: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000" kern="0" noProof="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ADD	x1, x2, x3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BEQ	x4, x0, L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	SUB 	</a:t>
            </a:r>
            <a:r>
              <a:rPr lang="en-US" sz="2400" kern="0" dirty="0" smtClean="0">
                <a:latin typeface="Calibri" charset="0"/>
                <a:ea typeface="Calibri" charset="0"/>
                <a:cs typeface="Calibri" charset="0"/>
              </a:rPr>
              <a:t>x1</a:t>
            </a: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, x5, x6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lang="en-US" sz="2400" kern="0" noProof="0" dirty="0" smtClean="0">
                <a:latin typeface="Calibri" charset="0"/>
                <a:ea typeface="Calibri" charset="0"/>
                <a:cs typeface="Calibri" charset="0"/>
              </a:rPr>
              <a:t>L: 	...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OR</a:t>
            </a:r>
            <a:r>
              <a:rPr lang="en-US" sz="2400" kern="0" dirty="0">
                <a:latin typeface="Calibri" charset="0"/>
                <a:ea typeface="Calibri" charset="0"/>
                <a:cs typeface="Calibri" charset="0"/>
              </a:rPr>
              <a:t>	x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7, x1, x8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2" y="6611376"/>
            <a:ext cx="29471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3.1  ILP </a:t>
            </a: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Concepts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and Challenges</a:t>
            </a:r>
            <a:endParaRPr lang="en-US" sz="1600" b="1" dirty="0" smtClean="0">
              <a:solidFill>
                <a:srgbClr val="004BF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d4e">
  <a:themeElements>
    <a:clrScheme name="1_cod4e 7">
      <a:dk1>
        <a:srgbClr val="000000"/>
      </a:dk1>
      <a:lt1>
        <a:srgbClr val="FFFFFF"/>
      </a:lt1>
      <a:dk2>
        <a:srgbClr val="0039A6"/>
      </a:dk2>
      <a:lt2>
        <a:srgbClr val="808080"/>
      </a:lt2>
      <a:accent1>
        <a:srgbClr val="9FCAD3"/>
      </a:accent1>
      <a:accent2>
        <a:srgbClr val="C0C0C0"/>
      </a:accent2>
      <a:accent3>
        <a:srgbClr val="FFFFFF"/>
      </a:accent3>
      <a:accent4>
        <a:srgbClr val="000000"/>
      </a:accent4>
      <a:accent5>
        <a:srgbClr val="CDE1E6"/>
      </a:accent5>
      <a:accent6>
        <a:srgbClr val="AEAEAE"/>
      </a:accent6>
      <a:hlink>
        <a:srgbClr val="91AFBF"/>
      </a:hlink>
      <a:folHlink>
        <a:srgbClr val="ECEAAC"/>
      </a:folHlink>
    </a:clrScheme>
    <a:fontScheme name="1_cod4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60000"/>
          <a:buFont typeface="Wingdings" pitchFamily="2" charset="2"/>
          <a:buNone/>
          <a:tabLst/>
          <a:defRPr kumimoji="0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arrow" w="lg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defRPr sz="2800" dirty="0" smtClean="0">
            <a:latin typeface="Calibri" charset="0"/>
            <a:ea typeface="Calibri" charset="0"/>
            <a:cs typeface="Calibri" charset="0"/>
          </a:defRPr>
        </a:defPPr>
      </a:lstStyle>
    </a:txDef>
  </a:objectDefaults>
  <a:extraClrSchemeLst>
    <a:extraClrScheme>
      <a:clrScheme name="1_cod4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4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4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7">
        <a:dk1>
          <a:srgbClr val="000000"/>
        </a:dk1>
        <a:lt1>
          <a:srgbClr val="FFFFFF"/>
        </a:lt1>
        <a:dk2>
          <a:srgbClr val="0039A6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cod4e</Template>
  <TotalTime>51014</TotalTime>
  <Words>4992</Words>
  <Application>Microsoft Macintosh PowerPoint</Application>
  <PresentationFormat>On-screen Show (4:3)</PresentationFormat>
  <Paragraphs>1019</Paragraphs>
  <Slides>83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4" baseType="lpstr">
      <vt:lpstr>.AppleSystemUIFont</vt:lpstr>
      <vt:lpstr>.HiraKakuInterface-W3</vt:lpstr>
      <vt:lpstr>Arial Black</vt:lpstr>
      <vt:lpstr>Calibri</vt:lpstr>
      <vt:lpstr>LucidaGrande</vt:lpstr>
      <vt:lpstr>Monaco</vt:lpstr>
      <vt:lpstr>Times New Roman</vt:lpstr>
      <vt:lpstr>Wingdings</vt:lpstr>
      <vt:lpstr>ZapfDingbatsITC</vt:lpstr>
      <vt:lpstr>Arial</vt:lpstr>
      <vt:lpstr>1_cod4e</vt:lpstr>
      <vt:lpstr>PowerPoint Presentation</vt:lpstr>
      <vt:lpstr>PowerPoint Presentation</vt:lpstr>
      <vt:lpstr>Instruction-Level Parallelism</vt:lpstr>
      <vt:lpstr>Dependences</vt:lpstr>
      <vt:lpstr>Data Dependence</vt:lpstr>
      <vt:lpstr>Name Dependence</vt:lpstr>
      <vt:lpstr>Data Hazards</vt:lpstr>
      <vt:lpstr>Control Dependences</vt:lpstr>
      <vt:lpstr>Control Dependence – Examples</vt:lpstr>
      <vt:lpstr>Control Dependence – Examples (1)</vt:lpstr>
      <vt:lpstr>PowerPoint Presentation</vt:lpstr>
      <vt:lpstr>Pipeline Scheduling</vt:lpstr>
      <vt:lpstr>Static Scheduling</vt:lpstr>
      <vt:lpstr>Static Scheduling (1)</vt:lpstr>
      <vt:lpstr>Static Scheduling (2)</vt:lpstr>
      <vt:lpstr>Loop Unrolling</vt:lpstr>
      <vt:lpstr>Loop Unrolling/Pipeline Scheduling</vt:lpstr>
      <vt:lpstr>Dealing with Unknown Loop Bound</vt:lpstr>
      <vt:lpstr>PowerPoint Presentation</vt:lpstr>
      <vt:lpstr>Dynamic Scheduling (Section 3.4, 3.5)</vt:lpstr>
      <vt:lpstr>Dynamic Scheduling (Section 3.4, 3.5)</vt:lpstr>
      <vt:lpstr>Dynamic Scheduling</vt:lpstr>
      <vt:lpstr>Dynamic Scheduling</vt:lpstr>
      <vt:lpstr>Dynamic Scheduling</vt:lpstr>
      <vt:lpstr>Register Renaming</vt:lpstr>
      <vt:lpstr>Register Renaming</vt:lpstr>
      <vt:lpstr>Tomasulo’s Algorithm – Structure </vt:lpstr>
      <vt:lpstr>Tomasulo’s Algorithm – Structure </vt:lpstr>
      <vt:lpstr>Tomasulo’s Algorithm – Structure </vt:lpstr>
      <vt:lpstr>Register Renaming By Reservation Stations</vt:lpstr>
      <vt:lpstr>Tomasulo’s Algorithm – Issue </vt:lpstr>
      <vt:lpstr>Tomasulo’s Algorithm – Execute</vt:lpstr>
      <vt:lpstr>Tomasulo’s Algorithm – Execute (1)</vt:lpstr>
      <vt:lpstr>Tomasulo’s Algorithm – Write Result</vt:lpstr>
      <vt:lpstr>Tomasulo’s Algorithm – Some Notes</vt:lpstr>
      <vt:lpstr>Example</vt:lpstr>
      <vt:lpstr>Reservation Station Fields</vt:lpstr>
      <vt:lpstr>PowerPoint Presentation</vt:lpstr>
      <vt:lpstr>PowerPoint Presentation</vt:lpstr>
      <vt:lpstr>A Loop Example</vt:lpstr>
      <vt:lpstr>PowerPoint Presentation</vt:lpstr>
      <vt:lpstr>Ordering of Load and Store</vt:lpstr>
      <vt:lpstr>Tomasulo’s Algorithm – Summary</vt:lpstr>
      <vt:lpstr>PowerPoint Presentation</vt:lpstr>
      <vt:lpstr>Hardware-Based Speculation</vt:lpstr>
      <vt:lpstr>Reorder Buffer</vt:lpstr>
      <vt:lpstr>Reorder Buffer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Loop Example</vt:lpstr>
      <vt:lpstr>Hazards Through Memory </vt:lpstr>
      <vt:lpstr>Hardware Speculation – Summary </vt:lpstr>
      <vt:lpstr>PowerPoint Presentation</vt:lpstr>
      <vt:lpstr>Multiple Issue and Static Scheduling</vt:lpstr>
      <vt:lpstr>Multiple Issue</vt:lpstr>
      <vt:lpstr>VLIW Processors</vt:lpstr>
      <vt:lpstr>VLIW Processors</vt:lpstr>
      <vt:lpstr>Dynamic Scheduling, Multiple Issue, and Speculation</vt:lpstr>
      <vt:lpstr>Overview of Design</vt:lpstr>
      <vt:lpstr>Multiple Issue</vt:lpstr>
      <vt:lpstr>Example</vt:lpstr>
      <vt:lpstr>Example – Mult-Issue, No Speculation</vt:lpstr>
      <vt:lpstr>Example – Mult-Issue w Speculation</vt:lpstr>
      <vt:lpstr>PowerPoint Presentation</vt:lpstr>
      <vt:lpstr>Limitations of ILP </vt:lpstr>
      <vt:lpstr>Multithreading</vt:lpstr>
      <vt:lpstr>Multithreading Approaches</vt:lpstr>
      <vt:lpstr>Effectiveness of SMT</vt:lpstr>
      <vt:lpstr>PowerPoint Presentation</vt:lpstr>
      <vt:lpstr>Branch-Target Buffer</vt:lpstr>
      <vt:lpstr>Branch Folding</vt:lpstr>
      <vt:lpstr>Return Address Predictor</vt:lpstr>
      <vt:lpstr>Integrated Instruction Fetch Unit</vt:lpstr>
      <vt:lpstr>Register Renaming</vt:lpstr>
      <vt:lpstr>Integrated Issue and Renaming</vt:lpstr>
      <vt:lpstr>How Much?</vt:lpstr>
      <vt:lpstr>Energy Efficiency</vt:lpstr>
      <vt:lpstr>Branch Prediction</vt:lpstr>
      <vt:lpstr>Branch Prediction Performance</vt:lpstr>
    </vt:vector>
  </TitlesOfParts>
  <Company>Ashenden Designs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Ashenden</dc:creator>
  <cp:lastModifiedBy>Microsoft Office User</cp:lastModifiedBy>
  <cp:revision>794</cp:revision>
  <cp:lastPrinted>2018-10-22T20:24:50Z</cp:lastPrinted>
  <dcterms:created xsi:type="dcterms:W3CDTF">2008-07-27T22:34:41Z</dcterms:created>
  <dcterms:modified xsi:type="dcterms:W3CDTF">2018-10-29T19:20:53Z</dcterms:modified>
</cp:coreProperties>
</file>