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3" r:id="rId1"/>
  </p:sldMasterIdLst>
  <p:notesMasterIdLst>
    <p:notesMasterId r:id="rId91"/>
  </p:notesMasterIdLst>
  <p:handoutMasterIdLst>
    <p:handoutMasterId r:id="rId92"/>
  </p:handoutMasterIdLst>
  <p:sldIdLst>
    <p:sldId id="270" r:id="rId2"/>
    <p:sldId id="272" r:id="rId3"/>
    <p:sldId id="381" r:id="rId4"/>
    <p:sldId id="351" r:id="rId5"/>
    <p:sldId id="318" r:id="rId6"/>
    <p:sldId id="319" r:id="rId7"/>
    <p:sldId id="382" r:id="rId8"/>
    <p:sldId id="320" r:id="rId9"/>
    <p:sldId id="321" r:id="rId10"/>
    <p:sldId id="383" r:id="rId11"/>
    <p:sldId id="322" r:id="rId12"/>
    <p:sldId id="323" r:id="rId13"/>
    <p:sldId id="324" r:id="rId14"/>
    <p:sldId id="325" r:id="rId15"/>
    <p:sldId id="327" r:id="rId16"/>
    <p:sldId id="328" r:id="rId17"/>
    <p:sldId id="333" r:id="rId18"/>
    <p:sldId id="329" r:id="rId19"/>
    <p:sldId id="330" r:id="rId20"/>
    <p:sldId id="331" r:id="rId21"/>
    <p:sldId id="326" r:id="rId22"/>
    <p:sldId id="332" r:id="rId23"/>
    <p:sldId id="384" r:id="rId24"/>
    <p:sldId id="334" r:id="rId25"/>
    <p:sldId id="335" r:id="rId26"/>
    <p:sldId id="336" r:id="rId27"/>
    <p:sldId id="337" r:id="rId28"/>
    <p:sldId id="338" r:id="rId29"/>
    <p:sldId id="339" r:id="rId30"/>
    <p:sldId id="341" r:id="rId31"/>
    <p:sldId id="342" r:id="rId32"/>
    <p:sldId id="343" r:id="rId33"/>
    <p:sldId id="344" r:id="rId34"/>
    <p:sldId id="345" r:id="rId35"/>
    <p:sldId id="346" r:id="rId36"/>
    <p:sldId id="385" r:id="rId37"/>
    <p:sldId id="352" r:id="rId38"/>
    <p:sldId id="347" r:id="rId39"/>
    <p:sldId id="405" r:id="rId40"/>
    <p:sldId id="348" r:id="rId41"/>
    <p:sldId id="349" r:id="rId42"/>
    <p:sldId id="350" r:id="rId43"/>
    <p:sldId id="386" r:id="rId44"/>
    <p:sldId id="353" r:id="rId45"/>
    <p:sldId id="354" r:id="rId46"/>
    <p:sldId id="406" r:id="rId47"/>
    <p:sldId id="356" r:id="rId48"/>
    <p:sldId id="357" r:id="rId49"/>
    <p:sldId id="358" r:id="rId50"/>
    <p:sldId id="359" r:id="rId51"/>
    <p:sldId id="355" r:id="rId52"/>
    <p:sldId id="407" r:id="rId53"/>
    <p:sldId id="360" r:id="rId54"/>
    <p:sldId id="362" r:id="rId55"/>
    <p:sldId id="363" r:id="rId56"/>
    <p:sldId id="366" r:id="rId57"/>
    <p:sldId id="361" r:id="rId58"/>
    <p:sldId id="364" r:id="rId59"/>
    <p:sldId id="365" r:id="rId60"/>
    <p:sldId id="368" r:id="rId61"/>
    <p:sldId id="369" r:id="rId62"/>
    <p:sldId id="370" r:id="rId63"/>
    <p:sldId id="371" r:id="rId64"/>
    <p:sldId id="379" r:id="rId65"/>
    <p:sldId id="372" r:id="rId66"/>
    <p:sldId id="374" r:id="rId67"/>
    <p:sldId id="375" r:id="rId68"/>
    <p:sldId id="376" r:id="rId69"/>
    <p:sldId id="377" r:id="rId70"/>
    <p:sldId id="408" r:id="rId71"/>
    <p:sldId id="387" r:id="rId72"/>
    <p:sldId id="388" r:id="rId73"/>
    <p:sldId id="394" r:id="rId74"/>
    <p:sldId id="395" r:id="rId75"/>
    <p:sldId id="396" r:id="rId76"/>
    <p:sldId id="397" r:id="rId77"/>
    <p:sldId id="389" r:id="rId78"/>
    <p:sldId id="398" r:id="rId79"/>
    <p:sldId id="409" r:id="rId80"/>
    <p:sldId id="399" r:id="rId81"/>
    <p:sldId id="390" r:id="rId82"/>
    <p:sldId id="400" r:id="rId83"/>
    <p:sldId id="391" r:id="rId84"/>
    <p:sldId id="410" r:id="rId85"/>
    <p:sldId id="392" r:id="rId86"/>
    <p:sldId id="393" r:id="rId87"/>
    <p:sldId id="401" r:id="rId88"/>
    <p:sldId id="403" r:id="rId89"/>
    <p:sldId id="404" r:id="rId90"/>
  </p:sldIdLst>
  <p:sldSz cx="9144000" cy="6858000" type="screen4x3"/>
  <p:notesSz cx="7099300" cy="10234613"/>
  <p:defaultTex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4DB"/>
    <a:srgbClr val="07860F"/>
    <a:srgbClr val="004BF3"/>
    <a:srgbClr val="00309C"/>
    <a:srgbClr val="0049EA"/>
    <a:srgbClr val="0A31F1"/>
    <a:srgbClr val="089B0F"/>
    <a:srgbClr val="0951FF"/>
    <a:srgbClr val="0066FF"/>
    <a:srgbClr val="006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50" autoAdjust="0"/>
    <p:restoredTop sz="90694" autoAdjust="0"/>
  </p:normalViewPr>
  <p:slideViewPr>
    <p:cSldViewPr snapToGrid="0">
      <p:cViewPr>
        <p:scale>
          <a:sx n="178" d="100"/>
          <a:sy n="178" d="100"/>
        </p:scale>
        <p:origin x="1480" y="3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48" d="100"/>
          <a:sy n="148" d="100"/>
        </p:scale>
        <p:origin x="3208" y="208"/>
      </p:cViewPr>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notesMaster" Target="notesMasters/notesMaster1.xml"/><Relationship Id="rId92" Type="http://schemas.openxmlformats.org/officeDocument/2006/relationships/handoutMaster" Target="handoutMasters/handoutMaster1.xml"/><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5437188"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0" hangingPunct="0">
              <a:spcBef>
                <a:spcPct val="0"/>
              </a:spcBef>
              <a:buClrTx/>
              <a:buSzTx/>
              <a:buFontTx/>
              <a:buNone/>
              <a:defRPr sz="1300">
                <a:latin typeface="Times New Roman" pitchFamily="18" charset="0"/>
              </a:defRPr>
            </a:lvl1pPr>
          </a:lstStyle>
          <a:p>
            <a:r>
              <a:rPr lang="en-US"/>
              <a:t>The University of Adelaide, School of Computer Science</a:t>
            </a:r>
          </a:p>
        </p:txBody>
      </p:sp>
      <p:sp>
        <p:nvSpPr>
          <p:cNvPr id="6147" name="Rectangle 3"/>
          <p:cNvSpPr>
            <a:spLocks noGrp="1" noChangeArrowheads="1"/>
          </p:cNvSpPr>
          <p:nvPr>
            <p:ph type="dt" sz="quarter" idx="1"/>
          </p:nvPr>
        </p:nvSpPr>
        <p:spPr bwMode="auto">
          <a:xfrm>
            <a:off x="5575300" y="0"/>
            <a:ext cx="1524000"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spcBef>
                <a:spcPct val="0"/>
              </a:spcBef>
              <a:buClrTx/>
              <a:buSzTx/>
              <a:buFontTx/>
              <a:buNone/>
              <a:defRPr sz="1300">
                <a:latin typeface="Times New Roman" pitchFamily="18" charset="0"/>
              </a:defRPr>
            </a:lvl1pPr>
          </a:lstStyle>
          <a:p>
            <a:fld id="{61565D71-58CB-4E4A-A112-B88A53B65450}" type="datetime3">
              <a:rPr lang="en-US" smtClean="0"/>
              <a:t>10 October 2018</a:t>
            </a:fld>
            <a:endParaRPr lang="en-US"/>
          </a:p>
        </p:txBody>
      </p:sp>
      <p:sp>
        <p:nvSpPr>
          <p:cNvPr id="6148" name="Rectangle 4"/>
          <p:cNvSpPr>
            <a:spLocks noGrp="1" noChangeArrowheads="1"/>
          </p:cNvSpPr>
          <p:nvPr>
            <p:ph type="ftr" sz="quarter" idx="2"/>
          </p:nvPr>
        </p:nvSpPr>
        <p:spPr bwMode="auto">
          <a:xfrm>
            <a:off x="0" y="9723438"/>
            <a:ext cx="5437188"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0" hangingPunct="0">
              <a:spcBef>
                <a:spcPct val="0"/>
              </a:spcBef>
              <a:buClrTx/>
              <a:buSzTx/>
              <a:buFontTx/>
              <a:buNone/>
              <a:defRPr sz="1300">
                <a:latin typeface="Times New Roman" pitchFamily="18" charset="0"/>
              </a:defRPr>
            </a:lvl1pPr>
          </a:lstStyle>
          <a:p>
            <a:r>
              <a:rPr lang="en-US"/>
              <a:t>Chapter 2 — Instructions: Language of the Computer</a:t>
            </a:r>
          </a:p>
        </p:txBody>
      </p:sp>
      <p:sp>
        <p:nvSpPr>
          <p:cNvPr id="6149" name="Rectangle 5"/>
          <p:cNvSpPr>
            <a:spLocks noGrp="1" noChangeArrowheads="1"/>
          </p:cNvSpPr>
          <p:nvPr>
            <p:ph type="sldNum" sz="quarter" idx="3"/>
          </p:nvPr>
        </p:nvSpPr>
        <p:spPr bwMode="auto">
          <a:xfrm>
            <a:off x="5575300" y="9723438"/>
            <a:ext cx="1524000"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0" hangingPunct="0">
              <a:spcBef>
                <a:spcPct val="0"/>
              </a:spcBef>
              <a:buClrTx/>
              <a:buSzTx/>
              <a:buFontTx/>
              <a:buNone/>
              <a:defRPr sz="1300">
                <a:latin typeface="Times New Roman" pitchFamily="18" charset="0"/>
              </a:defRPr>
            </a:lvl1pPr>
          </a:lstStyle>
          <a:p>
            <a:fld id="{57C84157-CAC9-4329-91AD-EB3C6746FA38}" type="slidenum">
              <a:rPr lang="en-US"/>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0" hangingPunct="0">
              <a:spcBef>
                <a:spcPct val="0"/>
              </a:spcBef>
              <a:buClrTx/>
              <a:buSzTx/>
              <a:buFontTx/>
              <a:buNone/>
              <a:defRPr sz="1300">
                <a:latin typeface="Times New Roman" pitchFamily="18" charset="0"/>
              </a:defRPr>
            </a:lvl1pPr>
          </a:lstStyle>
          <a:p>
            <a:r>
              <a:rPr lang="en-US"/>
              <a:t>The University of Adelaide, School of Computer Science</a:t>
            </a:r>
          </a:p>
        </p:txBody>
      </p:sp>
      <p:sp>
        <p:nvSpPr>
          <p:cNvPr id="8195" name="Rectangle 3"/>
          <p:cNvSpPr>
            <a:spLocks noGrp="1" noChangeArrowheads="1"/>
          </p:cNvSpPr>
          <p:nvPr>
            <p:ph type="dt" idx="1"/>
          </p:nvPr>
        </p:nvSpPr>
        <p:spPr bwMode="auto">
          <a:xfrm>
            <a:off x="4022725"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spcBef>
                <a:spcPct val="0"/>
              </a:spcBef>
              <a:buClrTx/>
              <a:buSzTx/>
              <a:buFontTx/>
              <a:buNone/>
              <a:defRPr sz="1300">
                <a:latin typeface="Times New Roman" pitchFamily="18" charset="0"/>
              </a:defRPr>
            </a:lvl1pPr>
          </a:lstStyle>
          <a:p>
            <a:fld id="{A6819D6C-F56C-C844-8828-176DDD743C2C}" type="datetime3">
              <a:rPr lang="en-US" smtClean="0"/>
              <a:t>10 October 2018</a:t>
            </a:fld>
            <a:endParaRPr lang="en-US"/>
          </a:p>
        </p:txBody>
      </p:sp>
      <p:sp>
        <p:nvSpPr>
          <p:cNvPr id="8196" name="Rectangle 4"/>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946150" y="4862513"/>
            <a:ext cx="5207000" cy="460375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8198" name="Rectangle 6"/>
          <p:cNvSpPr>
            <a:spLocks noGrp="1" noChangeArrowheads="1"/>
          </p:cNvSpPr>
          <p:nvPr>
            <p:ph type="ftr" sz="quarter" idx="4"/>
          </p:nvPr>
        </p:nvSpPr>
        <p:spPr bwMode="auto">
          <a:xfrm>
            <a:off x="0" y="9723438"/>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0" hangingPunct="0">
              <a:spcBef>
                <a:spcPct val="0"/>
              </a:spcBef>
              <a:buClrTx/>
              <a:buSzTx/>
              <a:buFontTx/>
              <a:buNone/>
              <a:defRPr sz="1300">
                <a:latin typeface="Times New Roman" pitchFamily="18" charset="0"/>
              </a:defRPr>
            </a:lvl1pPr>
          </a:lstStyle>
          <a:p>
            <a:r>
              <a:rPr lang="en-US"/>
              <a:t>Chapter 2 — Instructions: Language of the Computer</a:t>
            </a:r>
          </a:p>
        </p:txBody>
      </p:sp>
      <p:sp>
        <p:nvSpPr>
          <p:cNvPr id="8199" name="Rectangle 7"/>
          <p:cNvSpPr>
            <a:spLocks noGrp="1" noChangeArrowheads="1"/>
          </p:cNvSpPr>
          <p:nvPr>
            <p:ph type="sldNum" sz="quarter" idx="5"/>
          </p:nvPr>
        </p:nvSpPr>
        <p:spPr bwMode="auto">
          <a:xfrm>
            <a:off x="4022725" y="9723438"/>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0" hangingPunct="0">
              <a:spcBef>
                <a:spcPct val="0"/>
              </a:spcBef>
              <a:buClrTx/>
              <a:buSzTx/>
              <a:buFontTx/>
              <a:buNone/>
              <a:defRPr sz="1300">
                <a:latin typeface="Times New Roman" pitchFamily="18" charset="0"/>
              </a:defRPr>
            </a:lvl1pPr>
          </a:lstStyle>
          <a:p>
            <a:fld id="{EE145C4F-ECA4-4DD7-819E-C9FECED27844}" type="slidenum">
              <a:rPr lang="en-US"/>
              <a:pPr/>
              <a:t>‹#›</a:t>
            </a:fld>
            <a:endParaRPr lang="en-US"/>
          </a:p>
        </p:txBody>
      </p:sp>
    </p:spTree>
  </p:cSld>
  <p:clrMap bg1="lt1" tx1="dk1" bg2="lt2" tx2="dk2" accent1="accent1" accent2="accent2" accent3="accent3" accent4="accent4" accent5="accent5" accent6="accent6" hlink="hlink" folHlink="folHlink"/>
  <p:hf/>
  <p:notesStyle>
    <a:lvl1pPr algn="l" rtl="0" fontAlgn="base">
      <a:spcBef>
        <a:spcPct val="30000"/>
      </a:spcBef>
      <a:spcAft>
        <a:spcPct val="0"/>
      </a:spcAft>
      <a:defRPr sz="1800" kern="1200">
        <a:solidFill>
          <a:schemeClr val="tx1"/>
        </a:solidFill>
        <a:latin typeface="Monaco" charset="0"/>
        <a:ea typeface="Monaco" charset="0"/>
        <a:cs typeface="Monaco" charset="0"/>
      </a:defRPr>
    </a:lvl1pPr>
    <a:lvl2pPr marL="457200" algn="l" rtl="0" fontAlgn="base">
      <a:spcBef>
        <a:spcPct val="30000"/>
      </a:spcBef>
      <a:spcAft>
        <a:spcPct val="0"/>
      </a:spcAft>
      <a:defRPr sz="1800" kern="1200">
        <a:solidFill>
          <a:schemeClr val="tx1"/>
        </a:solidFill>
        <a:latin typeface="Monaco" charset="0"/>
        <a:ea typeface="Monaco" charset="0"/>
        <a:cs typeface="Monaco" charset="0"/>
      </a:defRPr>
    </a:lvl2pPr>
    <a:lvl3pPr marL="914400" algn="l" rtl="0" fontAlgn="base">
      <a:spcBef>
        <a:spcPct val="30000"/>
      </a:spcBef>
      <a:spcAft>
        <a:spcPct val="0"/>
      </a:spcAft>
      <a:defRPr sz="1800" kern="1200">
        <a:solidFill>
          <a:schemeClr val="tx1"/>
        </a:solidFill>
        <a:latin typeface="Monaco" charset="0"/>
        <a:ea typeface="Monaco" charset="0"/>
        <a:cs typeface="Monaco" charset="0"/>
      </a:defRPr>
    </a:lvl3pPr>
    <a:lvl4pPr marL="1371600" algn="l" rtl="0" fontAlgn="base">
      <a:spcBef>
        <a:spcPct val="30000"/>
      </a:spcBef>
      <a:spcAft>
        <a:spcPct val="0"/>
      </a:spcAft>
      <a:defRPr sz="1800" kern="1200">
        <a:solidFill>
          <a:schemeClr val="tx1"/>
        </a:solidFill>
        <a:latin typeface="Monaco" charset="0"/>
        <a:ea typeface="Monaco" charset="0"/>
        <a:cs typeface="Monaco" charset="0"/>
      </a:defRPr>
    </a:lvl4pPr>
    <a:lvl5pPr marL="1828800" algn="l" rtl="0" fontAlgn="base">
      <a:spcBef>
        <a:spcPct val="30000"/>
      </a:spcBef>
      <a:spcAft>
        <a:spcPct val="0"/>
      </a:spcAft>
      <a:defRPr sz="1800" kern="1200">
        <a:solidFill>
          <a:schemeClr val="tx1"/>
        </a:solidFill>
        <a:latin typeface="Monaco" charset="0"/>
        <a:ea typeface="Monaco" charset="0"/>
        <a:cs typeface="Monaco"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The University of Adelaide, School of Computer Science</a:t>
            </a:r>
          </a:p>
        </p:txBody>
      </p:sp>
      <p:sp>
        <p:nvSpPr>
          <p:cNvPr id="5" name="Rectangle 3"/>
          <p:cNvSpPr>
            <a:spLocks noGrp="1" noChangeArrowheads="1"/>
          </p:cNvSpPr>
          <p:nvPr>
            <p:ph type="dt" idx="1"/>
          </p:nvPr>
        </p:nvSpPr>
        <p:spPr>
          <a:ln/>
        </p:spPr>
        <p:txBody>
          <a:bodyPr/>
          <a:lstStyle/>
          <a:p>
            <a:fld id="{CEF0B701-0C61-1944-99D9-719FA4FA4C65}" type="datetime3">
              <a:rPr lang="en-US" smtClean="0"/>
              <a:t>10 October 2018</a:t>
            </a:fld>
            <a:endParaRPr lang="en-US"/>
          </a:p>
        </p:txBody>
      </p:sp>
      <p:sp>
        <p:nvSpPr>
          <p:cNvPr id="6" name="Rectangle 6"/>
          <p:cNvSpPr>
            <a:spLocks noGrp="1" noChangeArrowheads="1"/>
          </p:cNvSpPr>
          <p:nvPr>
            <p:ph type="ftr" sz="quarter" idx="4"/>
          </p:nvPr>
        </p:nvSpPr>
        <p:spPr>
          <a:ln/>
        </p:spPr>
        <p:txBody>
          <a:bodyPr/>
          <a:lstStyle/>
          <a:p>
            <a:r>
              <a:rPr lang="en-US"/>
              <a:t>Chapter 2 — Instructions: Language of the Computer</a:t>
            </a:r>
          </a:p>
        </p:txBody>
      </p:sp>
      <p:sp>
        <p:nvSpPr>
          <p:cNvPr id="7" name="Rectangle 7"/>
          <p:cNvSpPr>
            <a:spLocks noGrp="1" noChangeArrowheads="1"/>
          </p:cNvSpPr>
          <p:nvPr>
            <p:ph type="sldNum" sz="quarter" idx="5"/>
          </p:nvPr>
        </p:nvSpPr>
        <p:spPr>
          <a:ln/>
        </p:spPr>
        <p:txBody>
          <a:bodyPr/>
          <a:lstStyle/>
          <a:p>
            <a:fld id="{77CEACC0-B677-4A29-B1E6-BCE98563D55B}" type="slidenum">
              <a:rPr lang="en-US"/>
              <a:pPr/>
              <a:t>1</a:t>
            </a:fld>
            <a:endParaRPr lang="en-US"/>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A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 “taken” and “non taken”</a:t>
            </a:r>
            <a:endParaRPr lang="en-US" dirty="0"/>
          </a:p>
        </p:txBody>
      </p:sp>
      <p:sp>
        <p:nvSpPr>
          <p:cNvPr id="4" name="Header Placeholder 3"/>
          <p:cNvSpPr>
            <a:spLocks noGrp="1"/>
          </p:cNvSpPr>
          <p:nvPr>
            <p:ph type="hdr" sz="quarter" idx="10"/>
          </p:nvPr>
        </p:nvSpPr>
        <p:spPr/>
        <p:txBody>
          <a:bodyPr/>
          <a:lstStyle/>
          <a:p>
            <a:r>
              <a:rPr lang="en-US" smtClean="0"/>
              <a:t>The University of Adelaide, School of Computer Science</a:t>
            </a:r>
            <a:endParaRPr lang="en-US"/>
          </a:p>
        </p:txBody>
      </p:sp>
      <p:sp>
        <p:nvSpPr>
          <p:cNvPr id="5" name="Date Placeholder 4"/>
          <p:cNvSpPr>
            <a:spLocks noGrp="1"/>
          </p:cNvSpPr>
          <p:nvPr>
            <p:ph type="dt" idx="11"/>
          </p:nvPr>
        </p:nvSpPr>
        <p:spPr/>
        <p:txBody>
          <a:bodyPr/>
          <a:lstStyle/>
          <a:p>
            <a:fld id="{A6819D6C-F56C-C844-8828-176DDD743C2C}" type="datetime3">
              <a:rPr lang="en-US" smtClean="0"/>
              <a:t>10 October 2018</a:t>
            </a:fld>
            <a:endParaRPr lang="en-US"/>
          </a:p>
        </p:txBody>
      </p:sp>
      <p:sp>
        <p:nvSpPr>
          <p:cNvPr id="6" name="Footer Placeholder 5"/>
          <p:cNvSpPr>
            <a:spLocks noGrp="1"/>
          </p:cNvSpPr>
          <p:nvPr>
            <p:ph type="ftr" sz="quarter" idx="12"/>
          </p:nvPr>
        </p:nvSpPr>
        <p:spPr/>
        <p:txBody>
          <a:bodyPr/>
          <a:lstStyle/>
          <a:p>
            <a:r>
              <a:rPr lang="en-US" smtClean="0"/>
              <a:t>Chapter 2 — Instructions: Language of the Computer</a:t>
            </a:r>
            <a:endParaRPr lang="en-US"/>
          </a:p>
        </p:txBody>
      </p:sp>
      <p:sp>
        <p:nvSpPr>
          <p:cNvPr id="7" name="Slide Number Placeholder 6"/>
          <p:cNvSpPr>
            <a:spLocks noGrp="1"/>
          </p:cNvSpPr>
          <p:nvPr>
            <p:ph type="sldNum" sz="quarter" idx="13"/>
          </p:nvPr>
        </p:nvSpPr>
        <p:spPr/>
        <p:txBody>
          <a:bodyPr/>
          <a:lstStyle/>
          <a:p>
            <a:fld id="{EE145C4F-ECA4-4DD7-819E-C9FECED27844}" type="slidenum">
              <a:rPr lang="en-US" smtClean="0"/>
              <a:pPr/>
              <a:t>45</a:t>
            </a:fld>
            <a:endParaRPr lang="en-US"/>
          </a:p>
        </p:txBody>
      </p:sp>
    </p:spTree>
    <p:extLst>
      <p:ext uri="{BB962C8B-B14F-4D97-AF65-F5344CB8AC3E}">
        <p14:creationId xmlns:p14="http://schemas.microsoft.com/office/powerpoint/2010/main" val="742089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Hypothesis: a branch</a:t>
            </a:r>
            <a:r>
              <a:rPr lang="en-US" baseline="0" dirty="0" smtClean="0"/>
              <a:t> (taken or not-taken) will likely repeat the same decision next time. </a:t>
            </a:r>
          </a:p>
          <a:p>
            <a:endParaRPr lang="en-US" baseline="0" dirty="0" smtClean="0"/>
          </a:p>
          <a:p>
            <a:r>
              <a:rPr lang="en-US" baseline="0" dirty="0" smtClean="0"/>
              <a:t>This is true for branches involved in loops.</a:t>
            </a:r>
            <a:endParaRPr lang="en-US" dirty="0"/>
          </a:p>
        </p:txBody>
      </p:sp>
      <p:sp>
        <p:nvSpPr>
          <p:cNvPr id="4" name="Header Placeholder 3"/>
          <p:cNvSpPr>
            <a:spLocks noGrp="1"/>
          </p:cNvSpPr>
          <p:nvPr>
            <p:ph type="hdr" sz="quarter" idx="10"/>
          </p:nvPr>
        </p:nvSpPr>
        <p:spPr/>
        <p:txBody>
          <a:bodyPr/>
          <a:lstStyle/>
          <a:p>
            <a:r>
              <a:rPr lang="en-US" smtClean="0"/>
              <a:t>The University of Adelaide, School of Computer Science</a:t>
            </a:r>
            <a:endParaRPr lang="en-US"/>
          </a:p>
        </p:txBody>
      </p:sp>
      <p:sp>
        <p:nvSpPr>
          <p:cNvPr id="5" name="Date Placeholder 4"/>
          <p:cNvSpPr>
            <a:spLocks noGrp="1"/>
          </p:cNvSpPr>
          <p:nvPr>
            <p:ph type="dt" idx="11"/>
          </p:nvPr>
        </p:nvSpPr>
        <p:spPr/>
        <p:txBody>
          <a:bodyPr/>
          <a:lstStyle/>
          <a:p>
            <a:fld id="{A6819D6C-F56C-C844-8828-176DDD743C2C}" type="datetime3">
              <a:rPr lang="en-US" smtClean="0"/>
              <a:t>10 October 2018</a:t>
            </a:fld>
            <a:endParaRPr lang="en-US"/>
          </a:p>
        </p:txBody>
      </p:sp>
      <p:sp>
        <p:nvSpPr>
          <p:cNvPr id="6" name="Footer Placeholder 5"/>
          <p:cNvSpPr>
            <a:spLocks noGrp="1"/>
          </p:cNvSpPr>
          <p:nvPr>
            <p:ph type="ftr" sz="quarter" idx="12"/>
          </p:nvPr>
        </p:nvSpPr>
        <p:spPr/>
        <p:txBody>
          <a:bodyPr/>
          <a:lstStyle/>
          <a:p>
            <a:r>
              <a:rPr lang="en-US" smtClean="0"/>
              <a:t>Chapter 2 — Instructions: Language of the Computer</a:t>
            </a:r>
            <a:endParaRPr lang="en-US"/>
          </a:p>
        </p:txBody>
      </p:sp>
      <p:sp>
        <p:nvSpPr>
          <p:cNvPr id="7" name="Slide Number Placeholder 6"/>
          <p:cNvSpPr>
            <a:spLocks noGrp="1"/>
          </p:cNvSpPr>
          <p:nvPr>
            <p:ph type="sldNum" sz="quarter" idx="13"/>
          </p:nvPr>
        </p:nvSpPr>
        <p:spPr/>
        <p:txBody>
          <a:bodyPr/>
          <a:lstStyle/>
          <a:p>
            <a:fld id="{EE145C4F-ECA4-4DD7-819E-C9FECED27844}" type="slidenum">
              <a:rPr lang="en-US" smtClean="0"/>
              <a:pPr/>
              <a:t>60</a:t>
            </a:fld>
            <a:endParaRPr lang="en-US"/>
          </a:p>
        </p:txBody>
      </p:sp>
    </p:spTree>
    <p:extLst>
      <p:ext uri="{BB962C8B-B14F-4D97-AF65-F5344CB8AC3E}">
        <p14:creationId xmlns:p14="http://schemas.microsoft.com/office/powerpoint/2010/main" val="1544634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branch</a:t>
            </a:r>
            <a:r>
              <a:rPr lang="en-US" baseline="0" dirty="0" smtClean="0"/>
              <a:t> b3 is correlated to b1 and b2.</a:t>
            </a:r>
            <a:endParaRPr lang="en-US" dirty="0"/>
          </a:p>
        </p:txBody>
      </p:sp>
      <p:sp>
        <p:nvSpPr>
          <p:cNvPr id="4" name="Header Placeholder 3"/>
          <p:cNvSpPr>
            <a:spLocks noGrp="1"/>
          </p:cNvSpPr>
          <p:nvPr>
            <p:ph type="hdr" sz="quarter" idx="10"/>
          </p:nvPr>
        </p:nvSpPr>
        <p:spPr/>
        <p:txBody>
          <a:bodyPr/>
          <a:lstStyle/>
          <a:p>
            <a:r>
              <a:rPr lang="en-US" smtClean="0"/>
              <a:t>The University of Adelaide, School of Computer Science</a:t>
            </a:r>
            <a:endParaRPr lang="en-US"/>
          </a:p>
        </p:txBody>
      </p:sp>
      <p:sp>
        <p:nvSpPr>
          <p:cNvPr id="5" name="Date Placeholder 4"/>
          <p:cNvSpPr>
            <a:spLocks noGrp="1"/>
          </p:cNvSpPr>
          <p:nvPr>
            <p:ph type="dt" idx="11"/>
          </p:nvPr>
        </p:nvSpPr>
        <p:spPr/>
        <p:txBody>
          <a:bodyPr/>
          <a:lstStyle/>
          <a:p>
            <a:fld id="{A6819D6C-F56C-C844-8828-176DDD743C2C}" type="datetime3">
              <a:rPr lang="en-US" smtClean="0"/>
              <a:t>10 October 2018</a:t>
            </a:fld>
            <a:endParaRPr lang="en-US"/>
          </a:p>
        </p:txBody>
      </p:sp>
      <p:sp>
        <p:nvSpPr>
          <p:cNvPr id="6" name="Footer Placeholder 5"/>
          <p:cNvSpPr>
            <a:spLocks noGrp="1"/>
          </p:cNvSpPr>
          <p:nvPr>
            <p:ph type="ftr" sz="quarter" idx="12"/>
          </p:nvPr>
        </p:nvSpPr>
        <p:spPr/>
        <p:txBody>
          <a:bodyPr/>
          <a:lstStyle/>
          <a:p>
            <a:r>
              <a:rPr lang="en-US" smtClean="0"/>
              <a:t>Chapter 2 — Instructions: Language of the Computer</a:t>
            </a:r>
            <a:endParaRPr lang="en-US"/>
          </a:p>
        </p:txBody>
      </p:sp>
      <p:sp>
        <p:nvSpPr>
          <p:cNvPr id="7" name="Slide Number Placeholder 6"/>
          <p:cNvSpPr>
            <a:spLocks noGrp="1"/>
          </p:cNvSpPr>
          <p:nvPr>
            <p:ph type="sldNum" sz="quarter" idx="13"/>
          </p:nvPr>
        </p:nvSpPr>
        <p:spPr/>
        <p:txBody>
          <a:bodyPr/>
          <a:lstStyle/>
          <a:p>
            <a:fld id="{EE145C4F-ECA4-4DD7-819E-C9FECED27844}" type="slidenum">
              <a:rPr lang="en-US" smtClean="0"/>
              <a:pPr/>
              <a:t>66</a:t>
            </a:fld>
            <a:endParaRPr lang="en-US"/>
          </a:p>
        </p:txBody>
      </p:sp>
    </p:spTree>
    <p:extLst>
      <p:ext uri="{BB962C8B-B14F-4D97-AF65-F5344CB8AC3E}">
        <p14:creationId xmlns:p14="http://schemas.microsoft.com/office/powerpoint/2010/main" val="1138481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Benefit:</a:t>
            </a:r>
            <a:r>
              <a:rPr lang="en-US" baseline="0" dirty="0" smtClean="0"/>
              <a:t> higher prediction accuracy, low HW overhead.</a:t>
            </a:r>
            <a:endParaRPr lang="en-US" dirty="0"/>
          </a:p>
        </p:txBody>
      </p:sp>
      <p:sp>
        <p:nvSpPr>
          <p:cNvPr id="4" name="Header Placeholder 3"/>
          <p:cNvSpPr>
            <a:spLocks noGrp="1"/>
          </p:cNvSpPr>
          <p:nvPr>
            <p:ph type="hdr" sz="quarter" idx="10"/>
          </p:nvPr>
        </p:nvSpPr>
        <p:spPr/>
        <p:txBody>
          <a:bodyPr/>
          <a:lstStyle/>
          <a:p>
            <a:r>
              <a:rPr lang="en-US" smtClean="0"/>
              <a:t>The University of Adelaide, School of Computer Science</a:t>
            </a:r>
            <a:endParaRPr lang="en-US"/>
          </a:p>
        </p:txBody>
      </p:sp>
      <p:sp>
        <p:nvSpPr>
          <p:cNvPr id="5" name="Date Placeholder 4"/>
          <p:cNvSpPr>
            <a:spLocks noGrp="1"/>
          </p:cNvSpPr>
          <p:nvPr>
            <p:ph type="dt" idx="11"/>
          </p:nvPr>
        </p:nvSpPr>
        <p:spPr/>
        <p:txBody>
          <a:bodyPr/>
          <a:lstStyle/>
          <a:p>
            <a:fld id="{A6819D6C-F56C-C844-8828-176DDD743C2C}" type="datetime3">
              <a:rPr lang="en-US" smtClean="0"/>
              <a:t>10 October 2018</a:t>
            </a:fld>
            <a:endParaRPr lang="en-US"/>
          </a:p>
        </p:txBody>
      </p:sp>
      <p:sp>
        <p:nvSpPr>
          <p:cNvPr id="6" name="Footer Placeholder 5"/>
          <p:cNvSpPr>
            <a:spLocks noGrp="1"/>
          </p:cNvSpPr>
          <p:nvPr>
            <p:ph type="ftr" sz="quarter" idx="12"/>
          </p:nvPr>
        </p:nvSpPr>
        <p:spPr/>
        <p:txBody>
          <a:bodyPr/>
          <a:lstStyle/>
          <a:p>
            <a:r>
              <a:rPr lang="en-US" smtClean="0"/>
              <a:t>Chapter 2 — Instructions: Language of the Computer</a:t>
            </a:r>
            <a:endParaRPr lang="en-US"/>
          </a:p>
        </p:txBody>
      </p:sp>
      <p:sp>
        <p:nvSpPr>
          <p:cNvPr id="7" name="Slide Number Placeholder 6"/>
          <p:cNvSpPr>
            <a:spLocks noGrp="1"/>
          </p:cNvSpPr>
          <p:nvPr>
            <p:ph type="sldNum" sz="quarter" idx="13"/>
          </p:nvPr>
        </p:nvSpPr>
        <p:spPr/>
        <p:txBody>
          <a:bodyPr/>
          <a:lstStyle/>
          <a:p>
            <a:fld id="{EE145C4F-ECA4-4DD7-819E-C9FECED27844}" type="slidenum">
              <a:rPr lang="en-US" smtClean="0"/>
              <a:pPr/>
              <a:t>67</a:t>
            </a:fld>
            <a:endParaRPr lang="en-US"/>
          </a:p>
        </p:txBody>
      </p:sp>
    </p:spTree>
    <p:extLst>
      <p:ext uri="{BB962C8B-B14F-4D97-AF65-F5344CB8AC3E}">
        <p14:creationId xmlns:p14="http://schemas.microsoft.com/office/powerpoint/2010/main" val="164914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new inputs t</a:t>
            </a:r>
            <a:r>
              <a:rPr lang="en-US" baseline="0" dirty="0" smtClean="0"/>
              <a:t>o ALU, </a:t>
            </a:r>
            <a:r>
              <a:rPr lang="en-US" baseline="0" dirty="0" err="1" smtClean="0"/>
              <a:t>ALUOutput</a:t>
            </a:r>
            <a:r>
              <a:rPr lang="en-US" baseline="0" dirty="0" smtClean="0"/>
              <a:t> at the end of EX and MEM stages, and </a:t>
            </a:r>
            <a:r>
              <a:rPr lang="en-US" baseline="0" dirty="0" err="1" smtClean="0"/>
              <a:t>MemOutput</a:t>
            </a:r>
            <a:r>
              <a:rPr lang="en-US" baseline="0" dirty="0" smtClean="0"/>
              <a:t> at the end of MEM stage.</a:t>
            </a:r>
            <a:endParaRPr lang="en-US" dirty="0"/>
          </a:p>
        </p:txBody>
      </p:sp>
      <p:sp>
        <p:nvSpPr>
          <p:cNvPr id="4" name="Header Placeholder 3"/>
          <p:cNvSpPr>
            <a:spLocks noGrp="1"/>
          </p:cNvSpPr>
          <p:nvPr>
            <p:ph type="hdr" sz="quarter" idx="10"/>
          </p:nvPr>
        </p:nvSpPr>
        <p:spPr/>
        <p:txBody>
          <a:bodyPr/>
          <a:lstStyle/>
          <a:p>
            <a:r>
              <a:rPr lang="en-US" smtClean="0"/>
              <a:t>The University of Adelaide, School of Computer Science</a:t>
            </a:r>
            <a:endParaRPr lang="en-US"/>
          </a:p>
        </p:txBody>
      </p:sp>
      <p:sp>
        <p:nvSpPr>
          <p:cNvPr id="5" name="Date Placeholder 4"/>
          <p:cNvSpPr>
            <a:spLocks noGrp="1"/>
          </p:cNvSpPr>
          <p:nvPr>
            <p:ph type="dt" idx="11"/>
          </p:nvPr>
        </p:nvSpPr>
        <p:spPr/>
        <p:txBody>
          <a:bodyPr/>
          <a:lstStyle/>
          <a:p>
            <a:fld id="{A6819D6C-F56C-C844-8828-176DDD743C2C}" type="datetime3">
              <a:rPr lang="en-US" smtClean="0"/>
              <a:t>10 October 2018</a:t>
            </a:fld>
            <a:endParaRPr lang="en-US"/>
          </a:p>
        </p:txBody>
      </p:sp>
      <p:sp>
        <p:nvSpPr>
          <p:cNvPr id="6" name="Footer Placeholder 5"/>
          <p:cNvSpPr>
            <a:spLocks noGrp="1"/>
          </p:cNvSpPr>
          <p:nvPr>
            <p:ph type="ftr" sz="quarter" idx="12"/>
          </p:nvPr>
        </p:nvSpPr>
        <p:spPr/>
        <p:txBody>
          <a:bodyPr/>
          <a:lstStyle/>
          <a:p>
            <a:r>
              <a:rPr lang="en-US" smtClean="0"/>
              <a:t>Chapter 2 — Instructions: Language of the Computer</a:t>
            </a:r>
            <a:endParaRPr lang="en-US"/>
          </a:p>
        </p:txBody>
      </p:sp>
      <p:sp>
        <p:nvSpPr>
          <p:cNvPr id="7" name="Slide Number Placeholder 6"/>
          <p:cNvSpPr>
            <a:spLocks noGrp="1"/>
          </p:cNvSpPr>
          <p:nvPr>
            <p:ph type="sldNum" sz="quarter" idx="13"/>
          </p:nvPr>
        </p:nvSpPr>
        <p:spPr/>
        <p:txBody>
          <a:bodyPr/>
          <a:lstStyle/>
          <a:p>
            <a:fld id="{EE145C4F-ECA4-4DD7-819E-C9FECED27844}" type="slidenum">
              <a:rPr lang="en-US" smtClean="0"/>
              <a:pPr/>
              <a:t>81</a:t>
            </a:fld>
            <a:endParaRPr lang="en-US"/>
          </a:p>
        </p:txBody>
      </p:sp>
    </p:spTree>
    <p:extLst>
      <p:ext uri="{BB962C8B-B14F-4D97-AF65-F5344CB8AC3E}">
        <p14:creationId xmlns:p14="http://schemas.microsoft.com/office/powerpoint/2010/main" val="1115627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new inputs t</a:t>
            </a:r>
            <a:r>
              <a:rPr lang="en-US" baseline="0" dirty="0" smtClean="0"/>
              <a:t>o ALU, </a:t>
            </a:r>
            <a:r>
              <a:rPr lang="en-US" baseline="0" dirty="0" err="1" smtClean="0"/>
              <a:t>ALUOutput</a:t>
            </a:r>
            <a:r>
              <a:rPr lang="en-US" baseline="0" dirty="0" smtClean="0"/>
              <a:t> at the end of EX and MEM stages, and </a:t>
            </a:r>
            <a:r>
              <a:rPr lang="en-US" baseline="0" dirty="0" err="1" smtClean="0"/>
              <a:t>MemOutput</a:t>
            </a:r>
            <a:r>
              <a:rPr lang="en-US" baseline="0" dirty="0" smtClean="0"/>
              <a:t> at the end of MEM stage.</a:t>
            </a:r>
            <a:endParaRPr lang="en-US" dirty="0"/>
          </a:p>
        </p:txBody>
      </p:sp>
      <p:sp>
        <p:nvSpPr>
          <p:cNvPr id="4" name="Header Placeholder 3"/>
          <p:cNvSpPr>
            <a:spLocks noGrp="1"/>
          </p:cNvSpPr>
          <p:nvPr>
            <p:ph type="hdr" sz="quarter" idx="10"/>
          </p:nvPr>
        </p:nvSpPr>
        <p:spPr/>
        <p:txBody>
          <a:bodyPr/>
          <a:lstStyle/>
          <a:p>
            <a:r>
              <a:rPr lang="en-US" smtClean="0"/>
              <a:t>The University of Adelaide, School of Computer Science</a:t>
            </a:r>
            <a:endParaRPr lang="en-US"/>
          </a:p>
        </p:txBody>
      </p:sp>
      <p:sp>
        <p:nvSpPr>
          <p:cNvPr id="5" name="Date Placeholder 4"/>
          <p:cNvSpPr>
            <a:spLocks noGrp="1"/>
          </p:cNvSpPr>
          <p:nvPr>
            <p:ph type="dt" idx="11"/>
          </p:nvPr>
        </p:nvSpPr>
        <p:spPr/>
        <p:txBody>
          <a:bodyPr/>
          <a:lstStyle/>
          <a:p>
            <a:fld id="{A6819D6C-F56C-C844-8828-176DDD743C2C}" type="datetime3">
              <a:rPr lang="en-US" smtClean="0"/>
              <a:t>10 October 2018</a:t>
            </a:fld>
            <a:endParaRPr lang="en-US"/>
          </a:p>
        </p:txBody>
      </p:sp>
      <p:sp>
        <p:nvSpPr>
          <p:cNvPr id="6" name="Footer Placeholder 5"/>
          <p:cNvSpPr>
            <a:spLocks noGrp="1"/>
          </p:cNvSpPr>
          <p:nvPr>
            <p:ph type="ftr" sz="quarter" idx="12"/>
          </p:nvPr>
        </p:nvSpPr>
        <p:spPr/>
        <p:txBody>
          <a:bodyPr/>
          <a:lstStyle/>
          <a:p>
            <a:r>
              <a:rPr lang="en-US" smtClean="0"/>
              <a:t>Chapter 2 — Instructions: Language of the Computer</a:t>
            </a:r>
            <a:endParaRPr lang="en-US"/>
          </a:p>
        </p:txBody>
      </p:sp>
      <p:sp>
        <p:nvSpPr>
          <p:cNvPr id="7" name="Slide Number Placeholder 6"/>
          <p:cNvSpPr>
            <a:spLocks noGrp="1"/>
          </p:cNvSpPr>
          <p:nvPr>
            <p:ph type="sldNum" sz="quarter" idx="13"/>
          </p:nvPr>
        </p:nvSpPr>
        <p:spPr/>
        <p:txBody>
          <a:bodyPr/>
          <a:lstStyle/>
          <a:p>
            <a:fld id="{EE145C4F-ECA4-4DD7-819E-C9FECED27844}" type="slidenum">
              <a:rPr lang="en-US" smtClean="0"/>
              <a:pPr/>
              <a:t>82</a:t>
            </a:fld>
            <a:endParaRPr lang="en-US"/>
          </a:p>
        </p:txBody>
      </p:sp>
    </p:spTree>
    <p:extLst>
      <p:ext uri="{BB962C8B-B14F-4D97-AF65-F5344CB8AC3E}">
        <p14:creationId xmlns:p14="http://schemas.microsoft.com/office/powerpoint/2010/main" val="138697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older</a:t>
            </a:r>
            <a:r>
              <a:rPr lang="en-US" baseline="0" dirty="0" smtClean="0"/>
              <a:t> MIPS, branch condition test is moved to ID if such test is restricted like test ”=0?”.</a:t>
            </a:r>
          </a:p>
          <a:p>
            <a:endParaRPr lang="en-US" baseline="0" dirty="0" smtClean="0"/>
          </a:p>
          <a:p>
            <a:r>
              <a:rPr lang="en-US" baseline="0" dirty="0" smtClean="0"/>
              <a:t>More complex test requires more complex logic, thus adding delay to ID </a:t>
            </a:r>
            <a:r>
              <a:rPr lang="en-US" baseline="0" dirty="0" smtClean="0">
                <a:sym typeface="Wingdings"/>
              </a:rPr>
              <a:t> longer cycle time.</a:t>
            </a:r>
            <a:endParaRPr lang="en-US" dirty="0"/>
          </a:p>
        </p:txBody>
      </p:sp>
      <p:sp>
        <p:nvSpPr>
          <p:cNvPr id="4" name="Header Placeholder 3"/>
          <p:cNvSpPr>
            <a:spLocks noGrp="1"/>
          </p:cNvSpPr>
          <p:nvPr>
            <p:ph type="hdr" sz="quarter" idx="10"/>
          </p:nvPr>
        </p:nvSpPr>
        <p:spPr/>
        <p:txBody>
          <a:bodyPr/>
          <a:lstStyle/>
          <a:p>
            <a:r>
              <a:rPr lang="en-US" smtClean="0"/>
              <a:t>The University of Adelaide, School of Computer Science</a:t>
            </a:r>
            <a:endParaRPr lang="en-US"/>
          </a:p>
        </p:txBody>
      </p:sp>
      <p:sp>
        <p:nvSpPr>
          <p:cNvPr id="5" name="Date Placeholder 4"/>
          <p:cNvSpPr>
            <a:spLocks noGrp="1"/>
          </p:cNvSpPr>
          <p:nvPr>
            <p:ph type="dt" idx="11"/>
          </p:nvPr>
        </p:nvSpPr>
        <p:spPr/>
        <p:txBody>
          <a:bodyPr/>
          <a:lstStyle/>
          <a:p>
            <a:fld id="{A6819D6C-F56C-C844-8828-176DDD743C2C}" type="datetime3">
              <a:rPr lang="en-US" smtClean="0"/>
              <a:t>10 October 2018</a:t>
            </a:fld>
            <a:endParaRPr lang="en-US"/>
          </a:p>
        </p:txBody>
      </p:sp>
      <p:sp>
        <p:nvSpPr>
          <p:cNvPr id="6" name="Footer Placeholder 5"/>
          <p:cNvSpPr>
            <a:spLocks noGrp="1"/>
          </p:cNvSpPr>
          <p:nvPr>
            <p:ph type="ftr" sz="quarter" idx="12"/>
          </p:nvPr>
        </p:nvSpPr>
        <p:spPr/>
        <p:txBody>
          <a:bodyPr/>
          <a:lstStyle/>
          <a:p>
            <a:r>
              <a:rPr lang="en-US" smtClean="0"/>
              <a:t>Chapter 2 — Instructions: Language of the Computer</a:t>
            </a:r>
            <a:endParaRPr lang="en-US"/>
          </a:p>
        </p:txBody>
      </p:sp>
      <p:sp>
        <p:nvSpPr>
          <p:cNvPr id="7" name="Slide Number Placeholder 6"/>
          <p:cNvSpPr>
            <a:spLocks noGrp="1"/>
          </p:cNvSpPr>
          <p:nvPr>
            <p:ph type="sldNum" sz="quarter" idx="13"/>
          </p:nvPr>
        </p:nvSpPr>
        <p:spPr/>
        <p:txBody>
          <a:bodyPr/>
          <a:lstStyle/>
          <a:p>
            <a:fld id="{EE145C4F-ECA4-4DD7-819E-C9FECED27844}" type="slidenum">
              <a:rPr lang="en-US" smtClean="0"/>
              <a:pPr/>
              <a:t>84</a:t>
            </a:fld>
            <a:endParaRPr lang="en-US"/>
          </a:p>
        </p:txBody>
      </p:sp>
    </p:spTree>
    <p:extLst>
      <p:ext uri="{BB962C8B-B14F-4D97-AF65-F5344CB8AC3E}">
        <p14:creationId xmlns:p14="http://schemas.microsoft.com/office/powerpoint/2010/main" val="1677745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The University of Adelaide, School of Computer Science</a:t>
            </a:r>
          </a:p>
        </p:txBody>
      </p:sp>
      <p:sp>
        <p:nvSpPr>
          <p:cNvPr id="5" name="Rectangle 3"/>
          <p:cNvSpPr>
            <a:spLocks noGrp="1" noChangeArrowheads="1"/>
          </p:cNvSpPr>
          <p:nvPr>
            <p:ph type="dt" idx="1"/>
          </p:nvPr>
        </p:nvSpPr>
        <p:spPr>
          <a:ln/>
        </p:spPr>
        <p:txBody>
          <a:bodyPr/>
          <a:lstStyle/>
          <a:p>
            <a:fld id="{0E191870-E151-E641-9E2C-883054277385}" type="datetime3">
              <a:rPr lang="en-US" smtClean="0"/>
              <a:t>10 October 2018</a:t>
            </a:fld>
            <a:endParaRPr lang="en-US"/>
          </a:p>
        </p:txBody>
      </p:sp>
      <p:sp>
        <p:nvSpPr>
          <p:cNvPr id="6" name="Rectangle 6"/>
          <p:cNvSpPr>
            <a:spLocks noGrp="1" noChangeArrowheads="1"/>
          </p:cNvSpPr>
          <p:nvPr>
            <p:ph type="ftr" sz="quarter" idx="4"/>
          </p:nvPr>
        </p:nvSpPr>
        <p:spPr>
          <a:ln/>
        </p:spPr>
        <p:txBody>
          <a:bodyPr/>
          <a:lstStyle/>
          <a:p>
            <a:r>
              <a:rPr lang="en-US"/>
              <a:t>Chapter 2 — Instructions: Language of the Computer</a:t>
            </a:r>
          </a:p>
        </p:txBody>
      </p:sp>
      <p:sp>
        <p:nvSpPr>
          <p:cNvPr id="7" name="Rectangle 7"/>
          <p:cNvSpPr>
            <a:spLocks noGrp="1" noChangeArrowheads="1"/>
          </p:cNvSpPr>
          <p:nvPr>
            <p:ph type="sldNum" sz="quarter" idx="5"/>
          </p:nvPr>
        </p:nvSpPr>
        <p:spPr>
          <a:ln/>
        </p:spPr>
        <p:txBody>
          <a:bodyPr/>
          <a:lstStyle/>
          <a:p>
            <a:fld id="{AD67176E-D0DA-4D40-9114-1A30A59F807E}" type="slidenum">
              <a:rPr lang="en-US"/>
              <a:pPr/>
              <a:t>2</a:t>
            </a:fld>
            <a:endParaRPr lang="en-US"/>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p:txBody>
          <a:bodyPr/>
          <a:lstStyle/>
          <a:p>
            <a:endParaRPr lang="en-A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The University of Adelaide, School of Computer Science</a:t>
            </a:r>
          </a:p>
        </p:txBody>
      </p:sp>
      <p:sp>
        <p:nvSpPr>
          <p:cNvPr id="5" name="Rectangle 3"/>
          <p:cNvSpPr>
            <a:spLocks noGrp="1" noChangeArrowheads="1"/>
          </p:cNvSpPr>
          <p:nvPr>
            <p:ph type="dt" idx="1"/>
          </p:nvPr>
        </p:nvSpPr>
        <p:spPr>
          <a:ln/>
        </p:spPr>
        <p:txBody>
          <a:bodyPr/>
          <a:lstStyle/>
          <a:p>
            <a:fld id="{0E191870-E151-E641-9E2C-883054277385}" type="datetime3">
              <a:rPr lang="en-US" smtClean="0"/>
              <a:t>10 October 2018</a:t>
            </a:fld>
            <a:endParaRPr lang="en-US"/>
          </a:p>
        </p:txBody>
      </p:sp>
      <p:sp>
        <p:nvSpPr>
          <p:cNvPr id="6" name="Rectangle 6"/>
          <p:cNvSpPr>
            <a:spLocks noGrp="1" noChangeArrowheads="1"/>
          </p:cNvSpPr>
          <p:nvPr>
            <p:ph type="ftr" sz="quarter" idx="4"/>
          </p:nvPr>
        </p:nvSpPr>
        <p:spPr>
          <a:ln/>
        </p:spPr>
        <p:txBody>
          <a:bodyPr/>
          <a:lstStyle/>
          <a:p>
            <a:r>
              <a:rPr lang="en-US"/>
              <a:t>Chapter 2 — Instructions: Language of the Computer</a:t>
            </a:r>
          </a:p>
        </p:txBody>
      </p:sp>
      <p:sp>
        <p:nvSpPr>
          <p:cNvPr id="7" name="Rectangle 7"/>
          <p:cNvSpPr>
            <a:spLocks noGrp="1" noChangeArrowheads="1"/>
          </p:cNvSpPr>
          <p:nvPr>
            <p:ph type="sldNum" sz="quarter" idx="5"/>
          </p:nvPr>
        </p:nvSpPr>
        <p:spPr>
          <a:ln/>
        </p:spPr>
        <p:txBody>
          <a:bodyPr/>
          <a:lstStyle/>
          <a:p>
            <a:fld id="{AD67176E-D0DA-4D40-9114-1A30A59F807E}" type="slidenum">
              <a:rPr lang="en-US"/>
              <a:pPr/>
              <a:t>4</a:t>
            </a:fld>
            <a:endParaRPr lang="en-US"/>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p:txBody>
          <a:bodyPr/>
          <a:lstStyle/>
          <a:p>
            <a:endParaRPr lang="en-AU"/>
          </a:p>
        </p:txBody>
      </p:sp>
    </p:spTree>
    <p:extLst>
      <p:ext uri="{BB962C8B-B14F-4D97-AF65-F5344CB8AC3E}">
        <p14:creationId xmlns:p14="http://schemas.microsoft.com/office/powerpoint/2010/main" val="1110784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latin typeface="Monaco" charset="0"/>
                <a:ea typeface="Monaco" charset="0"/>
                <a:cs typeface="Monaco" charset="0"/>
              </a:rPr>
              <a:t>Why is IR needed? Allow memory access and instruction</a:t>
            </a:r>
            <a:r>
              <a:rPr lang="en-US" sz="1800" baseline="0" dirty="0" smtClean="0">
                <a:latin typeface="Monaco" charset="0"/>
                <a:ea typeface="Monaco" charset="0"/>
                <a:cs typeface="Monaco" charset="0"/>
              </a:rPr>
              <a:t> execution proceed in parallel</a:t>
            </a:r>
            <a:endParaRPr lang="en-US" sz="1800" dirty="0">
              <a:latin typeface="Monaco" charset="0"/>
              <a:ea typeface="Monaco" charset="0"/>
              <a:cs typeface="Monaco" charset="0"/>
            </a:endParaRPr>
          </a:p>
        </p:txBody>
      </p:sp>
      <p:sp>
        <p:nvSpPr>
          <p:cNvPr id="4" name="Header Placeholder 3"/>
          <p:cNvSpPr>
            <a:spLocks noGrp="1"/>
          </p:cNvSpPr>
          <p:nvPr>
            <p:ph type="hdr" sz="quarter" idx="10"/>
          </p:nvPr>
        </p:nvSpPr>
        <p:spPr/>
        <p:txBody>
          <a:bodyPr/>
          <a:lstStyle/>
          <a:p>
            <a:r>
              <a:rPr lang="en-US" smtClean="0"/>
              <a:t>The University of Adelaide, School of Computer Science</a:t>
            </a:r>
            <a:endParaRPr lang="en-US"/>
          </a:p>
        </p:txBody>
      </p:sp>
      <p:sp>
        <p:nvSpPr>
          <p:cNvPr id="5" name="Date Placeholder 4"/>
          <p:cNvSpPr>
            <a:spLocks noGrp="1"/>
          </p:cNvSpPr>
          <p:nvPr>
            <p:ph type="dt" idx="11"/>
          </p:nvPr>
        </p:nvSpPr>
        <p:spPr/>
        <p:txBody>
          <a:bodyPr/>
          <a:lstStyle/>
          <a:p>
            <a:fld id="{A6819D6C-F56C-C844-8828-176DDD743C2C}" type="datetime3">
              <a:rPr lang="en-US" smtClean="0"/>
              <a:t>10 October 2018</a:t>
            </a:fld>
            <a:endParaRPr lang="en-US"/>
          </a:p>
        </p:txBody>
      </p:sp>
      <p:sp>
        <p:nvSpPr>
          <p:cNvPr id="6" name="Footer Placeholder 5"/>
          <p:cNvSpPr>
            <a:spLocks noGrp="1"/>
          </p:cNvSpPr>
          <p:nvPr>
            <p:ph type="ftr" sz="quarter" idx="12"/>
          </p:nvPr>
        </p:nvSpPr>
        <p:spPr/>
        <p:txBody>
          <a:bodyPr/>
          <a:lstStyle/>
          <a:p>
            <a:r>
              <a:rPr lang="en-US" smtClean="0"/>
              <a:t>Chapter 2 — Instructions: Language of the Computer</a:t>
            </a:r>
            <a:endParaRPr lang="en-US"/>
          </a:p>
        </p:txBody>
      </p:sp>
      <p:sp>
        <p:nvSpPr>
          <p:cNvPr id="7" name="Slide Number Placeholder 6"/>
          <p:cNvSpPr>
            <a:spLocks noGrp="1"/>
          </p:cNvSpPr>
          <p:nvPr>
            <p:ph type="sldNum" sz="quarter" idx="13"/>
          </p:nvPr>
        </p:nvSpPr>
        <p:spPr/>
        <p:txBody>
          <a:bodyPr/>
          <a:lstStyle/>
          <a:p>
            <a:fld id="{EE145C4F-ECA4-4DD7-819E-C9FECED27844}" type="slidenum">
              <a:rPr lang="en-US" smtClean="0"/>
              <a:pPr/>
              <a:t>6</a:t>
            </a:fld>
            <a:endParaRPr lang="en-US"/>
          </a:p>
        </p:txBody>
      </p:sp>
    </p:spTree>
    <p:extLst>
      <p:ext uri="{BB962C8B-B14F-4D97-AF65-F5344CB8AC3E}">
        <p14:creationId xmlns:p14="http://schemas.microsoft.com/office/powerpoint/2010/main" val="873751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Actions: </a:t>
            </a:r>
          </a:p>
          <a:p>
            <a:r>
              <a:rPr lang="en-US" dirty="0" smtClean="0"/>
              <a:t>	read registers, </a:t>
            </a:r>
          </a:p>
          <a:p>
            <a:r>
              <a:rPr lang="en-US" dirty="0" smtClean="0"/>
              <a:t>	check equality on registers for branch instructions</a:t>
            </a:r>
          </a:p>
          <a:p>
            <a:r>
              <a:rPr lang="en-US" dirty="0" smtClean="0"/>
              <a:t>	computer</a:t>
            </a:r>
            <a:r>
              <a:rPr lang="en-US" baseline="0" dirty="0" smtClean="0"/>
              <a:t> branch target address</a:t>
            </a:r>
          </a:p>
          <a:p>
            <a:r>
              <a:rPr lang="en-US" baseline="0" dirty="0" smtClean="0"/>
              <a:t>	sign-extend immediate/displacement field</a:t>
            </a:r>
          </a:p>
          <a:p>
            <a:endParaRPr lang="en-US" baseline="0" dirty="0" smtClean="0"/>
          </a:p>
          <a:p>
            <a:r>
              <a:rPr lang="en-US" baseline="0" dirty="0" smtClean="0"/>
              <a:t>All actions performed in parallel -&gt; higher performance, may lead to waster of energy if actions are not needed. </a:t>
            </a:r>
            <a:endParaRPr lang="en-US" dirty="0"/>
          </a:p>
        </p:txBody>
      </p:sp>
      <p:sp>
        <p:nvSpPr>
          <p:cNvPr id="4" name="Header Placeholder 3"/>
          <p:cNvSpPr>
            <a:spLocks noGrp="1"/>
          </p:cNvSpPr>
          <p:nvPr>
            <p:ph type="hdr" sz="quarter" idx="10"/>
          </p:nvPr>
        </p:nvSpPr>
        <p:spPr/>
        <p:txBody>
          <a:bodyPr/>
          <a:lstStyle/>
          <a:p>
            <a:r>
              <a:rPr lang="en-US" smtClean="0"/>
              <a:t>The University of Adelaide, School of Computer Science</a:t>
            </a:r>
            <a:endParaRPr lang="en-US"/>
          </a:p>
        </p:txBody>
      </p:sp>
      <p:sp>
        <p:nvSpPr>
          <p:cNvPr id="5" name="Date Placeholder 4"/>
          <p:cNvSpPr>
            <a:spLocks noGrp="1"/>
          </p:cNvSpPr>
          <p:nvPr>
            <p:ph type="dt" idx="11"/>
          </p:nvPr>
        </p:nvSpPr>
        <p:spPr/>
        <p:txBody>
          <a:bodyPr/>
          <a:lstStyle/>
          <a:p>
            <a:fld id="{A6819D6C-F56C-C844-8828-176DDD743C2C}" type="datetime3">
              <a:rPr lang="en-US" smtClean="0"/>
              <a:t>10 October 2018</a:t>
            </a:fld>
            <a:endParaRPr lang="en-US"/>
          </a:p>
        </p:txBody>
      </p:sp>
      <p:sp>
        <p:nvSpPr>
          <p:cNvPr id="6" name="Footer Placeholder 5"/>
          <p:cNvSpPr>
            <a:spLocks noGrp="1"/>
          </p:cNvSpPr>
          <p:nvPr>
            <p:ph type="ftr" sz="quarter" idx="12"/>
          </p:nvPr>
        </p:nvSpPr>
        <p:spPr/>
        <p:txBody>
          <a:bodyPr/>
          <a:lstStyle/>
          <a:p>
            <a:r>
              <a:rPr lang="en-US" smtClean="0"/>
              <a:t>Chapter 2 — Instructions: Language of the Computer</a:t>
            </a:r>
            <a:endParaRPr lang="en-US"/>
          </a:p>
        </p:txBody>
      </p:sp>
      <p:sp>
        <p:nvSpPr>
          <p:cNvPr id="7" name="Slide Number Placeholder 6"/>
          <p:cNvSpPr>
            <a:spLocks noGrp="1"/>
          </p:cNvSpPr>
          <p:nvPr>
            <p:ph type="sldNum" sz="quarter" idx="13"/>
          </p:nvPr>
        </p:nvSpPr>
        <p:spPr/>
        <p:txBody>
          <a:bodyPr/>
          <a:lstStyle/>
          <a:p>
            <a:fld id="{EE145C4F-ECA4-4DD7-819E-C9FECED27844}" type="slidenum">
              <a:rPr lang="en-US" smtClean="0"/>
              <a:pPr/>
              <a:t>7</a:t>
            </a:fld>
            <a:endParaRPr lang="en-US"/>
          </a:p>
        </p:txBody>
      </p:sp>
    </p:spTree>
    <p:extLst>
      <p:ext uri="{BB962C8B-B14F-4D97-AF65-F5344CB8AC3E}">
        <p14:creationId xmlns:p14="http://schemas.microsoft.com/office/powerpoint/2010/main" val="2109083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simple version misses</a:t>
            </a:r>
            <a:r>
              <a:rPr lang="en-US" baseline="0" dirty="0" smtClean="0"/>
              <a:t> some key components.</a:t>
            </a:r>
          </a:p>
          <a:p>
            <a:endParaRPr lang="en-US" baseline="0" dirty="0" smtClean="0"/>
          </a:p>
          <a:p>
            <a:r>
              <a:rPr lang="en-US" baseline="0" dirty="0" smtClean="0"/>
              <a:t>Note: </a:t>
            </a:r>
            <a:r>
              <a:rPr lang="en-US" baseline="0" dirty="0" err="1" smtClean="0"/>
              <a:t>Reg</a:t>
            </a:r>
            <a:r>
              <a:rPr lang="en-US" baseline="0" dirty="0" smtClean="0"/>
              <a:t> is updated in the 1</a:t>
            </a:r>
            <a:r>
              <a:rPr lang="en-US" baseline="30000" dirty="0" smtClean="0"/>
              <a:t>st</a:t>
            </a:r>
            <a:r>
              <a:rPr lang="en-US" baseline="0" dirty="0" smtClean="0"/>
              <a:t> half of ID cycle, and it is read in the 2</a:t>
            </a:r>
            <a:r>
              <a:rPr lang="en-US" baseline="30000" dirty="0" smtClean="0"/>
              <a:t>nd</a:t>
            </a:r>
            <a:r>
              <a:rPr lang="en-US" baseline="0" dirty="0" smtClean="0"/>
              <a:t> half of the ID cycle.  so the 1</a:t>
            </a:r>
            <a:r>
              <a:rPr lang="en-US" baseline="30000" dirty="0" smtClean="0"/>
              <a:t>st</a:t>
            </a:r>
            <a:r>
              <a:rPr lang="en-US" baseline="0" dirty="0" smtClean="0"/>
              <a:t> and 4</a:t>
            </a:r>
            <a:r>
              <a:rPr lang="en-US" baseline="30000" dirty="0" smtClean="0"/>
              <a:t>th</a:t>
            </a:r>
            <a:r>
              <a:rPr lang="en-US" baseline="0" dirty="0" smtClean="0"/>
              <a:t> instructions can proceed in the same cycle even with a data dependency.</a:t>
            </a:r>
            <a:endParaRPr lang="en-US" dirty="0"/>
          </a:p>
        </p:txBody>
      </p:sp>
      <p:sp>
        <p:nvSpPr>
          <p:cNvPr id="4" name="Header Placeholder 3"/>
          <p:cNvSpPr>
            <a:spLocks noGrp="1"/>
          </p:cNvSpPr>
          <p:nvPr>
            <p:ph type="hdr" sz="quarter" idx="10"/>
          </p:nvPr>
        </p:nvSpPr>
        <p:spPr/>
        <p:txBody>
          <a:bodyPr/>
          <a:lstStyle/>
          <a:p>
            <a:r>
              <a:rPr lang="en-US" smtClean="0"/>
              <a:t>The University of Adelaide, School of Computer Science</a:t>
            </a:r>
            <a:endParaRPr lang="en-US"/>
          </a:p>
        </p:txBody>
      </p:sp>
      <p:sp>
        <p:nvSpPr>
          <p:cNvPr id="5" name="Date Placeholder 4"/>
          <p:cNvSpPr>
            <a:spLocks noGrp="1"/>
          </p:cNvSpPr>
          <p:nvPr>
            <p:ph type="dt" idx="11"/>
          </p:nvPr>
        </p:nvSpPr>
        <p:spPr/>
        <p:txBody>
          <a:bodyPr/>
          <a:lstStyle/>
          <a:p>
            <a:fld id="{A6819D6C-F56C-C844-8828-176DDD743C2C}" type="datetime3">
              <a:rPr lang="en-US" smtClean="0"/>
              <a:t>10 October 2018</a:t>
            </a:fld>
            <a:endParaRPr lang="en-US"/>
          </a:p>
        </p:txBody>
      </p:sp>
      <p:sp>
        <p:nvSpPr>
          <p:cNvPr id="6" name="Footer Placeholder 5"/>
          <p:cNvSpPr>
            <a:spLocks noGrp="1"/>
          </p:cNvSpPr>
          <p:nvPr>
            <p:ph type="ftr" sz="quarter" idx="12"/>
          </p:nvPr>
        </p:nvSpPr>
        <p:spPr/>
        <p:txBody>
          <a:bodyPr/>
          <a:lstStyle/>
          <a:p>
            <a:r>
              <a:rPr lang="en-US" smtClean="0"/>
              <a:t>Chapter 2 — Instructions: Language of the Computer</a:t>
            </a:r>
            <a:endParaRPr lang="en-US"/>
          </a:p>
        </p:txBody>
      </p:sp>
      <p:sp>
        <p:nvSpPr>
          <p:cNvPr id="7" name="Slide Number Placeholder 6"/>
          <p:cNvSpPr>
            <a:spLocks noGrp="1"/>
          </p:cNvSpPr>
          <p:nvPr>
            <p:ph type="sldNum" sz="quarter" idx="13"/>
          </p:nvPr>
        </p:nvSpPr>
        <p:spPr/>
        <p:txBody>
          <a:bodyPr/>
          <a:lstStyle/>
          <a:p>
            <a:fld id="{EE145C4F-ECA4-4DD7-819E-C9FECED27844}" type="slidenum">
              <a:rPr lang="en-US" smtClean="0"/>
              <a:pPr/>
              <a:t>15</a:t>
            </a:fld>
            <a:endParaRPr lang="en-US"/>
          </a:p>
        </p:txBody>
      </p:sp>
    </p:spTree>
    <p:extLst>
      <p:ext uri="{BB962C8B-B14F-4D97-AF65-F5344CB8AC3E}">
        <p14:creationId xmlns:p14="http://schemas.microsoft.com/office/powerpoint/2010/main" val="907585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arch has split</a:t>
            </a:r>
            <a:r>
              <a:rPr lang="en-US" baseline="0" dirty="0" smtClean="0"/>
              <a:t> memory for </a:t>
            </a:r>
            <a:r>
              <a:rPr lang="en-US" baseline="0" dirty="0" err="1" smtClean="0"/>
              <a:t>inst</a:t>
            </a:r>
            <a:r>
              <a:rPr lang="en-US" baseline="0" dirty="0" smtClean="0"/>
              <a:t> and data </a:t>
            </a:r>
            <a:r>
              <a:rPr lang="mr-IN" baseline="0" dirty="0" smtClean="0"/>
              <a:t>–</a:t>
            </a:r>
            <a:r>
              <a:rPr lang="en-US" baseline="0" dirty="0" smtClean="0"/>
              <a:t> one case for removing structural </a:t>
            </a:r>
            <a:r>
              <a:rPr lang="en-US" baseline="0" dirty="0" err="1" smtClean="0"/>
              <a:t>hazrds</a:t>
            </a:r>
            <a:endParaRPr lang="en-US" dirty="0"/>
          </a:p>
        </p:txBody>
      </p:sp>
      <p:sp>
        <p:nvSpPr>
          <p:cNvPr id="4" name="Header Placeholder 3"/>
          <p:cNvSpPr>
            <a:spLocks noGrp="1"/>
          </p:cNvSpPr>
          <p:nvPr>
            <p:ph type="hdr" sz="quarter" idx="10"/>
          </p:nvPr>
        </p:nvSpPr>
        <p:spPr/>
        <p:txBody>
          <a:bodyPr/>
          <a:lstStyle/>
          <a:p>
            <a:r>
              <a:rPr lang="en-US" smtClean="0"/>
              <a:t>The University of Adelaide, School of Computer Science</a:t>
            </a:r>
            <a:endParaRPr lang="en-US"/>
          </a:p>
        </p:txBody>
      </p:sp>
      <p:sp>
        <p:nvSpPr>
          <p:cNvPr id="5" name="Date Placeholder 4"/>
          <p:cNvSpPr>
            <a:spLocks noGrp="1"/>
          </p:cNvSpPr>
          <p:nvPr>
            <p:ph type="dt" idx="11"/>
          </p:nvPr>
        </p:nvSpPr>
        <p:spPr/>
        <p:txBody>
          <a:bodyPr/>
          <a:lstStyle/>
          <a:p>
            <a:fld id="{A6819D6C-F56C-C844-8828-176DDD743C2C}" type="datetime3">
              <a:rPr lang="en-US" smtClean="0"/>
              <a:t>10 October 2018</a:t>
            </a:fld>
            <a:endParaRPr lang="en-US"/>
          </a:p>
        </p:txBody>
      </p:sp>
      <p:sp>
        <p:nvSpPr>
          <p:cNvPr id="6" name="Footer Placeholder 5"/>
          <p:cNvSpPr>
            <a:spLocks noGrp="1"/>
          </p:cNvSpPr>
          <p:nvPr>
            <p:ph type="ftr" sz="quarter" idx="12"/>
          </p:nvPr>
        </p:nvSpPr>
        <p:spPr/>
        <p:txBody>
          <a:bodyPr/>
          <a:lstStyle/>
          <a:p>
            <a:r>
              <a:rPr lang="en-US" smtClean="0"/>
              <a:t>Chapter 2 — Instructions: Language of the Computer</a:t>
            </a:r>
            <a:endParaRPr lang="en-US"/>
          </a:p>
        </p:txBody>
      </p:sp>
      <p:sp>
        <p:nvSpPr>
          <p:cNvPr id="7" name="Slide Number Placeholder 6"/>
          <p:cNvSpPr>
            <a:spLocks noGrp="1"/>
          </p:cNvSpPr>
          <p:nvPr>
            <p:ph type="sldNum" sz="quarter" idx="13"/>
          </p:nvPr>
        </p:nvSpPr>
        <p:spPr/>
        <p:txBody>
          <a:bodyPr/>
          <a:lstStyle/>
          <a:p>
            <a:fld id="{EE145C4F-ECA4-4DD7-819E-C9FECED27844}" type="slidenum">
              <a:rPr lang="en-US" smtClean="0"/>
              <a:pPr/>
              <a:t>25</a:t>
            </a:fld>
            <a:endParaRPr lang="en-US"/>
          </a:p>
        </p:txBody>
      </p:sp>
    </p:spTree>
    <p:extLst>
      <p:ext uri="{BB962C8B-B14F-4D97-AF65-F5344CB8AC3E}">
        <p14:creationId xmlns:p14="http://schemas.microsoft.com/office/powerpoint/2010/main" val="624585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The University of Adelaide, School of Computer Science</a:t>
            </a:r>
            <a:endParaRPr lang="en-US"/>
          </a:p>
        </p:txBody>
      </p:sp>
      <p:sp>
        <p:nvSpPr>
          <p:cNvPr id="5" name="Date Placeholder 4"/>
          <p:cNvSpPr>
            <a:spLocks noGrp="1"/>
          </p:cNvSpPr>
          <p:nvPr>
            <p:ph type="dt" idx="11"/>
          </p:nvPr>
        </p:nvSpPr>
        <p:spPr/>
        <p:txBody>
          <a:bodyPr/>
          <a:lstStyle/>
          <a:p>
            <a:fld id="{A6819D6C-F56C-C844-8828-176DDD743C2C}" type="datetime3">
              <a:rPr lang="en-US" smtClean="0"/>
              <a:t>10 October 2018</a:t>
            </a:fld>
            <a:endParaRPr lang="en-US"/>
          </a:p>
        </p:txBody>
      </p:sp>
      <p:sp>
        <p:nvSpPr>
          <p:cNvPr id="6" name="Footer Placeholder 5"/>
          <p:cNvSpPr>
            <a:spLocks noGrp="1"/>
          </p:cNvSpPr>
          <p:nvPr>
            <p:ph type="ftr" sz="quarter" idx="12"/>
          </p:nvPr>
        </p:nvSpPr>
        <p:spPr/>
        <p:txBody>
          <a:bodyPr/>
          <a:lstStyle/>
          <a:p>
            <a:r>
              <a:rPr lang="en-US" smtClean="0"/>
              <a:t>Chapter 2 — Instructions: Language of the Computer</a:t>
            </a:r>
            <a:endParaRPr lang="en-US"/>
          </a:p>
        </p:txBody>
      </p:sp>
      <p:sp>
        <p:nvSpPr>
          <p:cNvPr id="7" name="Slide Number Placeholder 6"/>
          <p:cNvSpPr>
            <a:spLocks noGrp="1"/>
          </p:cNvSpPr>
          <p:nvPr>
            <p:ph type="sldNum" sz="quarter" idx="13"/>
          </p:nvPr>
        </p:nvSpPr>
        <p:spPr/>
        <p:txBody>
          <a:bodyPr/>
          <a:lstStyle/>
          <a:p>
            <a:fld id="{EE145C4F-ECA4-4DD7-819E-C9FECED27844}" type="slidenum">
              <a:rPr lang="en-US" smtClean="0"/>
              <a:pPr/>
              <a:t>27</a:t>
            </a:fld>
            <a:endParaRPr lang="en-US"/>
          </a:p>
        </p:txBody>
      </p:sp>
    </p:spTree>
    <p:extLst>
      <p:ext uri="{BB962C8B-B14F-4D97-AF65-F5344CB8AC3E}">
        <p14:creationId xmlns:p14="http://schemas.microsoft.com/office/powerpoint/2010/main" val="1881037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 of data that</a:t>
            </a:r>
            <a:r>
              <a:rPr lang="en-US" baseline="0" dirty="0" smtClean="0"/>
              <a:t> are needed by a following instruction: output of EX or MEM</a:t>
            </a:r>
            <a:endParaRPr lang="en-US" dirty="0"/>
          </a:p>
        </p:txBody>
      </p:sp>
      <p:sp>
        <p:nvSpPr>
          <p:cNvPr id="4" name="Header Placeholder 3"/>
          <p:cNvSpPr>
            <a:spLocks noGrp="1"/>
          </p:cNvSpPr>
          <p:nvPr>
            <p:ph type="hdr" sz="quarter" idx="10"/>
          </p:nvPr>
        </p:nvSpPr>
        <p:spPr/>
        <p:txBody>
          <a:bodyPr/>
          <a:lstStyle/>
          <a:p>
            <a:r>
              <a:rPr lang="en-US" smtClean="0"/>
              <a:t>The University of Adelaide, School of Computer Science</a:t>
            </a:r>
            <a:endParaRPr lang="en-US"/>
          </a:p>
        </p:txBody>
      </p:sp>
      <p:sp>
        <p:nvSpPr>
          <p:cNvPr id="5" name="Date Placeholder 4"/>
          <p:cNvSpPr>
            <a:spLocks noGrp="1"/>
          </p:cNvSpPr>
          <p:nvPr>
            <p:ph type="dt" idx="11"/>
          </p:nvPr>
        </p:nvSpPr>
        <p:spPr/>
        <p:txBody>
          <a:bodyPr/>
          <a:lstStyle/>
          <a:p>
            <a:fld id="{A6819D6C-F56C-C844-8828-176DDD743C2C}" type="datetime3">
              <a:rPr lang="en-US" smtClean="0"/>
              <a:t>10 October 2018</a:t>
            </a:fld>
            <a:endParaRPr lang="en-US"/>
          </a:p>
        </p:txBody>
      </p:sp>
      <p:sp>
        <p:nvSpPr>
          <p:cNvPr id="6" name="Footer Placeholder 5"/>
          <p:cNvSpPr>
            <a:spLocks noGrp="1"/>
          </p:cNvSpPr>
          <p:nvPr>
            <p:ph type="ftr" sz="quarter" idx="12"/>
          </p:nvPr>
        </p:nvSpPr>
        <p:spPr/>
        <p:txBody>
          <a:bodyPr/>
          <a:lstStyle/>
          <a:p>
            <a:r>
              <a:rPr lang="en-US" smtClean="0"/>
              <a:t>Chapter 2 — Instructions: Language of the Computer</a:t>
            </a:r>
            <a:endParaRPr lang="en-US"/>
          </a:p>
        </p:txBody>
      </p:sp>
      <p:sp>
        <p:nvSpPr>
          <p:cNvPr id="7" name="Slide Number Placeholder 6"/>
          <p:cNvSpPr>
            <a:spLocks noGrp="1"/>
          </p:cNvSpPr>
          <p:nvPr>
            <p:ph type="sldNum" sz="quarter" idx="13"/>
          </p:nvPr>
        </p:nvSpPr>
        <p:spPr/>
        <p:txBody>
          <a:bodyPr/>
          <a:lstStyle/>
          <a:p>
            <a:fld id="{EE145C4F-ECA4-4DD7-819E-C9FECED27844}" type="slidenum">
              <a:rPr lang="en-US" smtClean="0"/>
              <a:pPr/>
              <a:t>38</a:t>
            </a:fld>
            <a:endParaRPr lang="en-US"/>
          </a:p>
        </p:txBody>
      </p:sp>
    </p:spTree>
    <p:extLst>
      <p:ext uri="{BB962C8B-B14F-4D97-AF65-F5344CB8AC3E}">
        <p14:creationId xmlns:p14="http://schemas.microsoft.com/office/powerpoint/2010/main" val="296028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40682" name="Text Box 42"/>
          <p:cNvSpPr txBox="1">
            <a:spLocks noChangeArrowheads="1"/>
          </p:cNvSpPr>
          <p:nvPr userDrawn="1"/>
        </p:nvSpPr>
        <p:spPr bwMode="auto">
          <a:xfrm>
            <a:off x="8388350" y="6497638"/>
            <a:ext cx="576263" cy="274637"/>
          </a:xfrm>
          <a:prstGeom prst="rect">
            <a:avLst/>
          </a:prstGeom>
          <a:noFill/>
          <a:ln w="9525">
            <a:noFill/>
            <a:miter lim="800000"/>
            <a:headEnd/>
            <a:tailEnd/>
          </a:ln>
          <a:effectLst/>
        </p:spPr>
        <p:txBody>
          <a:bodyPr>
            <a:spAutoFit/>
          </a:bodyPr>
          <a:lstStyle/>
          <a:p>
            <a:pPr algn="r">
              <a:spcBef>
                <a:spcPct val="0"/>
              </a:spcBef>
              <a:buClrTx/>
              <a:buSzTx/>
              <a:buFontTx/>
              <a:buNone/>
            </a:pPr>
            <a:fld id="{63BBFCE6-A6C8-4251-973B-1D0917AA6A4E}" type="slidenum">
              <a:rPr lang="en-AU" sz="1200" b="1">
                <a:latin typeface="Arial" charset="0"/>
              </a:rPr>
              <a:pPr algn="r">
                <a:spcBef>
                  <a:spcPct val="0"/>
                </a:spcBef>
                <a:buClrTx/>
                <a:buSzTx/>
                <a:buFontTx/>
                <a:buNone/>
              </a:pPr>
              <a:t>‹#›</a:t>
            </a:fld>
            <a:endParaRPr lang="en-GB" sz="1200">
              <a:latin typeface="Arial"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9113" y="115888"/>
            <a:ext cx="2085975" cy="6121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1188" y="115888"/>
            <a:ext cx="6105525" cy="6121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11188" y="115888"/>
            <a:ext cx="8281987" cy="701675"/>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4213" y="1125538"/>
            <a:ext cx="8270875" cy="5111750"/>
          </a:xfrm>
        </p:spPr>
        <p:txBody>
          <a:body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188" y="115888"/>
            <a:ext cx="8281987" cy="7016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4213" y="1125538"/>
            <a:ext cx="4059237" cy="511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95850" y="1125538"/>
            <a:ext cx="4059238" cy="511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BF3"/>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79513" y="1125538"/>
            <a:ext cx="8775576" cy="5368131"/>
          </a:xfrm>
        </p:spPr>
        <p:txBody>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99592" y="4406900"/>
            <a:ext cx="7416825" cy="584775"/>
          </a:xfrm>
        </p:spPr>
        <p:txBody>
          <a:bodyPr anchor="t"/>
          <a:lstStyle>
            <a:lvl1pPr algn="ctr">
              <a:defRPr sz="3200" b="1" cap="all">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0" y="1556792"/>
            <a:ext cx="9144000" cy="2088232"/>
          </a:xfrm>
        </p:spPr>
        <p:txBody>
          <a:bodyPr anchor="b"/>
          <a:lstStyle>
            <a:lvl1pPr marL="0" indent="0" algn="ctr">
              <a:buNone/>
              <a:defRPr sz="4400" b="1" i="0">
                <a:solidFill>
                  <a:srgbClr val="0A31F1"/>
                </a:solidFill>
                <a:latin typeface="Calibri" charset="0"/>
                <a:ea typeface="Calibri" charset="0"/>
                <a:cs typeface="Calibri"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4213" y="1125538"/>
            <a:ext cx="4059237"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95850" y="1125538"/>
            <a:ext cx="4059238"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A31F1"/>
                </a:solidFill>
              </a:defRPr>
            </a:lvl1pPr>
          </a:lstStyle>
          <a:p>
            <a:r>
              <a:rPr lang="en-US" dirty="0"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9620" name="Rectangle 4"/>
          <p:cNvSpPr>
            <a:spLocks noGrp="1" noChangeArrowheads="1"/>
          </p:cNvSpPr>
          <p:nvPr>
            <p:ph type="body" idx="1"/>
          </p:nvPr>
        </p:nvSpPr>
        <p:spPr bwMode="auto">
          <a:xfrm>
            <a:off x="179513" y="1125538"/>
            <a:ext cx="8775576" cy="54538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p>
        </p:txBody>
      </p:sp>
      <p:sp>
        <p:nvSpPr>
          <p:cNvPr id="239619" name="Rectangle 3"/>
          <p:cNvSpPr>
            <a:spLocks noGrp="1" noChangeArrowheads="1"/>
          </p:cNvSpPr>
          <p:nvPr>
            <p:ph type="title"/>
          </p:nvPr>
        </p:nvSpPr>
        <p:spPr bwMode="auto">
          <a:xfrm>
            <a:off x="179512" y="262389"/>
            <a:ext cx="8784976" cy="64633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p>
            <a:pPr lvl="0"/>
            <a:r>
              <a:rPr lang="en-AU" dirty="0" smtClean="0"/>
              <a:t>Click to edit Master title style</a:t>
            </a:r>
          </a:p>
        </p:txBody>
      </p:sp>
      <p:sp>
        <p:nvSpPr>
          <p:cNvPr id="239630" name="Text Box 14"/>
          <p:cNvSpPr txBox="1">
            <a:spLocks noChangeArrowheads="1"/>
          </p:cNvSpPr>
          <p:nvPr userDrawn="1"/>
        </p:nvSpPr>
        <p:spPr bwMode="auto">
          <a:xfrm>
            <a:off x="8567737" y="6583363"/>
            <a:ext cx="576263" cy="274637"/>
          </a:xfrm>
          <a:prstGeom prst="rect">
            <a:avLst/>
          </a:prstGeom>
          <a:noFill/>
          <a:ln w="9525">
            <a:noFill/>
            <a:miter lim="800000"/>
            <a:headEnd/>
            <a:tailEnd/>
          </a:ln>
          <a:effectLst/>
        </p:spPr>
        <p:txBody>
          <a:bodyPr>
            <a:spAutoFit/>
          </a:bodyPr>
          <a:lstStyle/>
          <a:p>
            <a:pPr algn="r">
              <a:spcBef>
                <a:spcPct val="0"/>
              </a:spcBef>
              <a:buClrTx/>
              <a:buSzTx/>
              <a:buFontTx/>
              <a:buNone/>
            </a:pPr>
            <a:fld id="{28EC741E-FC11-4977-9AC4-393A11CE0A97}" type="slidenum">
              <a:rPr lang="en-AU" sz="1200" b="1">
                <a:latin typeface="Arial" charset="0"/>
              </a:rPr>
              <a:pPr algn="r">
                <a:spcBef>
                  <a:spcPct val="0"/>
                </a:spcBef>
                <a:buClrTx/>
                <a:buSzTx/>
                <a:buFontTx/>
                <a:buNone/>
              </a:pPr>
              <a:t>‹#›</a:t>
            </a:fld>
            <a:endParaRPr lang="en-GB" sz="1200" dirty="0">
              <a:latin typeface="Arial" charset="0"/>
            </a:endParaRP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Lst>
  <p:hf hdr="0" ftr="0" dt="0"/>
  <p:txStyles>
    <p:titleStyle>
      <a:lvl1pPr algn="l" rtl="0" fontAlgn="base">
        <a:spcBef>
          <a:spcPct val="0"/>
        </a:spcBef>
        <a:spcAft>
          <a:spcPct val="0"/>
        </a:spcAft>
        <a:defRPr sz="3600" b="1" i="0">
          <a:solidFill>
            <a:srgbClr val="0A31F1"/>
          </a:solidFill>
          <a:latin typeface="Calibri" charset="0"/>
          <a:ea typeface="Calibri" charset="0"/>
          <a:cs typeface="Calibri" charset="0"/>
        </a:defRPr>
      </a:lvl1pPr>
      <a:lvl2pPr algn="l" rtl="0" fontAlgn="base">
        <a:spcBef>
          <a:spcPct val="0"/>
        </a:spcBef>
        <a:spcAft>
          <a:spcPct val="0"/>
        </a:spcAft>
        <a:defRPr sz="4000" b="1">
          <a:solidFill>
            <a:srgbClr val="0066FF"/>
          </a:solidFill>
          <a:latin typeface="Arial" charset="0"/>
        </a:defRPr>
      </a:lvl2pPr>
      <a:lvl3pPr algn="l" rtl="0" fontAlgn="base">
        <a:spcBef>
          <a:spcPct val="0"/>
        </a:spcBef>
        <a:spcAft>
          <a:spcPct val="0"/>
        </a:spcAft>
        <a:defRPr sz="4000" b="1">
          <a:solidFill>
            <a:srgbClr val="0066FF"/>
          </a:solidFill>
          <a:latin typeface="Arial" charset="0"/>
        </a:defRPr>
      </a:lvl3pPr>
      <a:lvl4pPr algn="l" rtl="0" fontAlgn="base">
        <a:spcBef>
          <a:spcPct val="0"/>
        </a:spcBef>
        <a:spcAft>
          <a:spcPct val="0"/>
        </a:spcAft>
        <a:defRPr sz="4000" b="1">
          <a:solidFill>
            <a:srgbClr val="0066FF"/>
          </a:solidFill>
          <a:latin typeface="Arial" charset="0"/>
        </a:defRPr>
      </a:lvl4pPr>
      <a:lvl5pPr algn="l" rtl="0" fontAlgn="base">
        <a:spcBef>
          <a:spcPct val="0"/>
        </a:spcBef>
        <a:spcAft>
          <a:spcPct val="0"/>
        </a:spcAft>
        <a:defRPr sz="4000" b="1">
          <a:solidFill>
            <a:srgbClr val="0066FF"/>
          </a:solidFill>
          <a:latin typeface="Arial" charset="0"/>
        </a:defRPr>
      </a:lvl5pPr>
      <a:lvl6pPr marL="457200" algn="l" rtl="0" fontAlgn="base">
        <a:spcBef>
          <a:spcPct val="0"/>
        </a:spcBef>
        <a:spcAft>
          <a:spcPct val="0"/>
        </a:spcAft>
        <a:defRPr sz="4000" b="1">
          <a:solidFill>
            <a:srgbClr val="0066FF"/>
          </a:solidFill>
          <a:latin typeface="Arial" charset="0"/>
        </a:defRPr>
      </a:lvl6pPr>
      <a:lvl7pPr marL="914400" algn="l" rtl="0" fontAlgn="base">
        <a:spcBef>
          <a:spcPct val="0"/>
        </a:spcBef>
        <a:spcAft>
          <a:spcPct val="0"/>
        </a:spcAft>
        <a:defRPr sz="4000" b="1">
          <a:solidFill>
            <a:srgbClr val="0066FF"/>
          </a:solidFill>
          <a:latin typeface="Arial" charset="0"/>
        </a:defRPr>
      </a:lvl7pPr>
      <a:lvl8pPr marL="1371600" algn="l" rtl="0" fontAlgn="base">
        <a:spcBef>
          <a:spcPct val="0"/>
        </a:spcBef>
        <a:spcAft>
          <a:spcPct val="0"/>
        </a:spcAft>
        <a:defRPr sz="4000" b="1">
          <a:solidFill>
            <a:srgbClr val="0066FF"/>
          </a:solidFill>
          <a:latin typeface="Arial" charset="0"/>
        </a:defRPr>
      </a:lvl8pPr>
      <a:lvl9pPr marL="1828800" algn="l" rtl="0" fontAlgn="base">
        <a:spcBef>
          <a:spcPct val="0"/>
        </a:spcBef>
        <a:spcAft>
          <a:spcPct val="0"/>
        </a:spcAft>
        <a:defRPr sz="4000" b="1">
          <a:solidFill>
            <a:srgbClr val="0066FF"/>
          </a:solidFill>
          <a:latin typeface="Arial" charset="0"/>
        </a:defRPr>
      </a:lvl9pPr>
    </p:titleStyle>
    <p:bodyStyle>
      <a:lvl1pPr marL="342900" indent="-342900" algn="l" rtl="0" fontAlgn="base">
        <a:spcBef>
          <a:spcPct val="20000"/>
        </a:spcBef>
        <a:spcAft>
          <a:spcPct val="0"/>
        </a:spcAft>
        <a:buClr>
          <a:srgbClr val="0033CC"/>
        </a:buClr>
        <a:buSzPct val="80000"/>
        <a:buFont typeface="ZapfDingbatsITC" charset="0"/>
        <a:buChar char="➜"/>
        <a:defRPr sz="3200" b="0" i="0">
          <a:solidFill>
            <a:schemeClr val="tx1"/>
          </a:solidFill>
          <a:latin typeface="Calibri" charset="0"/>
          <a:ea typeface="Calibri" charset="0"/>
          <a:cs typeface="Calibri" charset="0"/>
        </a:defRPr>
      </a:lvl1pPr>
      <a:lvl2pPr marL="742950" indent="-285750" algn="l" rtl="0" fontAlgn="base">
        <a:spcBef>
          <a:spcPct val="20000"/>
        </a:spcBef>
        <a:spcAft>
          <a:spcPct val="0"/>
        </a:spcAft>
        <a:buClr>
          <a:srgbClr val="004BF3"/>
        </a:buClr>
        <a:buSzPct val="80000"/>
        <a:buFont typeface="ZapfDingbatsITC" charset="0"/>
        <a:buChar char="➜"/>
        <a:defRPr sz="2800" b="0" i="0">
          <a:solidFill>
            <a:schemeClr val="tx1"/>
          </a:solidFill>
          <a:latin typeface="Calibri" charset="0"/>
          <a:ea typeface="Calibri" charset="0"/>
          <a:cs typeface="Calibri" charset="0"/>
        </a:defRPr>
      </a:lvl2pPr>
      <a:lvl3pPr marL="1143000" indent="-228600" algn="l" rtl="0" fontAlgn="base">
        <a:spcBef>
          <a:spcPct val="20000"/>
        </a:spcBef>
        <a:spcAft>
          <a:spcPct val="0"/>
        </a:spcAft>
        <a:buClr>
          <a:srgbClr val="004BF3"/>
        </a:buClr>
        <a:buSzPct val="80000"/>
        <a:buFont typeface="ZapfDingbatsITC" charset="0"/>
        <a:buChar char="➜"/>
        <a:defRPr sz="2400" b="0" i="0">
          <a:solidFill>
            <a:schemeClr val="tx1"/>
          </a:solidFill>
          <a:latin typeface="Calibri" charset="0"/>
          <a:ea typeface="Calibri" charset="0"/>
          <a:cs typeface="Calibri" charset="0"/>
        </a:defRPr>
      </a:lvl3pPr>
      <a:lvl4pPr marL="1600200" indent="-228600" algn="l" rtl="0" fontAlgn="base">
        <a:spcBef>
          <a:spcPct val="20000"/>
        </a:spcBef>
        <a:spcAft>
          <a:spcPct val="0"/>
        </a:spcAft>
        <a:buClr>
          <a:srgbClr val="004BF3"/>
        </a:buClr>
        <a:buSzPct val="80000"/>
        <a:buFont typeface="ZapfDingbatsITC" charset="0"/>
        <a:buChar char="➜"/>
        <a:defRPr sz="2000" b="0" i="0">
          <a:solidFill>
            <a:schemeClr val="tx1"/>
          </a:solidFill>
          <a:latin typeface="Calibri" charset="0"/>
          <a:ea typeface="Calibri" charset="0"/>
          <a:cs typeface="Calibri" charset="0"/>
        </a:defRPr>
      </a:lvl4pPr>
      <a:lvl5pPr marL="2057400" indent="-228600" algn="l" rtl="0" fontAlgn="base">
        <a:spcBef>
          <a:spcPct val="20000"/>
        </a:spcBef>
        <a:spcAft>
          <a:spcPct val="0"/>
        </a:spcAft>
        <a:buClr>
          <a:srgbClr val="004BF3"/>
        </a:buClr>
        <a:buSzPct val="80000"/>
        <a:buFont typeface="ZapfDingbatsITC" charset="0"/>
        <a:buChar char="➜"/>
        <a:defRPr sz="2000" b="0" i="0">
          <a:solidFill>
            <a:schemeClr val="tx1"/>
          </a:solidFill>
          <a:latin typeface="Calibri" charset="0"/>
          <a:ea typeface="Calibri" charset="0"/>
          <a:cs typeface="Calibri" charset="0"/>
        </a:defRPr>
      </a:lvl5pPr>
      <a:lvl6pPr marL="2514600" indent="-228600" algn="l" rtl="0" fontAlgn="base">
        <a:spcBef>
          <a:spcPct val="20000"/>
        </a:spcBef>
        <a:spcAft>
          <a:spcPct val="0"/>
        </a:spcAft>
        <a:buClr>
          <a:srgbClr val="3399FF"/>
        </a:buClr>
        <a:buSzPct val="50000"/>
        <a:buFont typeface="Wingdings" pitchFamily="2" charset="2"/>
        <a:buChar char="n"/>
        <a:defRPr sz="2000">
          <a:solidFill>
            <a:srgbClr val="3399FF"/>
          </a:solidFill>
          <a:latin typeface="+mn-lt"/>
        </a:defRPr>
      </a:lvl6pPr>
      <a:lvl7pPr marL="2971800" indent="-228600" algn="l" rtl="0" fontAlgn="base">
        <a:spcBef>
          <a:spcPct val="20000"/>
        </a:spcBef>
        <a:spcAft>
          <a:spcPct val="0"/>
        </a:spcAft>
        <a:buClr>
          <a:srgbClr val="3399FF"/>
        </a:buClr>
        <a:buSzPct val="50000"/>
        <a:buFont typeface="Wingdings" pitchFamily="2" charset="2"/>
        <a:buChar char="n"/>
        <a:defRPr sz="2000">
          <a:solidFill>
            <a:srgbClr val="3399FF"/>
          </a:solidFill>
          <a:latin typeface="+mn-lt"/>
        </a:defRPr>
      </a:lvl7pPr>
      <a:lvl8pPr marL="3429000" indent="-228600" algn="l" rtl="0" fontAlgn="base">
        <a:spcBef>
          <a:spcPct val="20000"/>
        </a:spcBef>
        <a:spcAft>
          <a:spcPct val="0"/>
        </a:spcAft>
        <a:buClr>
          <a:srgbClr val="3399FF"/>
        </a:buClr>
        <a:buSzPct val="50000"/>
        <a:buFont typeface="Wingdings" pitchFamily="2" charset="2"/>
        <a:buChar char="n"/>
        <a:defRPr sz="2000">
          <a:solidFill>
            <a:srgbClr val="3399FF"/>
          </a:solidFill>
          <a:latin typeface="+mn-lt"/>
        </a:defRPr>
      </a:lvl8pPr>
      <a:lvl9pPr marL="3886200" indent="-228600" algn="l" rtl="0" fontAlgn="base">
        <a:spcBef>
          <a:spcPct val="20000"/>
        </a:spcBef>
        <a:spcAft>
          <a:spcPct val="0"/>
        </a:spcAft>
        <a:buClr>
          <a:srgbClr val="3399FF"/>
        </a:buClr>
        <a:buSzPct val="50000"/>
        <a:buFont typeface="Wingdings" pitchFamily="2" charset="2"/>
        <a:buChar char="n"/>
        <a:defRPr sz="2000">
          <a:solidFill>
            <a:srgbClr val="3399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emf"/></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 Id="rId3" Type="http://schemas.openxmlformats.org/officeDocument/2006/relationships/image" Target="../media/image29.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tif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tif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emf"/><Relationship Id="rId3" Type="http://schemas.openxmlformats.org/officeDocument/2006/relationships/image" Target="../media/image35.tif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emf"/><Relationship Id="rId3" Type="http://schemas.openxmlformats.org/officeDocument/2006/relationships/image" Target="../media/image35.tiff"/></Relationships>
</file>

<file path=ppt/slides/_rels/slide75.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5.tiff"/><Relationship Id="rId1" Type="http://schemas.openxmlformats.org/officeDocument/2006/relationships/slideLayout" Target="../slideLayouts/slideLayout6.xml"/><Relationship Id="rId2" Type="http://schemas.openxmlformats.org/officeDocument/2006/relationships/image" Target="../media/image37.emf"/></Relationships>
</file>

<file path=ppt/slides/_rels/slide76.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35.tiff"/><Relationship Id="rId1" Type="http://schemas.openxmlformats.org/officeDocument/2006/relationships/slideLayout" Target="../slideLayouts/slideLayout6.xml"/><Relationship Id="rId2" Type="http://schemas.openxmlformats.org/officeDocument/2006/relationships/image" Target="../media/image37.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tif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tiff"/><Relationship Id="rId3" Type="http://schemas.openxmlformats.org/officeDocument/2006/relationships/image" Target="../media/image42.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tif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44.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tif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46.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tif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emf"/><Relationship Id="rId3" Type="http://schemas.openxmlformats.org/officeDocument/2006/relationships/image" Target="../media/image49.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tif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84" name="Rectangle 12"/>
          <p:cNvSpPr>
            <a:spLocks noChangeArrowheads="1"/>
          </p:cNvSpPr>
          <p:nvPr/>
        </p:nvSpPr>
        <p:spPr bwMode="auto">
          <a:xfrm>
            <a:off x="0" y="1844824"/>
            <a:ext cx="9143999" cy="1323439"/>
          </a:xfrm>
          <a:prstGeom prst="rect">
            <a:avLst/>
          </a:prstGeom>
          <a:noFill/>
          <a:ln w="9525" algn="ctr">
            <a:noFill/>
            <a:miter lim="800000"/>
            <a:headEnd/>
            <a:tailEnd/>
          </a:ln>
          <a:effectLst/>
        </p:spPr>
        <p:txBody>
          <a:bodyPr wrap="square">
            <a:spAutoFit/>
          </a:bodyPr>
          <a:lstStyle/>
          <a:p>
            <a:pPr algn="ctr"/>
            <a:r>
              <a:rPr lang="en-GB" sz="3600" b="1" dirty="0" smtClean="0">
                <a:solidFill>
                  <a:srgbClr val="004BF3"/>
                </a:solidFill>
                <a:latin typeface="Calibri" charset="0"/>
                <a:ea typeface="Calibri" charset="0"/>
                <a:cs typeface="Calibri" charset="0"/>
              </a:rPr>
              <a:t>EEL 6764 Principles of Computer Architecture </a:t>
            </a:r>
            <a:r>
              <a:rPr lang="en-GB" sz="4400" b="1" dirty="0" smtClean="0">
                <a:solidFill>
                  <a:srgbClr val="004BF3"/>
                </a:solidFill>
                <a:latin typeface="Calibri" charset="0"/>
                <a:ea typeface="Calibri" charset="0"/>
                <a:cs typeface="Calibri" charset="0"/>
              </a:rPr>
              <a:t>Instruction-Level Parallelism</a:t>
            </a:r>
            <a:endParaRPr lang="en-GB" sz="4400" b="1" dirty="0">
              <a:solidFill>
                <a:srgbClr val="004BF3"/>
              </a:solidFill>
              <a:latin typeface="Calibri" charset="0"/>
              <a:ea typeface="Calibri" charset="0"/>
              <a:cs typeface="Calibri" charset="0"/>
            </a:endParaRPr>
          </a:p>
        </p:txBody>
      </p:sp>
      <p:sp>
        <p:nvSpPr>
          <p:cNvPr id="233485" name="Text Box 13"/>
          <p:cNvSpPr txBox="1">
            <a:spLocks noChangeArrowheads="1"/>
          </p:cNvSpPr>
          <p:nvPr/>
        </p:nvSpPr>
        <p:spPr bwMode="auto">
          <a:xfrm>
            <a:off x="2825351" y="-100013"/>
            <a:ext cx="4429932" cy="892552"/>
          </a:xfrm>
          <a:prstGeom prst="rect">
            <a:avLst/>
          </a:prstGeom>
          <a:noFill/>
          <a:ln w="9525" algn="ctr">
            <a:noFill/>
            <a:miter lim="800000"/>
            <a:headEnd/>
            <a:tailEnd/>
          </a:ln>
          <a:effectLst/>
        </p:spPr>
        <p:txBody>
          <a:bodyPr wrap="none">
            <a:spAutoFit/>
          </a:bodyPr>
          <a:lstStyle/>
          <a:p>
            <a:pPr algn="ctr"/>
            <a:r>
              <a:rPr lang="en-US" sz="2800" dirty="0" smtClean="0">
                <a:solidFill>
                  <a:schemeClr val="bg1"/>
                </a:solidFill>
                <a:latin typeface="Times New Roman" pitchFamily="18" charset="0"/>
              </a:rPr>
              <a:t>Computer Architecture</a:t>
            </a:r>
            <a:endParaRPr lang="en-US" sz="2800" dirty="0">
              <a:solidFill>
                <a:schemeClr val="bg1"/>
              </a:solidFill>
              <a:latin typeface="Times New Roman" pitchFamily="18" charset="0"/>
            </a:endParaRPr>
          </a:p>
          <a:p>
            <a:pPr algn="ctr"/>
            <a:r>
              <a:rPr lang="en-US" sz="2000" dirty="0" smtClean="0">
                <a:solidFill>
                  <a:schemeClr val="bg1"/>
                </a:solidFill>
                <a:latin typeface="Arial" charset="0"/>
              </a:rPr>
              <a:t>A Quantitative Approach, Fifth Edition</a:t>
            </a:r>
            <a:endParaRPr lang="en-GB" sz="2000" dirty="0">
              <a:solidFill>
                <a:schemeClr val="bg1"/>
              </a:solidFill>
              <a:latin typeface="Arial" charset="0"/>
            </a:endParaRPr>
          </a:p>
        </p:txBody>
      </p:sp>
      <p:sp>
        <p:nvSpPr>
          <p:cNvPr id="2" name="TextBox 1"/>
          <p:cNvSpPr txBox="1"/>
          <p:nvPr/>
        </p:nvSpPr>
        <p:spPr>
          <a:xfrm>
            <a:off x="-7764" y="3717032"/>
            <a:ext cx="9144000" cy="1646605"/>
          </a:xfrm>
          <a:prstGeom prst="rect">
            <a:avLst/>
          </a:prstGeom>
          <a:noFill/>
        </p:spPr>
        <p:txBody>
          <a:bodyPr wrap="square" rtlCol="0">
            <a:spAutoFit/>
          </a:bodyPr>
          <a:lstStyle/>
          <a:p>
            <a:pPr algn="ctr">
              <a:spcBef>
                <a:spcPts val="300"/>
              </a:spcBef>
            </a:pPr>
            <a:r>
              <a:rPr lang="en-US" dirty="0" err="1" smtClean="0">
                <a:latin typeface="Calibri" charset="0"/>
                <a:ea typeface="Calibri" charset="0"/>
                <a:cs typeface="Calibri" charset="0"/>
              </a:rPr>
              <a:t>Dr</a:t>
            </a:r>
            <a:r>
              <a:rPr lang="en-US" dirty="0" smtClean="0">
                <a:latin typeface="Calibri" charset="0"/>
                <a:ea typeface="Calibri" charset="0"/>
                <a:cs typeface="Calibri" charset="0"/>
              </a:rPr>
              <a:t> Hao Zheng</a:t>
            </a:r>
          </a:p>
          <a:p>
            <a:pPr algn="ctr">
              <a:spcBef>
                <a:spcPts val="300"/>
              </a:spcBef>
            </a:pPr>
            <a:r>
              <a:rPr lang="en-US" dirty="0" smtClean="0">
                <a:latin typeface="Calibri" charset="0"/>
                <a:ea typeface="Calibri" charset="0"/>
                <a:cs typeface="Calibri" charset="0"/>
              </a:rPr>
              <a:t>Dept. of Comp </a:t>
            </a:r>
            <a:r>
              <a:rPr lang="en-US" dirty="0" err="1" smtClean="0">
                <a:latin typeface="Calibri" charset="0"/>
                <a:ea typeface="Calibri" charset="0"/>
                <a:cs typeface="Calibri" charset="0"/>
              </a:rPr>
              <a:t>Sci</a:t>
            </a:r>
            <a:r>
              <a:rPr lang="en-US" dirty="0" smtClean="0">
                <a:latin typeface="Calibri" charset="0"/>
                <a:ea typeface="Calibri" charset="0"/>
                <a:cs typeface="Calibri" charset="0"/>
              </a:rPr>
              <a:t> &amp; </a:t>
            </a:r>
            <a:r>
              <a:rPr lang="en-US" dirty="0" err="1" smtClean="0">
                <a:latin typeface="Calibri" charset="0"/>
                <a:ea typeface="Calibri" charset="0"/>
                <a:cs typeface="Calibri" charset="0"/>
              </a:rPr>
              <a:t>Eng</a:t>
            </a:r>
            <a:endParaRPr lang="en-US" dirty="0" smtClean="0">
              <a:latin typeface="Calibri" charset="0"/>
              <a:ea typeface="Calibri" charset="0"/>
              <a:cs typeface="Calibri" charset="0"/>
            </a:endParaRPr>
          </a:p>
          <a:p>
            <a:pPr algn="ctr">
              <a:spcBef>
                <a:spcPts val="300"/>
              </a:spcBef>
            </a:pPr>
            <a:r>
              <a:rPr lang="en-US" dirty="0" smtClean="0">
                <a:latin typeface="Calibri" charset="0"/>
                <a:ea typeface="Calibri" charset="0"/>
                <a:cs typeface="Calibri" charset="0"/>
              </a:rPr>
              <a:t>U of South Florida</a:t>
            </a:r>
            <a:endParaRPr lang="en-US" dirty="0">
              <a:latin typeface="Calibri" charset="0"/>
              <a:ea typeface="Calibri" charset="0"/>
              <a:cs typeface="Calibri"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Instruction Execution</a:t>
            </a:r>
            <a:endParaRPr lang="en-US" dirty="0"/>
          </a:p>
        </p:txBody>
      </p:sp>
      <p:sp>
        <p:nvSpPr>
          <p:cNvPr id="3" name="Content Placeholder 2"/>
          <p:cNvSpPr>
            <a:spLocks noGrp="1"/>
          </p:cNvSpPr>
          <p:nvPr>
            <p:ph idx="1"/>
          </p:nvPr>
        </p:nvSpPr>
        <p:spPr/>
        <p:txBody>
          <a:bodyPr/>
          <a:lstStyle/>
          <a:p>
            <a:r>
              <a:rPr lang="en-US" b="1" dirty="0" smtClean="0"/>
              <a:t>Write-back</a:t>
            </a:r>
            <a:r>
              <a:rPr lang="en-US" b="1" dirty="0"/>
              <a:t>:</a:t>
            </a:r>
          </a:p>
          <a:p>
            <a:pPr lvl="1"/>
            <a:r>
              <a:rPr lang="en-US" dirty="0"/>
              <a:t>Results written to destination </a:t>
            </a:r>
            <a:r>
              <a:rPr lang="en-US" dirty="0" smtClean="0"/>
              <a:t>register</a:t>
            </a:r>
          </a:p>
          <a:p>
            <a:pPr lvl="1"/>
            <a:r>
              <a:rPr lang="en-US" dirty="0" smtClean="0"/>
              <a:t>Results from mem read or ALU</a:t>
            </a: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125" y="3370263"/>
            <a:ext cx="6032500" cy="1702722"/>
          </a:xfrm>
          <a:prstGeom prst="rect">
            <a:avLst/>
          </a:prstGeom>
        </p:spPr>
      </p:pic>
      <p:sp>
        <p:nvSpPr>
          <p:cNvPr id="6" name="TextBox 5"/>
          <p:cNvSpPr txBox="1"/>
          <p:nvPr/>
        </p:nvSpPr>
        <p:spPr>
          <a:xfrm>
            <a:off x="-1" y="6612318"/>
            <a:ext cx="1656736"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a:solidFill>
                  <a:srgbClr val="004BF3"/>
                </a:solidFill>
                <a:latin typeface="Calibri" charset="0"/>
                <a:ea typeface="Calibri" charset="0"/>
                <a:cs typeface="Calibri" charset="0"/>
              </a:rPr>
              <a:t>C</a:t>
            </a:r>
            <a:r>
              <a:rPr lang="en-US" sz="1600" b="1" i="0" smtClean="0">
                <a:solidFill>
                  <a:srgbClr val="004BF3"/>
                </a:solidFill>
                <a:latin typeface="Calibri" charset="0"/>
                <a:ea typeface="Calibri" charset="0"/>
                <a:cs typeface="Calibri" charset="0"/>
              </a:rPr>
              <a:t>.1   </a:t>
            </a:r>
            <a:r>
              <a:rPr lang="en-US" sz="1600" b="1" i="0" dirty="0" smtClean="0">
                <a:solidFill>
                  <a:srgbClr val="004BF3"/>
                </a:solidFill>
                <a:latin typeface="Calibri" charset="0"/>
                <a:ea typeface="Calibri" charset="0"/>
                <a:cs typeface="Calibri" charset="0"/>
              </a:rPr>
              <a:t>Introduction</a:t>
            </a:r>
            <a:endParaRPr lang="en-US" sz="1600" b="1" i="0" dirty="0">
              <a:solidFill>
                <a:srgbClr val="0066FF"/>
              </a:solidFill>
              <a:latin typeface="Arial" charset="0"/>
            </a:endParaRPr>
          </a:p>
        </p:txBody>
      </p:sp>
    </p:spTree>
    <p:extLst>
      <p:ext uri="{BB962C8B-B14F-4D97-AF65-F5344CB8AC3E}">
        <p14:creationId xmlns:p14="http://schemas.microsoft.com/office/powerpoint/2010/main" val="323965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Instruction Execution </a:t>
            </a:r>
            <a:r>
              <a:rPr lang="mr-IN" dirty="0" smtClean="0"/>
              <a:t>–</a:t>
            </a:r>
            <a:r>
              <a:rPr lang="en-US" dirty="0" smtClean="0"/>
              <a:t> Example </a:t>
            </a:r>
            <a:endParaRPr lang="en-US" dirty="0"/>
          </a:p>
        </p:txBody>
      </p:sp>
      <p:sp>
        <p:nvSpPr>
          <p:cNvPr id="3" name="Content Placeholder 2"/>
          <p:cNvSpPr>
            <a:spLocks noGrp="1"/>
          </p:cNvSpPr>
          <p:nvPr>
            <p:ph idx="1"/>
          </p:nvPr>
        </p:nvSpPr>
        <p:spPr/>
        <p:txBody>
          <a:bodyPr/>
          <a:lstStyle/>
          <a:p>
            <a:r>
              <a:rPr lang="en-US" dirty="0"/>
              <a:t>Add R3, R4, R5 		</a:t>
            </a:r>
            <a:r>
              <a:rPr lang="en-US" dirty="0" smtClean="0"/>
              <a:t>; R3</a:t>
            </a:r>
            <a:r>
              <a:rPr lang="en-US" dirty="0">
                <a:sym typeface="Wingdings" panose="05000000000000000000" pitchFamily="2" charset="2"/>
              </a:rPr>
              <a:t></a:t>
            </a:r>
            <a:r>
              <a:rPr lang="en-US" dirty="0"/>
              <a:t>[R4]+[R5]</a:t>
            </a:r>
          </a:p>
          <a:p>
            <a:r>
              <a:rPr lang="en-US" dirty="0"/>
              <a:t>Source registers: R4, R5 Destination register: R3</a:t>
            </a:r>
          </a:p>
          <a:p>
            <a:r>
              <a:rPr lang="en-US" dirty="0"/>
              <a:t>Instruction steps:</a:t>
            </a:r>
          </a:p>
          <a:p>
            <a:pPr lvl="1"/>
            <a:r>
              <a:rPr lang="en-US" b="1" dirty="0"/>
              <a:t>Fetch</a:t>
            </a:r>
            <a:r>
              <a:rPr lang="en-US" dirty="0"/>
              <a:t>: Fetch the instruction and increment the program counter</a:t>
            </a:r>
          </a:p>
          <a:p>
            <a:pPr lvl="1"/>
            <a:r>
              <a:rPr lang="en-US" b="1" dirty="0"/>
              <a:t>Decode</a:t>
            </a:r>
            <a:r>
              <a:rPr lang="en-US" dirty="0"/>
              <a:t>: Decode the instruction in IR to determine the operation to be performed (add). Read the contents of registers R4 and R5</a:t>
            </a:r>
          </a:p>
          <a:p>
            <a:pPr lvl="1"/>
            <a:r>
              <a:rPr lang="en-US" b="1" dirty="0"/>
              <a:t>Execute</a:t>
            </a:r>
            <a:r>
              <a:rPr lang="en-US" dirty="0"/>
              <a:t>: Compute the sum [R4] + [R5]</a:t>
            </a:r>
          </a:p>
          <a:p>
            <a:pPr lvl="1"/>
            <a:r>
              <a:rPr lang="en-US" b="1" dirty="0"/>
              <a:t>Memory Access</a:t>
            </a:r>
            <a:r>
              <a:rPr lang="en-US" dirty="0"/>
              <a:t>: No action, since there are no memory operands</a:t>
            </a:r>
          </a:p>
          <a:p>
            <a:pPr lvl="1"/>
            <a:r>
              <a:rPr lang="en-US" b="1" dirty="0" smtClean="0"/>
              <a:t>Write-back</a:t>
            </a:r>
            <a:r>
              <a:rPr lang="en-US" dirty="0"/>
              <a:t>: Write the result into register R3</a:t>
            </a:r>
          </a:p>
          <a:p>
            <a:endParaRPr lang="en-US" dirty="0"/>
          </a:p>
        </p:txBody>
      </p:sp>
      <p:sp>
        <p:nvSpPr>
          <p:cNvPr id="5" name="TextBox 4"/>
          <p:cNvSpPr txBox="1"/>
          <p:nvPr/>
        </p:nvSpPr>
        <p:spPr>
          <a:xfrm>
            <a:off x="-1" y="6612318"/>
            <a:ext cx="1656736"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a:solidFill>
                  <a:srgbClr val="004BF3"/>
                </a:solidFill>
                <a:latin typeface="Calibri" charset="0"/>
                <a:ea typeface="Calibri" charset="0"/>
                <a:cs typeface="Calibri" charset="0"/>
              </a:rPr>
              <a:t>C</a:t>
            </a:r>
            <a:r>
              <a:rPr lang="en-US" sz="1600" b="1" i="0" smtClean="0">
                <a:solidFill>
                  <a:srgbClr val="004BF3"/>
                </a:solidFill>
                <a:latin typeface="Calibri" charset="0"/>
                <a:ea typeface="Calibri" charset="0"/>
                <a:cs typeface="Calibri" charset="0"/>
              </a:rPr>
              <a:t>.1   </a:t>
            </a:r>
            <a:r>
              <a:rPr lang="en-US" sz="1600" b="1" i="0" dirty="0" smtClean="0">
                <a:solidFill>
                  <a:srgbClr val="004BF3"/>
                </a:solidFill>
                <a:latin typeface="Calibri" charset="0"/>
                <a:ea typeface="Calibri" charset="0"/>
                <a:cs typeface="Calibri" charset="0"/>
              </a:rPr>
              <a:t>Introduction</a:t>
            </a:r>
            <a:endParaRPr lang="en-US" sz="1600" b="1" i="0" dirty="0">
              <a:solidFill>
                <a:srgbClr val="0066FF"/>
              </a:solidFill>
              <a:latin typeface="Arial" charset="0"/>
            </a:endParaRPr>
          </a:p>
        </p:txBody>
      </p:sp>
    </p:spTree>
    <p:extLst>
      <p:ext uri="{BB962C8B-B14F-4D97-AF65-F5344CB8AC3E}">
        <p14:creationId xmlns:p14="http://schemas.microsoft.com/office/powerpoint/2010/main" val="892040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Instruction Execution </a:t>
            </a:r>
            <a:r>
              <a:rPr lang="mr-IN" dirty="0"/>
              <a:t>–</a:t>
            </a:r>
            <a:r>
              <a:rPr lang="en-US" dirty="0"/>
              <a:t> Example </a:t>
            </a:r>
          </a:p>
        </p:txBody>
      </p:sp>
      <p:sp>
        <p:nvSpPr>
          <p:cNvPr id="3" name="Content Placeholder 2"/>
          <p:cNvSpPr>
            <a:spLocks noGrp="1"/>
          </p:cNvSpPr>
          <p:nvPr>
            <p:ph idx="1"/>
          </p:nvPr>
        </p:nvSpPr>
        <p:spPr>
          <a:xfrm>
            <a:off x="179512" y="1125538"/>
            <a:ext cx="8928991" cy="5543822"/>
          </a:xfrm>
        </p:spPr>
        <p:txBody>
          <a:bodyPr/>
          <a:lstStyle/>
          <a:p>
            <a:pPr>
              <a:spcBef>
                <a:spcPts val="300"/>
              </a:spcBef>
            </a:pPr>
            <a:r>
              <a:rPr lang="en-US" dirty="0"/>
              <a:t>Load R5, </a:t>
            </a:r>
            <a:r>
              <a:rPr lang="en-US" dirty="0">
                <a:solidFill>
                  <a:srgbClr val="07860F"/>
                </a:solidFill>
              </a:rPr>
              <a:t>X</a:t>
            </a:r>
            <a:r>
              <a:rPr lang="en-US" dirty="0"/>
              <a:t>(R7) </a:t>
            </a:r>
            <a:r>
              <a:rPr lang="en-US" dirty="0" smtClean="0"/>
              <a:t>		; R5</a:t>
            </a:r>
            <a:r>
              <a:rPr lang="en-US" dirty="0">
                <a:sym typeface="Wingdings" panose="05000000000000000000" pitchFamily="2" charset="2"/>
              </a:rPr>
              <a:t></a:t>
            </a:r>
            <a:r>
              <a:rPr lang="en-US" dirty="0"/>
              <a:t>[[R7]+</a:t>
            </a:r>
            <a:r>
              <a:rPr lang="en-US" dirty="0">
                <a:solidFill>
                  <a:srgbClr val="089B0F"/>
                </a:solidFill>
              </a:rPr>
              <a:t>X</a:t>
            </a:r>
            <a:r>
              <a:rPr lang="en-US" dirty="0"/>
              <a:t>]</a:t>
            </a:r>
          </a:p>
          <a:p>
            <a:pPr>
              <a:spcBef>
                <a:spcPts val="300"/>
              </a:spcBef>
            </a:pPr>
            <a:r>
              <a:rPr lang="en-US" dirty="0"/>
              <a:t>Source register: R7 Destination register: R5</a:t>
            </a:r>
          </a:p>
          <a:p>
            <a:pPr>
              <a:spcBef>
                <a:spcPts val="300"/>
              </a:spcBef>
            </a:pPr>
            <a:r>
              <a:rPr lang="en-US" dirty="0"/>
              <a:t>Immediate value X is given in the instruction word</a:t>
            </a:r>
          </a:p>
          <a:p>
            <a:pPr>
              <a:spcBef>
                <a:spcPts val="300"/>
              </a:spcBef>
            </a:pPr>
            <a:r>
              <a:rPr lang="en-US" dirty="0"/>
              <a:t>Instruction steps:</a:t>
            </a:r>
          </a:p>
          <a:p>
            <a:pPr marL="457200" lvl="1" indent="0">
              <a:spcBef>
                <a:spcPts val="300"/>
              </a:spcBef>
              <a:buNone/>
            </a:pPr>
            <a:r>
              <a:rPr lang="en-US" b="1" dirty="0"/>
              <a:t>Fetch</a:t>
            </a:r>
            <a:r>
              <a:rPr lang="en-US" dirty="0"/>
              <a:t>: Fetch the instruction and increment the program counter</a:t>
            </a:r>
          </a:p>
          <a:p>
            <a:pPr marL="457200" lvl="1" indent="0">
              <a:spcBef>
                <a:spcPts val="300"/>
              </a:spcBef>
              <a:buNone/>
            </a:pPr>
            <a:r>
              <a:rPr lang="en-US" b="1" dirty="0"/>
              <a:t>Decode</a:t>
            </a:r>
            <a:r>
              <a:rPr lang="en-US" dirty="0"/>
              <a:t>: Decode the instruction in IR to determine the operation to be performed (load). Read the contents of register </a:t>
            </a:r>
            <a:r>
              <a:rPr lang="en-US" dirty="0" smtClean="0"/>
              <a:t>R7</a:t>
            </a:r>
            <a:endParaRPr lang="en-US" dirty="0"/>
          </a:p>
          <a:p>
            <a:pPr marL="457200" lvl="1" indent="0">
              <a:spcBef>
                <a:spcPts val="300"/>
              </a:spcBef>
              <a:buNone/>
            </a:pPr>
            <a:r>
              <a:rPr lang="en-US" b="1" dirty="0"/>
              <a:t>Execute</a:t>
            </a:r>
            <a:r>
              <a:rPr lang="en-US" dirty="0"/>
              <a:t>: Add the immediate value </a:t>
            </a:r>
            <a:r>
              <a:rPr lang="en-US" dirty="0">
                <a:solidFill>
                  <a:srgbClr val="089B0F"/>
                </a:solidFill>
              </a:rPr>
              <a:t>X</a:t>
            </a:r>
            <a:r>
              <a:rPr lang="en-US" dirty="0"/>
              <a:t> to the contents of R7</a:t>
            </a:r>
          </a:p>
          <a:p>
            <a:pPr marL="457200" lvl="1" indent="0">
              <a:spcBef>
                <a:spcPts val="300"/>
              </a:spcBef>
              <a:buNone/>
            </a:pPr>
            <a:r>
              <a:rPr lang="en-US" b="1" dirty="0"/>
              <a:t>Memory Access</a:t>
            </a:r>
            <a:r>
              <a:rPr lang="en-US" dirty="0"/>
              <a:t>: Use the sum </a:t>
            </a:r>
            <a:r>
              <a:rPr lang="en-US" dirty="0">
                <a:solidFill>
                  <a:srgbClr val="089B0F"/>
                </a:solidFill>
              </a:rPr>
              <a:t>X</a:t>
            </a:r>
            <a:r>
              <a:rPr lang="en-US" dirty="0"/>
              <a:t>+[R7] as the effective address of the source operand, read the contents of that location from memory</a:t>
            </a:r>
          </a:p>
          <a:p>
            <a:pPr marL="457200" lvl="1" indent="0">
              <a:spcBef>
                <a:spcPts val="300"/>
              </a:spcBef>
              <a:buNone/>
            </a:pPr>
            <a:r>
              <a:rPr lang="en-US" b="1" dirty="0" smtClean="0"/>
              <a:t>Write-back</a:t>
            </a:r>
            <a:r>
              <a:rPr lang="en-US" dirty="0"/>
              <a:t>: Write the data received from memory into register R5</a:t>
            </a:r>
          </a:p>
          <a:p>
            <a:pPr>
              <a:spcBef>
                <a:spcPts val="300"/>
              </a:spcBef>
            </a:pPr>
            <a:endParaRPr lang="en-US" dirty="0"/>
          </a:p>
        </p:txBody>
      </p:sp>
      <p:sp>
        <p:nvSpPr>
          <p:cNvPr id="5" name="TextBox 4"/>
          <p:cNvSpPr txBox="1"/>
          <p:nvPr/>
        </p:nvSpPr>
        <p:spPr>
          <a:xfrm>
            <a:off x="-1" y="6612318"/>
            <a:ext cx="1656736"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a:solidFill>
                  <a:srgbClr val="004BF3"/>
                </a:solidFill>
                <a:latin typeface="Calibri" charset="0"/>
                <a:ea typeface="Calibri" charset="0"/>
                <a:cs typeface="Calibri" charset="0"/>
              </a:rPr>
              <a:t>C</a:t>
            </a:r>
            <a:r>
              <a:rPr lang="en-US" sz="1600" b="1" i="0" smtClean="0">
                <a:solidFill>
                  <a:srgbClr val="004BF3"/>
                </a:solidFill>
                <a:latin typeface="Calibri" charset="0"/>
                <a:ea typeface="Calibri" charset="0"/>
                <a:cs typeface="Calibri" charset="0"/>
              </a:rPr>
              <a:t>.1   </a:t>
            </a:r>
            <a:r>
              <a:rPr lang="en-US" sz="1600" b="1" i="0" dirty="0" smtClean="0">
                <a:solidFill>
                  <a:srgbClr val="004BF3"/>
                </a:solidFill>
                <a:latin typeface="Calibri" charset="0"/>
                <a:ea typeface="Calibri" charset="0"/>
                <a:cs typeface="Calibri" charset="0"/>
              </a:rPr>
              <a:t>Introduction</a:t>
            </a:r>
            <a:endParaRPr lang="en-US" sz="1600" b="1" i="0" dirty="0">
              <a:solidFill>
                <a:srgbClr val="0066FF"/>
              </a:solidFill>
              <a:latin typeface="Arial" charset="0"/>
            </a:endParaRPr>
          </a:p>
        </p:txBody>
      </p:sp>
    </p:spTree>
    <p:extLst>
      <p:ext uri="{BB962C8B-B14F-4D97-AF65-F5344CB8AC3E}">
        <p14:creationId xmlns:p14="http://schemas.microsoft.com/office/powerpoint/2010/main" val="1359483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Instruction Execution </a:t>
            </a:r>
            <a:r>
              <a:rPr lang="mr-IN" dirty="0"/>
              <a:t>–</a:t>
            </a:r>
            <a:r>
              <a:rPr lang="en-US" dirty="0"/>
              <a:t> Example </a:t>
            </a:r>
          </a:p>
        </p:txBody>
      </p:sp>
      <p:sp>
        <p:nvSpPr>
          <p:cNvPr id="3" name="Content Placeholder 2"/>
          <p:cNvSpPr>
            <a:spLocks noGrp="1"/>
          </p:cNvSpPr>
          <p:nvPr>
            <p:ph idx="1"/>
          </p:nvPr>
        </p:nvSpPr>
        <p:spPr/>
        <p:txBody>
          <a:bodyPr/>
          <a:lstStyle/>
          <a:p>
            <a:pPr>
              <a:spcBef>
                <a:spcPts val="300"/>
              </a:spcBef>
            </a:pPr>
            <a:r>
              <a:rPr lang="en-US" dirty="0"/>
              <a:t>Store R6, X(R8) </a:t>
            </a:r>
            <a:r>
              <a:rPr lang="en-US" dirty="0" smtClean="0"/>
              <a:t>		; Mem[X</a:t>
            </a:r>
            <a:r>
              <a:rPr lang="en-US" dirty="0"/>
              <a:t>+[R8</a:t>
            </a:r>
            <a:r>
              <a:rPr lang="en-US" dirty="0" smtClean="0"/>
              <a:t>]]</a:t>
            </a:r>
            <a:r>
              <a:rPr lang="en-US" dirty="0" smtClean="0">
                <a:sym typeface="Wingdings" panose="05000000000000000000" pitchFamily="2" charset="2"/>
              </a:rPr>
              <a:t></a:t>
            </a:r>
            <a:r>
              <a:rPr lang="en-US" dirty="0"/>
              <a:t>[R6]</a:t>
            </a:r>
          </a:p>
          <a:p>
            <a:pPr>
              <a:spcBef>
                <a:spcPts val="300"/>
              </a:spcBef>
            </a:pPr>
            <a:r>
              <a:rPr lang="en-US" dirty="0"/>
              <a:t>Source registers: R6, R8 Destination register: None</a:t>
            </a:r>
          </a:p>
          <a:p>
            <a:pPr>
              <a:spcBef>
                <a:spcPts val="300"/>
              </a:spcBef>
            </a:pPr>
            <a:r>
              <a:rPr lang="en-US" dirty="0"/>
              <a:t>The immediate value X is given in the instruction word</a:t>
            </a:r>
          </a:p>
          <a:p>
            <a:pPr>
              <a:spcBef>
                <a:spcPts val="300"/>
              </a:spcBef>
            </a:pPr>
            <a:r>
              <a:rPr lang="en-US" dirty="0"/>
              <a:t>Instruction steps:</a:t>
            </a:r>
          </a:p>
          <a:p>
            <a:pPr lvl="1">
              <a:spcBef>
                <a:spcPts val="300"/>
              </a:spcBef>
            </a:pPr>
            <a:r>
              <a:rPr lang="en-US" b="1" dirty="0"/>
              <a:t>Fetch</a:t>
            </a:r>
            <a:r>
              <a:rPr lang="en-US" dirty="0"/>
              <a:t>: Fetch the instruction and increment the program counter</a:t>
            </a:r>
          </a:p>
          <a:p>
            <a:pPr lvl="1">
              <a:spcBef>
                <a:spcPts val="300"/>
              </a:spcBef>
            </a:pPr>
            <a:r>
              <a:rPr lang="en-US" b="1" dirty="0"/>
              <a:t>Decode</a:t>
            </a:r>
            <a:r>
              <a:rPr lang="en-US" dirty="0"/>
              <a:t>: Decode the instruction in IR to determine the operation to be performed (store). Read the contents of registers R6 and R8.</a:t>
            </a:r>
          </a:p>
          <a:p>
            <a:pPr lvl="1">
              <a:spcBef>
                <a:spcPts val="300"/>
              </a:spcBef>
            </a:pPr>
            <a:r>
              <a:rPr lang="en-US" b="1" dirty="0"/>
              <a:t>Execute</a:t>
            </a:r>
            <a:r>
              <a:rPr lang="en-US" dirty="0"/>
              <a:t>: Compute the effective address X + [R8]</a:t>
            </a:r>
          </a:p>
          <a:p>
            <a:pPr lvl="1">
              <a:spcBef>
                <a:spcPts val="300"/>
              </a:spcBef>
            </a:pPr>
            <a:r>
              <a:rPr lang="en-US" b="1" dirty="0"/>
              <a:t>Memory</a:t>
            </a:r>
            <a:r>
              <a:rPr lang="en-US" dirty="0"/>
              <a:t> </a:t>
            </a:r>
            <a:r>
              <a:rPr lang="en-US" b="1" dirty="0"/>
              <a:t>Access</a:t>
            </a:r>
            <a:r>
              <a:rPr lang="en-US" dirty="0"/>
              <a:t>: Store the contents of register R6 into memory location X + [R8]</a:t>
            </a:r>
          </a:p>
          <a:p>
            <a:pPr lvl="1">
              <a:spcBef>
                <a:spcPts val="300"/>
              </a:spcBef>
            </a:pPr>
            <a:r>
              <a:rPr lang="en-US" b="1" dirty="0" err="1"/>
              <a:t>Writeback</a:t>
            </a:r>
            <a:r>
              <a:rPr lang="en-US" dirty="0"/>
              <a:t>: No action</a:t>
            </a:r>
          </a:p>
          <a:p>
            <a:pPr>
              <a:spcBef>
                <a:spcPts val="300"/>
              </a:spcBef>
            </a:pPr>
            <a:endParaRPr lang="en-US" dirty="0"/>
          </a:p>
        </p:txBody>
      </p:sp>
      <p:sp>
        <p:nvSpPr>
          <p:cNvPr id="4" name="TextBox 3"/>
          <p:cNvSpPr txBox="1"/>
          <p:nvPr/>
        </p:nvSpPr>
        <p:spPr>
          <a:xfrm>
            <a:off x="-1" y="6519446"/>
            <a:ext cx="1656736" cy="338554"/>
          </a:xfrm>
          <a:prstGeom prst="rect">
            <a:avLst/>
          </a:prstGeom>
          <a:solidFill>
            <a:schemeClr val="bg1">
              <a:lumMod val="85000"/>
            </a:schemeClr>
          </a:solidFill>
        </p:spPr>
        <p:txBody>
          <a:bodyPr wrap="none"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a:solidFill>
                  <a:srgbClr val="004BF3"/>
                </a:solidFill>
                <a:latin typeface="Calibri" charset="0"/>
                <a:ea typeface="Calibri" charset="0"/>
                <a:cs typeface="Calibri" charset="0"/>
              </a:rPr>
              <a:t>C</a:t>
            </a:r>
            <a:r>
              <a:rPr lang="en-US" sz="1600" b="1" i="0" smtClean="0">
                <a:solidFill>
                  <a:srgbClr val="004BF3"/>
                </a:solidFill>
                <a:latin typeface="Calibri" charset="0"/>
                <a:ea typeface="Calibri" charset="0"/>
                <a:cs typeface="Calibri" charset="0"/>
              </a:rPr>
              <a:t>.1   </a:t>
            </a:r>
            <a:r>
              <a:rPr lang="en-US" sz="1600" b="1" i="0" dirty="0" smtClean="0">
                <a:solidFill>
                  <a:srgbClr val="004BF3"/>
                </a:solidFill>
                <a:latin typeface="Calibri" charset="0"/>
                <a:ea typeface="Calibri" charset="0"/>
                <a:cs typeface="Calibri" charset="0"/>
              </a:rPr>
              <a:t>Introduction</a:t>
            </a:r>
            <a:endParaRPr lang="en-US" sz="1600" b="1" i="0" dirty="0">
              <a:solidFill>
                <a:srgbClr val="0066FF"/>
              </a:solidFill>
              <a:latin typeface="Arial" charset="0"/>
            </a:endParaRPr>
          </a:p>
        </p:txBody>
      </p:sp>
    </p:spTree>
    <p:extLst>
      <p:ext uri="{BB962C8B-B14F-4D97-AF65-F5344CB8AC3E}">
        <p14:creationId xmlns:p14="http://schemas.microsoft.com/office/powerpoint/2010/main" val="2117856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Pipeline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564904"/>
            <a:ext cx="8855296" cy="2376264"/>
          </a:xfrm>
          <a:prstGeom prst="rect">
            <a:avLst/>
          </a:prstGeom>
        </p:spPr>
      </p:pic>
      <p:sp>
        <p:nvSpPr>
          <p:cNvPr id="5" name="TextBox 4"/>
          <p:cNvSpPr txBox="1"/>
          <p:nvPr/>
        </p:nvSpPr>
        <p:spPr>
          <a:xfrm>
            <a:off x="107504" y="1268760"/>
            <a:ext cx="8928991" cy="1077218"/>
          </a:xfrm>
          <a:prstGeom prst="rect">
            <a:avLst/>
          </a:prstGeom>
          <a:noFill/>
        </p:spPr>
        <p:txBody>
          <a:bodyPr wrap="square" rtlCol="0">
            <a:spAutoFit/>
          </a:bodyPr>
          <a:lstStyle/>
          <a:p>
            <a:r>
              <a:rPr lang="en-US" dirty="0" smtClean="0">
                <a:latin typeface="Calibri" charset="0"/>
                <a:ea typeface="Calibri" charset="0"/>
                <a:cs typeface="Calibri" charset="0"/>
              </a:rPr>
              <a:t>To improve performance, we can make circuit faster, or use </a:t>
            </a:r>
            <a:r>
              <a:rPr lang="mr-IN" dirty="0" smtClean="0">
                <a:latin typeface="Calibri" charset="0"/>
                <a:ea typeface="Calibri" charset="0"/>
                <a:cs typeface="Calibri" charset="0"/>
              </a:rPr>
              <a:t>…</a:t>
            </a:r>
            <a:r>
              <a:rPr lang="en-US" dirty="0" smtClean="0">
                <a:latin typeface="Calibri" charset="0"/>
                <a:ea typeface="Calibri" charset="0"/>
                <a:cs typeface="Calibri" charset="0"/>
              </a:rPr>
              <a:t> </a:t>
            </a:r>
            <a:endParaRPr lang="en-US" dirty="0">
              <a:latin typeface="Calibri" charset="0"/>
              <a:ea typeface="Calibri" charset="0"/>
              <a:cs typeface="Calibri" charset="0"/>
            </a:endParaRPr>
          </a:p>
        </p:txBody>
      </p:sp>
      <p:sp>
        <p:nvSpPr>
          <p:cNvPr id="6" name="TextBox 5"/>
          <p:cNvSpPr txBox="1"/>
          <p:nvPr/>
        </p:nvSpPr>
        <p:spPr>
          <a:xfrm>
            <a:off x="530203" y="5160094"/>
            <a:ext cx="8928991" cy="904863"/>
          </a:xfrm>
          <a:prstGeom prst="rect">
            <a:avLst/>
          </a:prstGeom>
          <a:noFill/>
        </p:spPr>
        <p:txBody>
          <a:bodyPr wrap="square" rtlCol="0">
            <a:spAutoFit/>
          </a:bodyPr>
          <a:lstStyle/>
          <a:p>
            <a:r>
              <a:rPr lang="en-US" sz="2400" dirty="0" smtClean="0">
                <a:latin typeface="Calibri" charset="0"/>
                <a:ea typeface="Calibri" charset="0"/>
                <a:cs typeface="Calibri" charset="0"/>
              </a:rPr>
              <a:t>Ideal time/instruction = </a:t>
            </a:r>
          </a:p>
          <a:p>
            <a:r>
              <a:rPr lang="en-US" sz="2400" dirty="0">
                <a:latin typeface="Calibri" charset="0"/>
                <a:ea typeface="Calibri" charset="0"/>
                <a:cs typeface="Calibri" charset="0"/>
              </a:rPr>
              <a:t> </a:t>
            </a:r>
            <a:r>
              <a:rPr lang="en-US" sz="2400" dirty="0" smtClean="0">
                <a:latin typeface="Calibri" charset="0"/>
                <a:ea typeface="Calibri" charset="0"/>
                <a:cs typeface="Calibri" charset="0"/>
              </a:rPr>
              <a:t>                           time/instruction </a:t>
            </a:r>
            <a:r>
              <a:rPr lang="en-US" sz="2400" dirty="0" err="1" smtClean="0">
                <a:latin typeface="Calibri" charset="0"/>
                <a:ea typeface="Calibri" charset="0"/>
                <a:cs typeface="Calibri" charset="0"/>
              </a:rPr>
              <a:t>unpipelined</a:t>
            </a:r>
            <a:endParaRPr lang="en-US" sz="2400" dirty="0">
              <a:latin typeface="Calibri" charset="0"/>
              <a:ea typeface="Calibri" charset="0"/>
              <a:cs typeface="Calibri" charset="0"/>
            </a:endParaRPr>
          </a:p>
        </p:txBody>
      </p:sp>
      <p:sp>
        <p:nvSpPr>
          <p:cNvPr id="7" name="TextBox 6"/>
          <p:cNvSpPr txBox="1"/>
          <p:nvPr/>
        </p:nvSpPr>
        <p:spPr>
          <a:xfrm>
            <a:off x="3344441" y="6021288"/>
            <a:ext cx="2160239" cy="461665"/>
          </a:xfrm>
          <a:prstGeom prst="rect">
            <a:avLst/>
          </a:prstGeom>
          <a:noFill/>
        </p:spPr>
        <p:txBody>
          <a:bodyPr wrap="square" rtlCol="0">
            <a:spAutoFit/>
          </a:bodyPr>
          <a:lstStyle/>
          <a:p>
            <a:r>
              <a:rPr lang="en-US" sz="2400" dirty="0" smtClean="0">
                <a:latin typeface="Calibri" charset="0"/>
                <a:ea typeface="Calibri" charset="0"/>
                <a:cs typeface="Calibri" charset="0"/>
              </a:rPr>
              <a:t># pipeline stage</a:t>
            </a:r>
            <a:endParaRPr lang="en-US" sz="2400" dirty="0">
              <a:latin typeface="Calibri" charset="0"/>
              <a:ea typeface="Calibri" charset="0"/>
              <a:cs typeface="Calibri" charset="0"/>
            </a:endParaRPr>
          </a:p>
        </p:txBody>
      </p:sp>
      <p:cxnSp>
        <p:nvCxnSpPr>
          <p:cNvPr id="9" name="Straight Connector 8"/>
          <p:cNvCxnSpPr/>
          <p:nvPr/>
        </p:nvCxnSpPr>
        <p:spPr bwMode="auto">
          <a:xfrm>
            <a:off x="2409478" y="6042720"/>
            <a:ext cx="3816424" cy="0"/>
          </a:xfrm>
          <a:prstGeom prst="line">
            <a:avLst/>
          </a:prstGeom>
          <a:noFill/>
          <a:ln w="25400" cap="flat" cmpd="sng" algn="ctr">
            <a:solidFill>
              <a:schemeClr val="tx1"/>
            </a:solidFill>
            <a:prstDash val="solid"/>
            <a:round/>
            <a:headEnd type="none" w="med" len="med"/>
            <a:tailEnd type="none" w="med" len="med"/>
          </a:ln>
          <a:effectLst/>
        </p:spPr>
      </p:cxnSp>
      <p:sp>
        <p:nvSpPr>
          <p:cNvPr id="10" name="TextBox 9"/>
          <p:cNvSpPr txBox="1"/>
          <p:nvPr/>
        </p:nvSpPr>
        <p:spPr>
          <a:xfrm>
            <a:off x="-1" y="6612318"/>
            <a:ext cx="1656736"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a:solidFill>
                  <a:srgbClr val="004BF3"/>
                </a:solidFill>
                <a:latin typeface="Calibri" charset="0"/>
                <a:ea typeface="Calibri" charset="0"/>
                <a:cs typeface="Calibri" charset="0"/>
              </a:rPr>
              <a:t>C</a:t>
            </a:r>
            <a:r>
              <a:rPr lang="en-US" sz="1600" b="1" i="0" smtClean="0">
                <a:solidFill>
                  <a:srgbClr val="004BF3"/>
                </a:solidFill>
                <a:latin typeface="Calibri" charset="0"/>
                <a:ea typeface="Calibri" charset="0"/>
                <a:cs typeface="Calibri" charset="0"/>
              </a:rPr>
              <a:t>.1   </a:t>
            </a:r>
            <a:r>
              <a:rPr lang="en-US" sz="1600" b="1" i="0" dirty="0" smtClean="0">
                <a:solidFill>
                  <a:srgbClr val="004BF3"/>
                </a:solidFill>
                <a:latin typeface="Calibri" charset="0"/>
                <a:ea typeface="Calibri" charset="0"/>
                <a:cs typeface="Calibri" charset="0"/>
              </a:rPr>
              <a:t>Introduction</a:t>
            </a:r>
            <a:endParaRPr lang="en-US" sz="1600" b="1" i="0" dirty="0">
              <a:solidFill>
                <a:srgbClr val="0066FF"/>
              </a:solidFill>
              <a:latin typeface="Arial" charset="0"/>
            </a:endParaRPr>
          </a:p>
        </p:txBody>
      </p:sp>
    </p:spTree>
    <p:extLst>
      <p:ext uri="{BB962C8B-B14F-4D97-AF65-F5344CB8AC3E}">
        <p14:creationId xmlns:p14="http://schemas.microsoft.com/office/powerpoint/2010/main" val="804857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86635"/>
            <a:ext cx="7560840" cy="6534261"/>
          </a:xfrm>
          <a:prstGeom prst="rect">
            <a:avLst/>
          </a:prstGeom>
        </p:spPr>
      </p:pic>
      <p:sp>
        <p:nvSpPr>
          <p:cNvPr id="4" name="TextBox 3"/>
          <p:cNvSpPr txBox="1"/>
          <p:nvPr/>
        </p:nvSpPr>
        <p:spPr>
          <a:xfrm>
            <a:off x="114301" y="3114675"/>
            <a:ext cx="2507456" cy="1892698"/>
          </a:xfrm>
          <a:prstGeom prst="rect">
            <a:avLst/>
          </a:prstGeom>
          <a:noFill/>
        </p:spPr>
        <p:txBody>
          <a:bodyPr wrap="square" rtlCol="0">
            <a:spAutoFit/>
          </a:bodyPr>
          <a:lstStyle/>
          <a:p>
            <a:pPr marL="182880" indent="-182880">
              <a:lnSpc>
                <a:spcPts val="2800"/>
              </a:lnSpc>
              <a:spcBef>
                <a:spcPts val="0"/>
              </a:spcBef>
              <a:buFont typeface="Arial" charset="0"/>
              <a:buChar char="•"/>
            </a:pPr>
            <a:r>
              <a:rPr lang="en-US" sz="2800" dirty="0">
                <a:latin typeface="Calibri" charset="0"/>
                <a:ea typeface="Calibri" charset="0"/>
                <a:cs typeface="Calibri" charset="0"/>
              </a:rPr>
              <a:t>P</a:t>
            </a:r>
            <a:r>
              <a:rPr lang="en-US" sz="2800" dirty="0" smtClean="0">
                <a:latin typeface="Calibri" charset="0"/>
                <a:ea typeface="Calibri" charset="0"/>
                <a:cs typeface="Calibri" charset="0"/>
              </a:rPr>
              <a:t>ipeline clock cycle determined by the slowest stage.</a:t>
            </a:r>
          </a:p>
        </p:txBody>
      </p:sp>
      <p:sp>
        <p:nvSpPr>
          <p:cNvPr id="5" name="TextBox 4"/>
          <p:cNvSpPr txBox="1"/>
          <p:nvPr/>
        </p:nvSpPr>
        <p:spPr>
          <a:xfrm>
            <a:off x="114301" y="5210176"/>
            <a:ext cx="4386262" cy="810478"/>
          </a:xfrm>
          <a:prstGeom prst="rect">
            <a:avLst/>
          </a:prstGeom>
          <a:noFill/>
        </p:spPr>
        <p:txBody>
          <a:bodyPr wrap="square" rtlCol="0">
            <a:spAutoFit/>
          </a:bodyPr>
          <a:lstStyle/>
          <a:p>
            <a:pPr marL="182880" indent="-182880">
              <a:lnSpc>
                <a:spcPts val="2800"/>
              </a:lnSpc>
              <a:spcBef>
                <a:spcPts val="0"/>
              </a:spcBef>
              <a:buFont typeface="Arial" charset="0"/>
              <a:buChar char="•"/>
            </a:pPr>
            <a:r>
              <a:rPr lang="en-US" sz="2800" dirty="0">
                <a:latin typeface="Calibri" charset="0"/>
                <a:ea typeface="Calibri" charset="0"/>
                <a:cs typeface="Calibri" charset="0"/>
              </a:rPr>
              <a:t>P</a:t>
            </a:r>
            <a:r>
              <a:rPr lang="en-US" sz="2800" dirty="0" smtClean="0">
                <a:latin typeface="Calibri" charset="0"/>
                <a:ea typeface="Calibri" charset="0"/>
                <a:cs typeface="Calibri" charset="0"/>
              </a:rPr>
              <a:t>ipeline registers add extra </a:t>
            </a:r>
            <a:r>
              <a:rPr lang="en-US" sz="2800" smtClean="0">
                <a:latin typeface="Calibri" charset="0"/>
                <a:ea typeface="Calibri" charset="0"/>
                <a:cs typeface="Calibri" charset="0"/>
              </a:rPr>
              <a:t>overhead.</a:t>
            </a:r>
            <a:endParaRPr lang="en-US" sz="2800" dirty="0" smtClean="0">
              <a:latin typeface="Calibri" charset="0"/>
              <a:ea typeface="Calibri" charset="0"/>
              <a:cs typeface="Calibri" charset="0"/>
            </a:endParaRPr>
          </a:p>
        </p:txBody>
      </p:sp>
      <p:sp>
        <p:nvSpPr>
          <p:cNvPr id="6" name="TextBox 5"/>
          <p:cNvSpPr txBox="1"/>
          <p:nvPr/>
        </p:nvSpPr>
        <p:spPr>
          <a:xfrm>
            <a:off x="-1" y="6612318"/>
            <a:ext cx="1656736"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a:solidFill>
                  <a:srgbClr val="004BF3"/>
                </a:solidFill>
                <a:latin typeface="Calibri" charset="0"/>
                <a:ea typeface="Calibri" charset="0"/>
                <a:cs typeface="Calibri" charset="0"/>
              </a:rPr>
              <a:t>C</a:t>
            </a:r>
            <a:r>
              <a:rPr lang="en-US" sz="1600" b="1" i="0" smtClean="0">
                <a:solidFill>
                  <a:srgbClr val="004BF3"/>
                </a:solidFill>
                <a:latin typeface="Calibri" charset="0"/>
                <a:ea typeface="Calibri" charset="0"/>
                <a:cs typeface="Calibri" charset="0"/>
              </a:rPr>
              <a:t>.1   </a:t>
            </a:r>
            <a:r>
              <a:rPr lang="en-US" sz="1600" b="1" i="0" dirty="0" smtClean="0">
                <a:solidFill>
                  <a:srgbClr val="004BF3"/>
                </a:solidFill>
                <a:latin typeface="Calibri" charset="0"/>
                <a:ea typeface="Calibri" charset="0"/>
                <a:cs typeface="Calibri" charset="0"/>
              </a:rPr>
              <a:t>Introduction</a:t>
            </a:r>
            <a:endParaRPr lang="en-US" sz="1600" b="1" i="0" dirty="0">
              <a:solidFill>
                <a:srgbClr val="0066FF"/>
              </a:solidFill>
              <a:latin typeface="Arial" charset="0"/>
            </a:endParaRPr>
          </a:p>
        </p:txBody>
      </p:sp>
    </p:spTree>
    <p:extLst>
      <p:ext uri="{BB962C8B-B14F-4D97-AF65-F5344CB8AC3E}">
        <p14:creationId xmlns:p14="http://schemas.microsoft.com/office/powerpoint/2010/main" val="27255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Ideal Pipeline and Performance</a:t>
            </a:r>
            <a:endParaRPr lang="en-US" dirty="0"/>
          </a:p>
        </p:txBody>
      </p:sp>
      <p:sp>
        <p:nvSpPr>
          <p:cNvPr id="3" name="Content Placeholder 2"/>
          <p:cNvSpPr>
            <a:spLocks noGrp="1"/>
          </p:cNvSpPr>
          <p:nvPr>
            <p:ph idx="1"/>
          </p:nvPr>
        </p:nvSpPr>
        <p:spPr/>
        <p:txBody>
          <a:bodyPr/>
          <a:lstStyle/>
          <a:p>
            <a:pPr>
              <a:spcBef>
                <a:spcPts val="300"/>
              </a:spcBef>
            </a:pPr>
            <a:r>
              <a:rPr lang="en-US" dirty="0" smtClean="0"/>
              <a:t>Balanced </a:t>
            </a:r>
            <a:r>
              <a:rPr lang="en-US" dirty="0"/>
              <a:t>pipeline (each stage has the same </a:t>
            </a:r>
            <a:r>
              <a:rPr lang="en-US" dirty="0" smtClean="0"/>
              <a:t>delay)</a:t>
            </a:r>
          </a:p>
          <a:p>
            <a:pPr>
              <a:spcBef>
                <a:spcPts val="300"/>
              </a:spcBef>
            </a:pPr>
            <a:r>
              <a:rPr lang="en-US" dirty="0" smtClean="0"/>
              <a:t>Zero </a:t>
            </a:r>
            <a:r>
              <a:rPr lang="en-US" dirty="0"/>
              <a:t>overhead due to clock skew and pipeline </a:t>
            </a:r>
            <a:r>
              <a:rPr lang="en-US" dirty="0" smtClean="0"/>
              <a:t>registers</a:t>
            </a:r>
          </a:p>
          <a:p>
            <a:pPr>
              <a:spcBef>
                <a:spcPts val="300"/>
              </a:spcBef>
            </a:pPr>
            <a:r>
              <a:rPr lang="en-US" dirty="0" smtClean="0"/>
              <a:t>Ignore </a:t>
            </a:r>
            <a:r>
              <a:rPr lang="en-US" dirty="0"/>
              <a:t>pipeline fill and drain overheads</a:t>
            </a:r>
          </a:p>
          <a:p>
            <a:pPr>
              <a:spcBef>
                <a:spcPts val="300"/>
              </a:spcBef>
            </a:pPr>
            <a:endParaRPr lang="en-US" dirty="0"/>
          </a:p>
        </p:txBody>
      </p:sp>
      <p:grpSp>
        <p:nvGrpSpPr>
          <p:cNvPr id="9" name="Group 8"/>
          <p:cNvGrpSpPr/>
          <p:nvPr/>
        </p:nvGrpSpPr>
        <p:grpSpPr>
          <a:xfrm>
            <a:off x="683568" y="4509120"/>
            <a:ext cx="7708900" cy="1639044"/>
            <a:chOff x="539552" y="4221088"/>
            <a:chExt cx="7708900" cy="1639044"/>
          </a:xfrm>
        </p:grpSpPr>
        <p:pic>
          <p:nvPicPr>
            <p:cNvPr id="6" name="Picture 5"/>
            <p:cNvPicPr>
              <a:picLocks noChangeAspect="1"/>
            </p:cNvPicPr>
            <p:nvPr/>
          </p:nvPicPr>
          <p:blipFill>
            <a:blip r:embed="rId2"/>
            <a:stretch>
              <a:fillRect/>
            </a:stretch>
          </p:blipFill>
          <p:spPr>
            <a:xfrm>
              <a:off x="539552" y="4221088"/>
              <a:ext cx="7708900" cy="850900"/>
            </a:xfrm>
            <a:prstGeom prst="rect">
              <a:avLst/>
            </a:prstGeom>
          </p:spPr>
        </p:pic>
        <p:pic>
          <p:nvPicPr>
            <p:cNvPr id="8" name="Picture 7"/>
            <p:cNvPicPr>
              <a:picLocks noChangeAspect="1"/>
            </p:cNvPicPr>
            <p:nvPr/>
          </p:nvPicPr>
          <p:blipFill>
            <a:blip r:embed="rId3"/>
            <a:stretch>
              <a:fillRect/>
            </a:stretch>
          </p:blipFill>
          <p:spPr>
            <a:xfrm>
              <a:off x="1979712" y="5517232"/>
              <a:ext cx="4495800" cy="342900"/>
            </a:xfrm>
            <a:prstGeom prst="rect">
              <a:avLst/>
            </a:prstGeom>
          </p:spPr>
        </p:pic>
      </p:grpSp>
      <p:pic>
        <p:nvPicPr>
          <p:cNvPr id="10" name="Picture 9"/>
          <p:cNvPicPr>
            <a:picLocks noChangeAspect="1"/>
          </p:cNvPicPr>
          <p:nvPr/>
        </p:nvPicPr>
        <p:blipFill>
          <a:blip r:embed="rId4"/>
          <a:stretch>
            <a:fillRect/>
          </a:stretch>
        </p:blipFill>
        <p:spPr>
          <a:xfrm>
            <a:off x="182880" y="3062707"/>
            <a:ext cx="8778240" cy="681806"/>
          </a:xfrm>
          <a:prstGeom prst="rect">
            <a:avLst/>
          </a:prstGeom>
        </p:spPr>
      </p:pic>
      <p:sp>
        <p:nvSpPr>
          <p:cNvPr id="12" name="TextBox 11"/>
          <p:cNvSpPr txBox="1"/>
          <p:nvPr/>
        </p:nvSpPr>
        <p:spPr>
          <a:xfrm>
            <a:off x="-1" y="6612318"/>
            <a:ext cx="1656736"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a:solidFill>
                  <a:srgbClr val="004BF3"/>
                </a:solidFill>
                <a:latin typeface="Calibri" charset="0"/>
                <a:ea typeface="Calibri" charset="0"/>
                <a:cs typeface="Calibri" charset="0"/>
              </a:rPr>
              <a:t>C</a:t>
            </a:r>
            <a:r>
              <a:rPr lang="en-US" sz="1600" b="1" i="0" smtClean="0">
                <a:solidFill>
                  <a:srgbClr val="004BF3"/>
                </a:solidFill>
                <a:latin typeface="Calibri" charset="0"/>
                <a:ea typeface="Calibri" charset="0"/>
                <a:cs typeface="Calibri" charset="0"/>
              </a:rPr>
              <a:t>.1   </a:t>
            </a:r>
            <a:r>
              <a:rPr lang="en-US" sz="1600" b="1" i="0" dirty="0" smtClean="0">
                <a:solidFill>
                  <a:srgbClr val="004BF3"/>
                </a:solidFill>
                <a:latin typeface="Calibri" charset="0"/>
                <a:ea typeface="Calibri" charset="0"/>
                <a:cs typeface="Calibri" charset="0"/>
              </a:rPr>
              <a:t>Introduction</a:t>
            </a:r>
            <a:endParaRPr lang="en-US" sz="1600" b="1" i="0" dirty="0">
              <a:solidFill>
                <a:srgbClr val="0066FF"/>
              </a:solidFill>
              <a:latin typeface="Arial" charset="0"/>
            </a:endParaRPr>
          </a:p>
        </p:txBody>
      </p:sp>
      <p:sp>
        <p:nvSpPr>
          <p:cNvPr id="4" name="TextBox 3"/>
          <p:cNvSpPr txBox="1"/>
          <p:nvPr/>
        </p:nvSpPr>
        <p:spPr>
          <a:xfrm>
            <a:off x="2450306" y="5681682"/>
            <a:ext cx="4343400" cy="523220"/>
          </a:xfrm>
          <a:prstGeom prst="rect">
            <a:avLst/>
          </a:prstGeom>
          <a:solidFill>
            <a:schemeClr val="bg1"/>
          </a:solidFill>
        </p:spPr>
        <p:txBody>
          <a:bodyPr wrap="square" rtlCol="0">
            <a:spAutoFit/>
          </a:bodyPr>
          <a:lstStyle/>
          <a:p>
            <a:pPr>
              <a:spcBef>
                <a:spcPts val="0"/>
              </a:spcBef>
            </a:pPr>
            <a:r>
              <a:rPr lang="en-US" sz="2800" i="1" dirty="0" smtClean="0">
                <a:latin typeface="Times" charset="0"/>
                <a:ea typeface="Times" charset="0"/>
                <a:cs typeface="Times" charset="0"/>
              </a:rPr>
              <a:t>Number of pipeline stages</a:t>
            </a:r>
          </a:p>
        </p:txBody>
      </p:sp>
    </p:spTree>
    <p:extLst>
      <p:ext uri="{BB962C8B-B14F-4D97-AF65-F5344CB8AC3E}">
        <p14:creationId xmlns:p14="http://schemas.microsoft.com/office/powerpoint/2010/main" val="679900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Pipeline Performance</a:t>
            </a:r>
            <a:endParaRPr lang="en-US" dirty="0"/>
          </a:p>
        </p:txBody>
      </p:sp>
      <p:sp>
        <p:nvSpPr>
          <p:cNvPr id="3" name="Content Placeholder 2"/>
          <p:cNvSpPr>
            <a:spLocks noGrp="1"/>
          </p:cNvSpPr>
          <p:nvPr>
            <p:ph idx="1"/>
          </p:nvPr>
        </p:nvSpPr>
        <p:spPr/>
        <p:txBody>
          <a:bodyPr/>
          <a:lstStyle/>
          <a:p>
            <a:pPr>
              <a:spcBef>
                <a:spcPts val="300"/>
              </a:spcBef>
            </a:pPr>
            <a:r>
              <a:rPr lang="en-US" sz="2400" dirty="0"/>
              <a:t>Example: A program consisting of 500 instructions is executed on a 5-stage processor. How many cycles would be required to complete the </a:t>
            </a:r>
            <a:r>
              <a:rPr lang="en-US" sz="2400" dirty="0" smtClean="0"/>
              <a:t>program.  Assume </a:t>
            </a:r>
            <a:r>
              <a:rPr lang="en-US" sz="2400" dirty="0"/>
              <a:t>ideal overlap in case of pipelining.</a:t>
            </a:r>
          </a:p>
          <a:p>
            <a:pPr>
              <a:spcBef>
                <a:spcPts val="300"/>
              </a:spcBef>
            </a:pPr>
            <a:r>
              <a:rPr lang="en-US" sz="2400" dirty="0" smtClean="0">
                <a:solidFill>
                  <a:srgbClr val="0951FF"/>
                </a:solidFill>
              </a:rPr>
              <a:t>Without </a:t>
            </a:r>
            <a:r>
              <a:rPr lang="en-US" sz="2400" dirty="0">
                <a:solidFill>
                  <a:srgbClr val="0951FF"/>
                </a:solidFill>
              </a:rPr>
              <a:t>pipelining: </a:t>
            </a:r>
            <a:endParaRPr lang="en-US" sz="2400" dirty="0" smtClean="0">
              <a:solidFill>
                <a:srgbClr val="0951FF"/>
              </a:solidFill>
            </a:endParaRPr>
          </a:p>
          <a:p>
            <a:pPr lvl="1">
              <a:spcBef>
                <a:spcPts val="300"/>
              </a:spcBef>
            </a:pPr>
            <a:r>
              <a:rPr lang="en-US" dirty="0" smtClean="0"/>
              <a:t>Each </a:t>
            </a:r>
            <a:r>
              <a:rPr lang="en-US" dirty="0"/>
              <a:t>instruction will require 5 cycles.  </a:t>
            </a:r>
            <a:r>
              <a:rPr lang="en-US" dirty="0" smtClean="0"/>
              <a:t>There </a:t>
            </a:r>
            <a:r>
              <a:rPr lang="en-US" dirty="0"/>
              <a:t>will be no overlap amongst successive </a:t>
            </a:r>
            <a:r>
              <a:rPr lang="en-US" dirty="0" smtClean="0"/>
              <a:t>instructions. </a:t>
            </a:r>
          </a:p>
          <a:p>
            <a:pPr lvl="1">
              <a:spcBef>
                <a:spcPts val="300"/>
              </a:spcBef>
            </a:pPr>
            <a:r>
              <a:rPr lang="en-US" dirty="0" smtClean="0"/>
              <a:t>Number </a:t>
            </a:r>
            <a:r>
              <a:rPr lang="en-US" dirty="0"/>
              <a:t>of cycles = 500 * 5 = </a:t>
            </a:r>
            <a:r>
              <a:rPr lang="en-US" dirty="0" smtClean="0"/>
              <a:t>2500</a:t>
            </a:r>
          </a:p>
          <a:p>
            <a:pPr>
              <a:spcBef>
                <a:spcPts val="300"/>
              </a:spcBef>
            </a:pPr>
            <a:r>
              <a:rPr lang="en-US" sz="2400" dirty="0" smtClean="0">
                <a:solidFill>
                  <a:srgbClr val="0951FF"/>
                </a:solidFill>
              </a:rPr>
              <a:t>With </a:t>
            </a:r>
            <a:r>
              <a:rPr lang="en-US" sz="2400" dirty="0">
                <a:solidFill>
                  <a:srgbClr val="0951FF"/>
                </a:solidFill>
              </a:rPr>
              <a:t>pipelining: </a:t>
            </a:r>
            <a:endParaRPr lang="en-US" sz="2400" dirty="0" smtClean="0">
              <a:solidFill>
                <a:srgbClr val="0951FF"/>
              </a:solidFill>
            </a:endParaRPr>
          </a:p>
          <a:p>
            <a:pPr lvl="1">
              <a:spcBef>
                <a:spcPts val="300"/>
              </a:spcBef>
            </a:pPr>
            <a:r>
              <a:rPr lang="en-US" dirty="0" smtClean="0"/>
              <a:t>Each </a:t>
            </a:r>
            <a:r>
              <a:rPr lang="en-US" dirty="0"/>
              <a:t>pipeline stage will process a different instruction every cycle. First instruction will complete in 5 cycles, then one instruction will complete in every cycle, due to ideal overlap.</a:t>
            </a:r>
          </a:p>
          <a:p>
            <a:pPr lvl="1">
              <a:spcBef>
                <a:spcPts val="300"/>
              </a:spcBef>
            </a:pPr>
            <a:r>
              <a:rPr lang="en-US" dirty="0"/>
              <a:t>Number of cycles = 5 + ((500-1)*1) = 504</a:t>
            </a:r>
          </a:p>
          <a:p>
            <a:pPr>
              <a:spcBef>
                <a:spcPts val="300"/>
              </a:spcBef>
            </a:pPr>
            <a:r>
              <a:rPr lang="en-US" dirty="0"/>
              <a:t>Speedup for ideal pipelining = 2500/504 = </a:t>
            </a:r>
            <a:r>
              <a:rPr lang="en-US" dirty="0" smtClean="0"/>
              <a:t>4.96</a:t>
            </a:r>
            <a:endParaRPr lang="en-US" dirty="0"/>
          </a:p>
          <a:p>
            <a:pPr>
              <a:spcBef>
                <a:spcPts val="300"/>
              </a:spcBef>
            </a:pPr>
            <a:endParaRPr lang="en-US" dirty="0"/>
          </a:p>
        </p:txBody>
      </p:sp>
      <p:sp>
        <p:nvSpPr>
          <p:cNvPr id="5" name="TextBox 4"/>
          <p:cNvSpPr txBox="1"/>
          <p:nvPr/>
        </p:nvSpPr>
        <p:spPr>
          <a:xfrm>
            <a:off x="-1" y="6612318"/>
            <a:ext cx="1656736"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a:solidFill>
                  <a:srgbClr val="004BF3"/>
                </a:solidFill>
                <a:latin typeface="Calibri" charset="0"/>
                <a:ea typeface="Calibri" charset="0"/>
                <a:cs typeface="Calibri" charset="0"/>
              </a:rPr>
              <a:t>C</a:t>
            </a:r>
            <a:r>
              <a:rPr lang="en-US" sz="1600" b="1" i="0" smtClean="0">
                <a:solidFill>
                  <a:srgbClr val="004BF3"/>
                </a:solidFill>
                <a:latin typeface="Calibri" charset="0"/>
                <a:ea typeface="Calibri" charset="0"/>
                <a:cs typeface="Calibri" charset="0"/>
              </a:rPr>
              <a:t>.1   </a:t>
            </a:r>
            <a:r>
              <a:rPr lang="en-US" sz="1600" b="1" i="0" dirty="0" smtClean="0">
                <a:solidFill>
                  <a:srgbClr val="004BF3"/>
                </a:solidFill>
                <a:latin typeface="Calibri" charset="0"/>
                <a:ea typeface="Calibri" charset="0"/>
                <a:cs typeface="Calibri" charset="0"/>
              </a:rPr>
              <a:t>Introduction</a:t>
            </a:r>
            <a:endParaRPr lang="en-US" sz="1600" b="1" i="0" dirty="0">
              <a:solidFill>
                <a:srgbClr val="0066FF"/>
              </a:solidFill>
              <a:latin typeface="Arial" charset="0"/>
            </a:endParaRPr>
          </a:p>
        </p:txBody>
      </p:sp>
    </p:spTree>
    <p:extLst>
      <p:ext uri="{BB962C8B-B14F-4D97-AF65-F5344CB8AC3E}">
        <p14:creationId xmlns:p14="http://schemas.microsoft.com/office/powerpoint/2010/main" val="1944673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Pipeline Performance</a:t>
            </a:r>
            <a:endParaRPr lang="en-US" dirty="0"/>
          </a:p>
        </p:txBody>
      </p:sp>
      <p:sp>
        <p:nvSpPr>
          <p:cNvPr id="3" name="Content Placeholder 2"/>
          <p:cNvSpPr>
            <a:spLocks noGrp="1"/>
          </p:cNvSpPr>
          <p:nvPr>
            <p:ph idx="1"/>
          </p:nvPr>
        </p:nvSpPr>
        <p:spPr/>
        <p:txBody>
          <a:bodyPr/>
          <a:lstStyle/>
          <a:p>
            <a:r>
              <a:rPr lang="en-US" sz="2600" dirty="0"/>
              <a:t>Problem: Consider a non-pipelined processor using the 5-stage </a:t>
            </a:r>
            <a:r>
              <a:rPr lang="en-US" sz="2600" dirty="0" err="1"/>
              <a:t>datapath</a:t>
            </a:r>
            <a:r>
              <a:rPr lang="en-US" sz="2600" dirty="0"/>
              <a:t> with 1 ns clock cycle. Assume that due to clock skew and pipeline registers, pipelining the processor adds 0.2 ns of overhead to the clock speed. How much speedup can we expect to gain from pipelining? Assume a balanced pipeline and ignore the pipeline fill and drain overheads</a:t>
            </a:r>
            <a:r>
              <a:rPr lang="en-US" sz="2600" dirty="0" smtClean="0"/>
              <a:t>. (A similar ex. </a:t>
            </a:r>
            <a:r>
              <a:rPr lang="en-US" sz="2600" dirty="0"/>
              <a:t>i</a:t>
            </a:r>
            <a:r>
              <a:rPr lang="en-US" sz="2600" dirty="0" smtClean="0"/>
              <a:t>n the book)</a:t>
            </a:r>
            <a:endParaRPr lang="en-US" sz="2600" dirty="0"/>
          </a:p>
          <a:p>
            <a:r>
              <a:rPr lang="en-US" dirty="0"/>
              <a:t>Solution:</a:t>
            </a:r>
          </a:p>
          <a:p>
            <a:pPr lvl="1"/>
            <a:r>
              <a:rPr lang="en-US" dirty="0"/>
              <a:t>Without pipelining: Clock period = 1 ns, CPI = 5</a:t>
            </a:r>
          </a:p>
          <a:p>
            <a:pPr lvl="1"/>
            <a:r>
              <a:rPr lang="en-US" dirty="0"/>
              <a:t>With pipelining: Clock period = 1 + 0.2 = 1.2 ns, CPI = 1</a:t>
            </a:r>
          </a:p>
          <a:p>
            <a:endParaRPr lang="en-US" dirty="0"/>
          </a:p>
        </p:txBody>
      </p:sp>
      <p:pic>
        <p:nvPicPr>
          <p:cNvPr id="4" name="Picture 3"/>
          <p:cNvPicPr>
            <a:picLocks noChangeAspect="1"/>
          </p:cNvPicPr>
          <p:nvPr/>
        </p:nvPicPr>
        <p:blipFill>
          <a:blip r:embed="rId2"/>
          <a:stretch>
            <a:fillRect/>
          </a:stretch>
        </p:blipFill>
        <p:spPr>
          <a:xfrm>
            <a:off x="611560" y="5589240"/>
            <a:ext cx="7926537" cy="1168688"/>
          </a:xfrm>
          <a:prstGeom prst="rect">
            <a:avLst/>
          </a:prstGeom>
        </p:spPr>
      </p:pic>
      <p:sp>
        <p:nvSpPr>
          <p:cNvPr id="6" name="TextBox 5"/>
          <p:cNvSpPr txBox="1"/>
          <p:nvPr/>
        </p:nvSpPr>
        <p:spPr>
          <a:xfrm>
            <a:off x="-1" y="6612318"/>
            <a:ext cx="1656736"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a:solidFill>
                  <a:srgbClr val="004BF3"/>
                </a:solidFill>
                <a:latin typeface="Calibri" charset="0"/>
                <a:ea typeface="Calibri" charset="0"/>
                <a:cs typeface="Calibri" charset="0"/>
              </a:rPr>
              <a:t>C</a:t>
            </a:r>
            <a:r>
              <a:rPr lang="en-US" sz="1600" b="1" i="0" smtClean="0">
                <a:solidFill>
                  <a:srgbClr val="004BF3"/>
                </a:solidFill>
                <a:latin typeface="Calibri" charset="0"/>
                <a:ea typeface="Calibri" charset="0"/>
                <a:cs typeface="Calibri" charset="0"/>
              </a:rPr>
              <a:t>.1   </a:t>
            </a:r>
            <a:r>
              <a:rPr lang="en-US" sz="1600" b="1" i="0" dirty="0" smtClean="0">
                <a:solidFill>
                  <a:srgbClr val="004BF3"/>
                </a:solidFill>
                <a:latin typeface="Calibri" charset="0"/>
                <a:ea typeface="Calibri" charset="0"/>
                <a:cs typeface="Calibri" charset="0"/>
              </a:rPr>
              <a:t>Introduction</a:t>
            </a:r>
            <a:endParaRPr lang="en-US" sz="1600" b="1" i="0" dirty="0">
              <a:solidFill>
                <a:srgbClr val="0066FF"/>
              </a:solidFill>
              <a:latin typeface="Arial" charset="0"/>
            </a:endParaRPr>
          </a:p>
        </p:txBody>
      </p:sp>
    </p:spTree>
    <p:extLst>
      <p:ext uri="{BB962C8B-B14F-4D97-AF65-F5344CB8AC3E}">
        <p14:creationId xmlns:p14="http://schemas.microsoft.com/office/powerpoint/2010/main" val="581360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Pipeline Performance</a:t>
            </a:r>
            <a:endParaRPr lang="en-US" dirty="0"/>
          </a:p>
        </p:txBody>
      </p:sp>
      <p:sp>
        <p:nvSpPr>
          <p:cNvPr id="3" name="Content Placeholder 2"/>
          <p:cNvSpPr>
            <a:spLocks noGrp="1"/>
          </p:cNvSpPr>
          <p:nvPr>
            <p:ph idx="1"/>
          </p:nvPr>
        </p:nvSpPr>
        <p:spPr/>
        <p:txBody>
          <a:bodyPr/>
          <a:lstStyle/>
          <a:p>
            <a:r>
              <a:rPr lang="en-US" dirty="0"/>
              <a:t>The potential increase in performance resulting from pipelining is proportional to the number of pipeline stages</a:t>
            </a:r>
          </a:p>
          <a:p>
            <a:r>
              <a:rPr lang="en-US" dirty="0"/>
              <a:t>However, this increase would be achieved only if</a:t>
            </a:r>
          </a:p>
          <a:p>
            <a:pPr lvl="1"/>
            <a:r>
              <a:rPr lang="en-US" dirty="0"/>
              <a:t>all pipeline stages require the same time to complete, and</a:t>
            </a:r>
          </a:p>
          <a:p>
            <a:pPr lvl="1"/>
            <a:r>
              <a:rPr lang="en-US" dirty="0"/>
              <a:t>there is no interruption throughout program execution</a:t>
            </a:r>
          </a:p>
          <a:p>
            <a:r>
              <a:rPr lang="en-US" dirty="0"/>
              <a:t>Unfortunately, this is not true</a:t>
            </a:r>
          </a:p>
          <a:p>
            <a:pPr lvl="1"/>
            <a:r>
              <a:rPr lang="en-US" dirty="0"/>
              <a:t>there are times when an instruction cannot proceed from one stage to the next in every clock cycle</a:t>
            </a:r>
          </a:p>
          <a:p>
            <a:endParaRPr lang="en-US" dirty="0"/>
          </a:p>
        </p:txBody>
      </p:sp>
      <p:sp>
        <p:nvSpPr>
          <p:cNvPr id="5" name="TextBox 4"/>
          <p:cNvSpPr txBox="1"/>
          <p:nvPr/>
        </p:nvSpPr>
        <p:spPr>
          <a:xfrm>
            <a:off x="-1" y="6612318"/>
            <a:ext cx="1656736"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a:solidFill>
                  <a:srgbClr val="004BF3"/>
                </a:solidFill>
                <a:latin typeface="Calibri" charset="0"/>
                <a:ea typeface="Calibri" charset="0"/>
                <a:cs typeface="Calibri" charset="0"/>
              </a:rPr>
              <a:t>C</a:t>
            </a:r>
            <a:r>
              <a:rPr lang="en-US" sz="1600" b="1" i="0" smtClean="0">
                <a:solidFill>
                  <a:srgbClr val="004BF3"/>
                </a:solidFill>
                <a:latin typeface="Calibri" charset="0"/>
                <a:ea typeface="Calibri" charset="0"/>
                <a:cs typeface="Calibri" charset="0"/>
              </a:rPr>
              <a:t>.1   </a:t>
            </a:r>
            <a:r>
              <a:rPr lang="en-US" sz="1600" b="1" i="0" dirty="0" smtClean="0">
                <a:solidFill>
                  <a:srgbClr val="004BF3"/>
                </a:solidFill>
                <a:latin typeface="Calibri" charset="0"/>
                <a:ea typeface="Calibri" charset="0"/>
                <a:cs typeface="Calibri" charset="0"/>
              </a:rPr>
              <a:t>Introduction</a:t>
            </a:r>
            <a:endParaRPr lang="en-US" sz="1600" b="1" i="0" dirty="0">
              <a:solidFill>
                <a:srgbClr val="0066FF"/>
              </a:solidFill>
              <a:latin typeface="Arial" charset="0"/>
            </a:endParaRPr>
          </a:p>
        </p:txBody>
      </p:sp>
    </p:spTree>
    <p:extLst>
      <p:ext uri="{BB962C8B-B14F-4D97-AF65-F5344CB8AC3E}">
        <p14:creationId xmlns:p14="http://schemas.microsoft.com/office/powerpoint/2010/main" val="641945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p:txBody>
          <a:bodyPr/>
          <a:lstStyle/>
          <a:p>
            <a:r>
              <a:rPr lang="en-US" dirty="0" smtClean="0"/>
              <a:t>Reading</a:t>
            </a:r>
            <a:endParaRPr lang="en-AU" dirty="0"/>
          </a:p>
        </p:txBody>
      </p:sp>
      <p:sp>
        <p:nvSpPr>
          <p:cNvPr id="242691" name="Rectangle 3"/>
          <p:cNvSpPr>
            <a:spLocks noGrp="1" noChangeArrowheads="1"/>
          </p:cNvSpPr>
          <p:nvPr>
            <p:ph type="body" idx="1"/>
          </p:nvPr>
        </p:nvSpPr>
        <p:spPr/>
        <p:txBody>
          <a:bodyPr/>
          <a:lstStyle/>
          <a:p>
            <a:pPr>
              <a:lnSpc>
                <a:spcPct val="90000"/>
              </a:lnSpc>
            </a:pPr>
            <a:r>
              <a:rPr lang="en-US" sz="2800" dirty="0" smtClean="0"/>
              <a:t>Appendix C</a:t>
            </a:r>
          </a:p>
          <a:p>
            <a:pPr>
              <a:lnSpc>
                <a:spcPct val="90000"/>
              </a:lnSpc>
            </a:pPr>
            <a:r>
              <a:rPr lang="en-US" dirty="0" smtClean="0"/>
              <a:t>Chapter 3</a:t>
            </a:r>
            <a:endParaRPr lang="en-US" sz="2000" dirty="0" smtClean="0"/>
          </a:p>
          <a:p>
            <a:pPr lvl="2">
              <a:lnSpc>
                <a:spcPct val="90000"/>
              </a:lnSpc>
            </a:pP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Pipeline Performance</a:t>
            </a:r>
            <a:endParaRPr lang="en-US"/>
          </a:p>
        </p:txBody>
      </p:sp>
      <p:sp>
        <p:nvSpPr>
          <p:cNvPr id="5" name="Content Placeholder 3"/>
          <p:cNvSpPr>
            <a:spLocks noGrp="1"/>
          </p:cNvSpPr>
          <p:nvPr>
            <p:ph idx="1"/>
          </p:nvPr>
        </p:nvSpPr>
        <p:spPr>
          <a:xfrm>
            <a:off x="814388" y="4273606"/>
            <a:ext cx="7642225" cy="1960507"/>
          </a:xfrm>
        </p:spPr>
        <p:txBody>
          <a:bodyPr/>
          <a:lstStyle/>
          <a:p>
            <a:r>
              <a:rPr lang="en-US" sz="2000" dirty="0"/>
              <a:t>Assume that Instruction I</a:t>
            </a:r>
            <a:r>
              <a:rPr lang="en-US" sz="2000" baseline="-25000" dirty="0"/>
              <a:t>j+1</a:t>
            </a:r>
            <a:r>
              <a:rPr lang="en-US" sz="2000" dirty="0"/>
              <a:t> is stalled in the decode stage for two extra cycles</a:t>
            </a:r>
          </a:p>
          <a:p>
            <a:r>
              <a:rPr lang="en-US" sz="2000" dirty="0" smtClean="0"/>
              <a:t>This </a:t>
            </a:r>
            <a:r>
              <a:rPr lang="en-US" sz="2000" dirty="0"/>
              <a:t>will cause I</a:t>
            </a:r>
            <a:r>
              <a:rPr lang="en-US" sz="2000" baseline="-25000" dirty="0"/>
              <a:t>j+2</a:t>
            </a:r>
            <a:r>
              <a:rPr lang="en-US" sz="2000" dirty="0"/>
              <a:t> to be stalled in the fetch stage, until I</a:t>
            </a:r>
            <a:r>
              <a:rPr lang="en-US" sz="2000" baseline="-25000" dirty="0"/>
              <a:t>j+1</a:t>
            </a:r>
            <a:r>
              <a:rPr lang="en-US" sz="2000" dirty="0"/>
              <a:t> proceeds</a:t>
            </a:r>
          </a:p>
          <a:p>
            <a:r>
              <a:rPr lang="en-US" sz="2000" dirty="0" smtClean="0"/>
              <a:t>New </a:t>
            </a:r>
            <a:r>
              <a:rPr lang="en-US" sz="2000" dirty="0"/>
              <a:t>instructions cannot enter the pipeline until I</a:t>
            </a:r>
            <a:r>
              <a:rPr lang="en-US" sz="2000" baseline="-25000" dirty="0"/>
              <a:t>j+2</a:t>
            </a:r>
            <a:r>
              <a:rPr lang="en-US" sz="2000" dirty="0"/>
              <a:t> proceeds past the fetch stage after cycle 5 =&gt; execution time increases by two cycles</a:t>
            </a:r>
            <a:endParaRPr lang="en-US" sz="2000" dirty="0" smtClean="0"/>
          </a:p>
        </p:txBody>
      </p:sp>
      <p:pic>
        <p:nvPicPr>
          <p:cNvPr id="6" name="Picture 5"/>
          <p:cNvPicPr>
            <a:picLocks noChangeAspect="1"/>
          </p:cNvPicPr>
          <p:nvPr/>
        </p:nvPicPr>
        <p:blipFill>
          <a:blip r:embed="rId2"/>
          <a:stretch>
            <a:fillRect/>
          </a:stretch>
        </p:blipFill>
        <p:spPr>
          <a:xfrm>
            <a:off x="975360" y="770255"/>
            <a:ext cx="8079171" cy="3503351"/>
          </a:xfrm>
          <a:prstGeom prst="rect">
            <a:avLst/>
          </a:prstGeom>
        </p:spPr>
      </p:pic>
      <p:sp>
        <p:nvSpPr>
          <p:cNvPr id="8" name="TextBox 7"/>
          <p:cNvSpPr txBox="1"/>
          <p:nvPr/>
        </p:nvSpPr>
        <p:spPr>
          <a:xfrm>
            <a:off x="-1" y="6612318"/>
            <a:ext cx="1656736"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a:solidFill>
                  <a:srgbClr val="004BF3"/>
                </a:solidFill>
                <a:latin typeface="Calibri" charset="0"/>
                <a:ea typeface="Calibri" charset="0"/>
                <a:cs typeface="Calibri" charset="0"/>
              </a:rPr>
              <a:t>C</a:t>
            </a:r>
            <a:r>
              <a:rPr lang="en-US" sz="1600" b="1" i="0" smtClean="0">
                <a:solidFill>
                  <a:srgbClr val="004BF3"/>
                </a:solidFill>
                <a:latin typeface="Calibri" charset="0"/>
                <a:ea typeface="Calibri" charset="0"/>
                <a:cs typeface="Calibri" charset="0"/>
              </a:rPr>
              <a:t>.1   </a:t>
            </a:r>
            <a:r>
              <a:rPr lang="en-US" sz="1600" b="1" i="0" dirty="0" smtClean="0">
                <a:solidFill>
                  <a:srgbClr val="004BF3"/>
                </a:solidFill>
                <a:latin typeface="Calibri" charset="0"/>
                <a:ea typeface="Calibri" charset="0"/>
                <a:cs typeface="Calibri" charset="0"/>
              </a:rPr>
              <a:t>Introduction</a:t>
            </a:r>
            <a:endParaRPr lang="en-US" sz="1600" b="1" i="0" dirty="0">
              <a:solidFill>
                <a:srgbClr val="0066FF"/>
              </a:solidFill>
              <a:latin typeface="Arial" charset="0"/>
            </a:endParaRPr>
          </a:p>
        </p:txBody>
      </p:sp>
    </p:spTree>
    <p:extLst>
      <p:ext uri="{BB962C8B-B14F-4D97-AF65-F5344CB8AC3E}">
        <p14:creationId xmlns:p14="http://schemas.microsoft.com/office/powerpoint/2010/main" val="159634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708920"/>
            <a:ext cx="9144000" cy="707886"/>
          </a:xfrm>
          <a:prstGeom prst="rect">
            <a:avLst/>
          </a:prstGeom>
          <a:noFill/>
        </p:spPr>
        <p:txBody>
          <a:bodyPr wrap="square" rtlCol="0">
            <a:spAutoFit/>
          </a:bodyPr>
          <a:lstStyle/>
          <a:p>
            <a:pPr algn="ctr"/>
            <a:r>
              <a:rPr lang="en-US" sz="4000" b="1" dirty="0" smtClean="0">
                <a:solidFill>
                  <a:srgbClr val="0951FF"/>
                </a:solidFill>
                <a:latin typeface="Calibri" charset="0"/>
                <a:ea typeface="Calibri" charset="0"/>
                <a:cs typeface="Calibri" charset="0"/>
              </a:rPr>
              <a:t>Pipeline Hazards</a:t>
            </a:r>
            <a:endParaRPr lang="en-US" sz="4000" b="1" dirty="0">
              <a:solidFill>
                <a:srgbClr val="0951FF"/>
              </a:solidFill>
              <a:latin typeface="Calibri" charset="0"/>
              <a:ea typeface="Calibri" charset="0"/>
              <a:cs typeface="Calibri" charset="0"/>
            </a:endParaRPr>
          </a:p>
        </p:txBody>
      </p:sp>
    </p:spTree>
    <p:extLst>
      <p:ext uri="{BB962C8B-B14F-4D97-AF65-F5344CB8AC3E}">
        <p14:creationId xmlns:p14="http://schemas.microsoft.com/office/powerpoint/2010/main" val="678732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Dependences</a:t>
            </a:r>
            <a:endParaRPr lang="en-US" dirty="0"/>
          </a:p>
        </p:txBody>
      </p:sp>
      <p:sp>
        <p:nvSpPr>
          <p:cNvPr id="3" name="Content Placeholder 2"/>
          <p:cNvSpPr>
            <a:spLocks noGrp="1"/>
          </p:cNvSpPr>
          <p:nvPr>
            <p:ph idx="1"/>
          </p:nvPr>
        </p:nvSpPr>
        <p:spPr/>
        <p:txBody>
          <a:bodyPr/>
          <a:lstStyle/>
          <a:p>
            <a:r>
              <a:rPr lang="en-US" dirty="0"/>
              <a:t>Independent instructions can be executed in parallel</a:t>
            </a:r>
          </a:p>
          <a:p>
            <a:r>
              <a:rPr lang="en-US" dirty="0" smtClean="0"/>
              <a:t>An instruction can depend on another in three ways</a:t>
            </a:r>
          </a:p>
          <a:p>
            <a:pPr lvl="1"/>
            <a:r>
              <a:rPr lang="en-US" b="1" dirty="0" smtClean="0">
                <a:solidFill>
                  <a:srgbClr val="004BF3"/>
                </a:solidFill>
              </a:rPr>
              <a:t>Data dependences</a:t>
            </a:r>
          </a:p>
          <a:p>
            <a:pPr lvl="1"/>
            <a:r>
              <a:rPr lang="en-US" b="1" dirty="0" smtClean="0">
                <a:solidFill>
                  <a:srgbClr val="004BF3"/>
                </a:solidFill>
              </a:rPr>
              <a:t>Name dependences</a:t>
            </a:r>
          </a:p>
          <a:p>
            <a:pPr lvl="1"/>
            <a:r>
              <a:rPr lang="en-US" b="1" dirty="0" smtClean="0">
                <a:solidFill>
                  <a:srgbClr val="004BF3"/>
                </a:solidFill>
              </a:rPr>
              <a:t>Control dependences</a:t>
            </a:r>
          </a:p>
        </p:txBody>
      </p:sp>
      <p:sp>
        <p:nvSpPr>
          <p:cNvPr id="4" name="TextBox 3"/>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779" y="3678762"/>
            <a:ext cx="8452485" cy="1805385"/>
          </a:xfrm>
          <a:prstGeom prst="rect">
            <a:avLst/>
          </a:prstGeom>
        </p:spPr>
      </p:pic>
      <p:sp>
        <p:nvSpPr>
          <p:cNvPr id="6" name="TextBox 5"/>
          <p:cNvSpPr txBox="1"/>
          <p:nvPr/>
        </p:nvSpPr>
        <p:spPr>
          <a:xfrm>
            <a:off x="463100" y="5850731"/>
            <a:ext cx="8208401" cy="523220"/>
          </a:xfrm>
          <a:prstGeom prst="rect">
            <a:avLst/>
          </a:prstGeom>
          <a:noFill/>
        </p:spPr>
        <p:txBody>
          <a:bodyPr wrap="none" rtlCol="0">
            <a:spAutoFit/>
          </a:bodyPr>
          <a:lstStyle/>
          <a:p>
            <a:pPr>
              <a:spcBef>
                <a:spcPts val="0"/>
              </a:spcBef>
            </a:pPr>
            <a:r>
              <a:rPr lang="en-US" sz="2800" dirty="0" smtClean="0">
                <a:latin typeface="Calibri" charset="0"/>
                <a:ea typeface="Calibri" charset="0"/>
                <a:cs typeface="Calibri" charset="0"/>
              </a:rPr>
              <a:t>Dependences limit how much parallelism </a:t>
            </a:r>
            <a:r>
              <a:rPr lang="en-US" sz="2800" smtClean="0">
                <a:latin typeface="Calibri" charset="0"/>
                <a:ea typeface="Calibri" charset="0"/>
                <a:cs typeface="Calibri" charset="0"/>
              </a:rPr>
              <a:t>can exploited</a:t>
            </a:r>
            <a:endParaRPr lang="en-US" sz="2800" dirty="0" smtClean="0">
              <a:latin typeface="Calibri" charset="0"/>
              <a:ea typeface="Calibri" charset="0"/>
              <a:cs typeface="Calibri" charset="0"/>
            </a:endParaRPr>
          </a:p>
        </p:txBody>
      </p:sp>
      <p:sp>
        <p:nvSpPr>
          <p:cNvPr id="7" name="TextBox 6"/>
          <p:cNvSpPr txBox="1"/>
          <p:nvPr/>
        </p:nvSpPr>
        <p:spPr>
          <a:xfrm>
            <a:off x="1934452" y="5419844"/>
            <a:ext cx="2430474" cy="430887"/>
          </a:xfrm>
          <a:prstGeom prst="rect">
            <a:avLst/>
          </a:prstGeom>
          <a:noFill/>
        </p:spPr>
        <p:txBody>
          <a:bodyPr wrap="none" rtlCol="0">
            <a:spAutoFit/>
          </a:bodyPr>
          <a:lstStyle/>
          <a:p>
            <a:pPr>
              <a:spcBef>
                <a:spcPts val="0"/>
              </a:spcBef>
            </a:pPr>
            <a:r>
              <a:rPr lang="en-US" sz="2200" dirty="0" smtClean="0">
                <a:latin typeface="Calibri" charset="0"/>
                <a:ea typeface="Calibri" charset="0"/>
                <a:cs typeface="Calibri" charset="0"/>
              </a:rPr>
              <a:t>DSUB       R1, R5, R6</a:t>
            </a:r>
          </a:p>
        </p:txBody>
      </p:sp>
    </p:spTree>
    <p:extLst>
      <p:ext uri="{BB962C8B-B14F-4D97-AF65-F5344CB8AC3E}">
        <p14:creationId xmlns:p14="http://schemas.microsoft.com/office/powerpoint/2010/main" val="843173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Pipeline </a:t>
            </a:r>
            <a:r>
              <a:rPr lang="en-US"/>
              <a:t>Hazards </a:t>
            </a:r>
          </a:p>
        </p:txBody>
      </p:sp>
      <p:sp>
        <p:nvSpPr>
          <p:cNvPr id="3" name="Content Placeholder 2"/>
          <p:cNvSpPr>
            <a:spLocks noGrp="1"/>
          </p:cNvSpPr>
          <p:nvPr>
            <p:ph idx="1"/>
          </p:nvPr>
        </p:nvSpPr>
        <p:spPr/>
        <p:txBody>
          <a:bodyPr/>
          <a:lstStyle/>
          <a:p>
            <a:r>
              <a:rPr lang="en-US" dirty="0"/>
              <a:t>Hazards prevent the next instruction in the instruction stream from executing during its designated clock cycle</a:t>
            </a:r>
          </a:p>
          <a:p>
            <a:r>
              <a:rPr lang="en-US" dirty="0"/>
              <a:t>Three types of pipeline hazards</a:t>
            </a:r>
          </a:p>
          <a:p>
            <a:pPr lvl="1"/>
            <a:r>
              <a:rPr lang="en-US" dirty="0">
                <a:solidFill>
                  <a:srgbClr val="0951FF"/>
                </a:solidFill>
              </a:rPr>
              <a:t>Structural hazard </a:t>
            </a:r>
            <a:r>
              <a:rPr lang="en-US" dirty="0"/>
              <a:t>– a situation where two (or more) instructions require the use of a given hardware resource at the same time</a:t>
            </a:r>
          </a:p>
          <a:p>
            <a:pPr lvl="1"/>
            <a:r>
              <a:rPr lang="en-US" dirty="0">
                <a:solidFill>
                  <a:srgbClr val="0951FF"/>
                </a:solidFill>
              </a:rPr>
              <a:t>Data hazard </a:t>
            </a:r>
            <a:r>
              <a:rPr lang="en-US" dirty="0"/>
              <a:t>– any condition in which either the source or the destination operands of an instruction are not available, when needed in the pipeline</a:t>
            </a:r>
          </a:p>
          <a:p>
            <a:pPr lvl="2"/>
            <a:r>
              <a:rPr lang="en-US" dirty="0"/>
              <a:t>Instruction processing will be delayed until operands become available</a:t>
            </a:r>
          </a:p>
          <a:p>
            <a:pPr lvl="1"/>
            <a:r>
              <a:rPr lang="en-US" dirty="0">
                <a:solidFill>
                  <a:srgbClr val="0951FF"/>
                </a:solidFill>
              </a:rPr>
              <a:t>Control hazard </a:t>
            </a:r>
            <a:r>
              <a:rPr lang="en-US" dirty="0"/>
              <a:t>– a delay in the availability of an instruction or the memory address needed to fetch the instruction</a:t>
            </a:r>
          </a:p>
          <a:p>
            <a:endParaRPr lang="en-US" dirty="0"/>
          </a:p>
        </p:txBody>
      </p:sp>
      <p:sp>
        <p:nvSpPr>
          <p:cNvPr id="5" name="TextBox 4"/>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741351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Pipeline </a:t>
            </a:r>
            <a:r>
              <a:rPr lang="en-US"/>
              <a:t>Hazards </a:t>
            </a:r>
          </a:p>
        </p:txBody>
      </p:sp>
      <p:sp>
        <p:nvSpPr>
          <p:cNvPr id="3" name="Content Placeholder 2"/>
          <p:cNvSpPr>
            <a:spLocks noGrp="1"/>
          </p:cNvSpPr>
          <p:nvPr>
            <p:ph idx="1"/>
          </p:nvPr>
        </p:nvSpPr>
        <p:spPr/>
        <p:txBody>
          <a:bodyPr/>
          <a:lstStyle/>
          <a:p>
            <a:r>
              <a:rPr lang="en-US" dirty="0"/>
              <a:t>Hazards may require “stalling” the pipeline allowing some instructions to proceed while others are delayed </a:t>
            </a:r>
          </a:p>
          <a:p>
            <a:pPr lvl="1"/>
            <a:r>
              <a:rPr lang="en-US" dirty="0" smtClean="0"/>
              <a:t>With no </a:t>
            </a:r>
            <a:r>
              <a:rPr lang="en-US" dirty="0"/>
              <a:t>additional instructions </a:t>
            </a:r>
            <a:r>
              <a:rPr lang="en-US" dirty="0" smtClean="0"/>
              <a:t>fetched</a:t>
            </a:r>
          </a:p>
          <a:p>
            <a:pPr lvl="1">
              <a:spcBef>
                <a:spcPts val="0"/>
              </a:spcBef>
            </a:pPr>
            <a:r>
              <a:rPr lang="en-US" dirty="0" smtClean="0"/>
              <a:t>until </a:t>
            </a:r>
            <a:r>
              <a:rPr lang="en-US" dirty="0"/>
              <a:t>the conditions that caused the hazard do not exist </a:t>
            </a:r>
            <a:r>
              <a:rPr lang="en-US" dirty="0" smtClean="0"/>
              <a:t>anymore</a:t>
            </a:r>
            <a:endParaRPr lang="en-US" dirty="0"/>
          </a:p>
          <a:p>
            <a:r>
              <a:rPr lang="en-US" dirty="0"/>
              <a:t>This is called “clearing the hazard”</a:t>
            </a:r>
          </a:p>
          <a:p>
            <a:r>
              <a:rPr lang="en-US" dirty="0"/>
              <a:t>Stalling increases the </a:t>
            </a:r>
            <a:r>
              <a:rPr lang="en-US" dirty="0" smtClean="0"/>
              <a:t>CPI,</a:t>
            </a:r>
          </a:p>
          <a:p>
            <a:pPr lvl="1"/>
            <a:r>
              <a:rPr lang="en-US" dirty="0" smtClean="0"/>
              <a:t>reduces </a:t>
            </a:r>
            <a:r>
              <a:rPr lang="en-US" dirty="0"/>
              <a:t>the speedup from pipelining</a:t>
            </a:r>
          </a:p>
          <a:p>
            <a:endParaRPr lang="en-US" dirty="0"/>
          </a:p>
        </p:txBody>
      </p:sp>
      <p:pic>
        <p:nvPicPr>
          <p:cNvPr id="4" name="Picture 3"/>
          <p:cNvPicPr>
            <a:picLocks noChangeAspect="1"/>
          </p:cNvPicPr>
          <p:nvPr/>
        </p:nvPicPr>
        <p:blipFill>
          <a:blip r:embed="rId2"/>
          <a:stretch>
            <a:fillRect/>
          </a:stretch>
        </p:blipFill>
        <p:spPr>
          <a:xfrm>
            <a:off x="1043608" y="5229200"/>
            <a:ext cx="6223000" cy="838200"/>
          </a:xfrm>
          <a:prstGeom prst="rect">
            <a:avLst/>
          </a:prstGeom>
        </p:spPr>
      </p:pic>
      <p:sp>
        <p:nvSpPr>
          <p:cNvPr id="6" name="TextBox 5"/>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103776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Structural Hazards </a:t>
            </a:r>
            <a:endParaRPr lang="en-US" dirty="0"/>
          </a:p>
        </p:txBody>
      </p:sp>
      <p:sp>
        <p:nvSpPr>
          <p:cNvPr id="3" name="Content Placeholder 2"/>
          <p:cNvSpPr>
            <a:spLocks noGrp="1"/>
          </p:cNvSpPr>
          <p:nvPr>
            <p:ph idx="1"/>
          </p:nvPr>
        </p:nvSpPr>
        <p:spPr/>
        <p:txBody>
          <a:bodyPr/>
          <a:lstStyle/>
          <a:p>
            <a:r>
              <a:rPr lang="en-US" dirty="0"/>
              <a:t>A situation where two (or more) instructions require the use of a given hardware resource at the same time</a:t>
            </a:r>
          </a:p>
          <a:p>
            <a:r>
              <a:rPr lang="en-US" dirty="0"/>
              <a:t>Example: In the MIPS 5-stage pipeline, both the “IF” and “MEM” stages require memory access</a:t>
            </a:r>
          </a:p>
          <a:p>
            <a:r>
              <a:rPr lang="en-US" dirty="0"/>
              <a:t>In the same cycle</a:t>
            </a:r>
          </a:p>
          <a:p>
            <a:pPr lvl="1"/>
            <a:r>
              <a:rPr lang="en-US" dirty="0"/>
              <a:t>A new instruction is fetched from memory in the IF stage</a:t>
            </a:r>
          </a:p>
          <a:p>
            <a:pPr lvl="1"/>
            <a:r>
              <a:rPr lang="en-US" dirty="0"/>
              <a:t>A “Load” instruction reads data from memory in the MEM stage</a:t>
            </a:r>
          </a:p>
          <a:p>
            <a:r>
              <a:rPr lang="en-US" dirty="0"/>
              <a:t>What happens if the memory has only one read port?</a:t>
            </a:r>
            <a:endParaRPr lang="en-US" dirty="0">
              <a:solidFill>
                <a:schemeClr val="bg1">
                  <a:lumMod val="65000"/>
                </a:schemeClr>
              </a:solidFill>
            </a:endParaRPr>
          </a:p>
          <a:p>
            <a:endParaRPr lang="en-US" dirty="0"/>
          </a:p>
        </p:txBody>
      </p:sp>
      <p:sp>
        <p:nvSpPr>
          <p:cNvPr id="5" name="TextBox 4"/>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2102549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Structural Hazards </a:t>
            </a:r>
            <a:r>
              <a:rPr lang="mr-IN" dirty="0" smtClean="0"/>
              <a:t>–</a:t>
            </a:r>
            <a:r>
              <a:rPr lang="en-US" dirty="0" smtClean="0"/>
              <a:t> Stalls</a:t>
            </a:r>
            <a:endParaRPr lang="en-US" dirty="0"/>
          </a:p>
        </p:txBody>
      </p:sp>
      <p:sp>
        <p:nvSpPr>
          <p:cNvPr id="3" name="Content Placeholder 2"/>
          <p:cNvSpPr>
            <a:spLocks noGrp="1"/>
          </p:cNvSpPr>
          <p:nvPr>
            <p:ph idx="1"/>
          </p:nvPr>
        </p:nvSpPr>
        <p:spPr/>
        <p:txBody>
          <a:bodyPr/>
          <a:lstStyle/>
          <a:p>
            <a:r>
              <a:rPr lang="en-US" dirty="0"/>
              <a:t>Instructions ahead of the stall proceed to completion</a:t>
            </a:r>
          </a:p>
          <a:p>
            <a:r>
              <a:rPr lang="en-US" dirty="0"/>
              <a:t>Stall delays instruction and those following it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759729"/>
            <a:ext cx="8712968" cy="2916551"/>
          </a:xfrm>
          <a:prstGeom prst="rect">
            <a:avLst/>
          </a:prstGeom>
        </p:spPr>
      </p:pic>
      <p:sp>
        <p:nvSpPr>
          <p:cNvPr id="6" name="TextBox 5"/>
          <p:cNvSpPr txBox="1"/>
          <p:nvPr/>
        </p:nvSpPr>
        <p:spPr>
          <a:xfrm>
            <a:off x="3893343" y="4450558"/>
            <a:ext cx="551498" cy="246221"/>
          </a:xfrm>
          <a:prstGeom prst="rect">
            <a:avLst/>
          </a:prstGeom>
          <a:solidFill>
            <a:schemeClr val="bg1"/>
          </a:solidFill>
        </p:spPr>
        <p:txBody>
          <a:bodyPr wrap="none" tIns="0" bIns="0" rtlCol="0">
            <a:spAutoFit/>
          </a:bodyPr>
          <a:lstStyle/>
          <a:p>
            <a:pPr>
              <a:spcBef>
                <a:spcPts val="0"/>
              </a:spcBef>
            </a:pPr>
            <a:r>
              <a:rPr lang="en-US" sz="1600" b="1" dirty="0" smtClean="0">
                <a:solidFill>
                  <a:srgbClr val="FF0000"/>
                </a:solidFill>
                <a:latin typeface="Calibri" charset="0"/>
                <a:ea typeface="Calibri" charset="0"/>
                <a:cs typeface="Calibri" charset="0"/>
              </a:rPr>
              <a:t>Stall</a:t>
            </a:r>
          </a:p>
        </p:txBody>
      </p:sp>
      <p:sp>
        <p:nvSpPr>
          <p:cNvPr id="7" name="TextBox 6"/>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260686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Structural Hazards </a:t>
            </a:r>
            <a:r>
              <a:rPr lang="mr-IN" dirty="0" smtClean="0"/>
              <a:t>–</a:t>
            </a:r>
            <a:r>
              <a:rPr lang="en-US" dirty="0" smtClean="0"/>
              <a:t> Cost of Stalls</a:t>
            </a:r>
            <a:endParaRPr lang="en-US" dirty="0"/>
          </a:p>
        </p:txBody>
      </p:sp>
      <p:sp>
        <p:nvSpPr>
          <p:cNvPr id="3" name="Content Placeholder 2"/>
          <p:cNvSpPr>
            <a:spLocks noGrp="1"/>
          </p:cNvSpPr>
          <p:nvPr>
            <p:ph idx="1"/>
          </p:nvPr>
        </p:nvSpPr>
        <p:spPr/>
        <p:txBody>
          <a:bodyPr/>
          <a:lstStyle/>
          <a:p>
            <a:r>
              <a:rPr lang="en-US" sz="2400" dirty="0"/>
              <a:t>Consider two pipelined processors. Suppose data references represent 40% of the instructions executed and that the ideal CPI of the pipelined </a:t>
            </a:r>
            <a:r>
              <a:rPr lang="en-US" sz="2400" dirty="0" smtClean="0"/>
              <a:t>processor</a:t>
            </a:r>
            <a:r>
              <a:rPr lang="en-US" sz="2400" dirty="0"/>
              <a:t> </a:t>
            </a:r>
            <a:r>
              <a:rPr lang="en-US" sz="2400" dirty="0" smtClean="0"/>
              <a:t>(no </a:t>
            </a:r>
            <a:r>
              <a:rPr lang="en-US" sz="2400" dirty="0"/>
              <a:t>structural </a:t>
            </a:r>
            <a:r>
              <a:rPr lang="en-US" sz="2400" dirty="0" smtClean="0"/>
              <a:t>hazard) </a:t>
            </a:r>
            <a:r>
              <a:rPr lang="en-US" sz="2400" dirty="0"/>
              <a:t>is 1. Assume that the processor with the hazard has a clock rate that is 1.05 times higher than the hazard free processor and incurs a one cycle stall on structural hazards as in our example. Is the pipeline with or without the structural hazard faster, and by how much</a:t>
            </a:r>
            <a:r>
              <a:rPr lang="en-US" sz="2400" dirty="0" smtClean="0"/>
              <a:t>?</a:t>
            </a:r>
          </a:p>
          <a:p>
            <a:r>
              <a:rPr lang="en-US" sz="2400" dirty="0">
                <a:solidFill>
                  <a:srgbClr val="0951FF"/>
                </a:solidFill>
              </a:rPr>
              <a:t>Without structural hazard</a:t>
            </a:r>
            <a:r>
              <a:rPr lang="en-US" sz="2400" dirty="0"/>
              <a:t>: Clock period = C, CPI = 1</a:t>
            </a:r>
          </a:p>
          <a:p>
            <a:r>
              <a:rPr lang="en-US" sz="2400" dirty="0">
                <a:solidFill>
                  <a:srgbClr val="0951FF"/>
                </a:solidFill>
              </a:rPr>
              <a:t>With structural hazard</a:t>
            </a:r>
            <a:r>
              <a:rPr lang="en-US" sz="2400" dirty="0"/>
              <a:t>: Clock period = C/1.05, CPI = 1 + (0.4 * 1) = 1.4 </a:t>
            </a:r>
          </a:p>
          <a:p>
            <a:r>
              <a:rPr lang="en-US" sz="2400" dirty="0"/>
              <a:t>(𝐸𝑥𝑒𝑐𝑢𝑡𝑖𝑜𝑛 𝑇𝑖𝑚𝑒)</a:t>
            </a:r>
            <a:r>
              <a:rPr lang="en-US" sz="2400" baseline="-25000" dirty="0"/>
              <a:t>𝑤𝑖𝑡</a:t>
            </a:r>
            <a:r>
              <a:rPr lang="en-US" sz="2400" baseline="-25000" dirty="0" err="1"/>
              <a:t>ℎout</a:t>
            </a:r>
            <a:r>
              <a:rPr lang="en-US" sz="2400" baseline="-25000" dirty="0"/>
              <a:t> 𝑠𝑡𝑟𝑢𝑐𝑡𝑢𝑟𝑎𝑙 </a:t>
            </a:r>
            <a:r>
              <a:rPr lang="en-US" sz="2400" baseline="-25000" dirty="0" err="1"/>
              <a:t>ℎ</a:t>
            </a:r>
            <a:r>
              <a:rPr lang="en-US" sz="2400" baseline="-25000" dirty="0"/>
              <a:t>𝑎𝑧𝑎𝑟𝑑</a:t>
            </a:r>
            <a:r>
              <a:rPr lang="en-US" sz="2400" dirty="0"/>
              <a:t>/(𝐸𝑥𝑒𝑐𝑢𝑡𝑖𝑜𝑛 𝑡𝑖𝑚𝑒)</a:t>
            </a:r>
            <a:r>
              <a:rPr lang="en-US" sz="2400" baseline="-25000" dirty="0"/>
              <a:t>𝑤𝑖𝑡</a:t>
            </a:r>
            <a:r>
              <a:rPr lang="en-US" sz="2400" baseline="-25000" dirty="0" err="1"/>
              <a:t>ℎ</a:t>
            </a:r>
            <a:r>
              <a:rPr lang="en-US" sz="2400" baseline="-25000" dirty="0"/>
              <a:t> 𝑠𝑡𝑟𝑢𝑐𝑡𝑢𝑟𝑎𝑙 </a:t>
            </a:r>
            <a:r>
              <a:rPr lang="en-US" sz="2400" baseline="-25000" dirty="0" err="1"/>
              <a:t>ℎ</a:t>
            </a:r>
            <a:r>
              <a:rPr lang="en-US" sz="2400" baseline="-25000" dirty="0"/>
              <a:t>𝑎𝑧𝑎𝑟𝑑</a:t>
            </a:r>
            <a:r>
              <a:rPr lang="en-US" sz="2400" dirty="0"/>
              <a:t>= 𝐶 ∗1/((𝐶/1.05)∗1.4</a:t>
            </a:r>
            <a:r>
              <a:rPr lang="en-US" sz="2400" dirty="0" smtClean="0"/>
              <a:t>) = 1.05/1.4 = 0.75</a:t>
            </a:r>
            <a:endParaRPr lang="en-US" sz="2400" dirty="0"/>
          </a:p>
          <a:p>
            <a:pPr lvl="1"/>
            <a:r>
              <a:rPr lang="en-US" sz="2000" dirty="0"/>
              <a:t>Processor without the structural hazard is faster</a:t>
            </a:r>
          </a:p>
          <a:p>
            <a:endParaRPr lang="en-US" sz="2400" dirty="0"/>
          </a:p>
        </p:txBody>
      </p:sp>
      <p:sp>
        <p:nvSpPr>
          <p:cNvPr id="5" name="TextBox 4"/>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401776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2389"/>
            <a:ext cx="8784976" cy="646331"/>
          </a:xfrm>
        </p:spPr>
        <p:txBody>
          <a:bodyPr/>
          <a:lstStyle/>
          <a:p>
            <a:r>
              <a:rPr lang="en-US" dirty="0" smtClean="0"/>
              <a:t>How to Reduce Structural Hazards</a:t>
            </a:r>
            <a:endParaRPr lang="en-US" dirty="0"/>
          </a:p>
        </p:txBody>
      </p:sp>
      <p:sp>
        <p:nvSpPr>
          <p:cNvPr id="3" name="Content Placeholder 2"/>
          <p:cNvSpPr>
            <a:spLocks noGrp="1"/>
          </p:cNvSpPr>
          <p:nvPr>
            <p:ph idx="1"/>
          </p:nvPr>
        </p:nvSpPr>
        <p:spPr/>
        <p:txBody>
          <a:bodyPr/>
          <a:lstStyle/>
          <a:p>
            <a:pPr>
              <a:spcBef>
                <a:spcPts val="300"/>
              </a:spcBef>
            </a:pPr>
            <a:r>
              <a:rPr lang="en-US" b="1" dirty="0"/>
              <a:t>Key Idea: Add more hardware resources</a:t>
            </a:r>
          </a:p>
          <a:p>
            <a:pPr>
              <a:spcBef>
                <a:spcPts val="600"/>
              </a:spcBef>
            </a:pPr>
            <a:r>
              <a:rPr lang="en-US" dirty="0"/>
              <a:t>How to avoid structural hazard on memory access during IF and MEM stages?</a:t>
            </a:r>
          </a:p>
          <a:p>
            <a:pPr lvl="1">
              <a:spcBef>
                <a:spcPts val="300"/>
              </a:spcBef>
            </a:pPr>
            <a:r>
              <a:rPr lang="en-US" dirty="0"/>
              <a:t>Separate instruction and data caches</a:t>
            </a:r>
          </a:p>
          <a:p>
            <a:pPr>
              <a:spcBef>
                <a:spcPts val="600"/>
              </a:spcBef>
            </a:pPr>
            <a:r>
              <a:rPr lang="en-US" dirty="0"/>
              <a:t>How to avoid structural hazard on register access during ID and WB stages?</a:t>
            </a:r>
          </a:p>
          <a:p>
            <a:pPr lvl="1">
              <a:spcBef>
                <a:spcPts val="300"/>
              </a:spcBef>
            </a:pPr>
            <a:r>
              <a:rPr lang="en-US" dirty="0"/>
              <a:t>Dual ported register file</a:t>
            </a:r>
          </a:p>
          <a:p>
            <a:pPr lvl="1">
              <a:spcBef>
                <a:spcPts val="300"/>
              </a:spcBef>
            </a:pPr>
            <a:r>
              <a:rPr lang="en-US" dirty="0"/>
              <a:t>Write early in WB </a:t>
            </a:r>
            <a:r>
              <a:rPr lang="en-US" dirty="0" smtClean="0"/>
              <a:t>stage + Read </a:t>
            </a:r>
            <a:r>
              <a:rPr lang="en-US" dirty="0"/>
              <a:t>late in ID stage</a:t>
            </a:r>
          </a:p>
          <a:p>
            <a:pPr>
              <a:spcBef>
                <a:spcPts val="600"/>
              </a:spcBef>
            </a:pPr>
            <a:r>
              <a:rPr lang="en-US" dirty="0"/>
              <a:t>Why no structural hazard on ALU during IF (PC </a:t>
            </a:r>
            <a:r>
              <a:rPr lang="en-US" dirty="0">
                <a:sym typeface="Wingdings" panose="05000000000000000000" pitchFamily="2" charset="2"/>
              </a:rPr>
              <a:t></a:t>
            </a:r>
            <a:r>
              <a:rPr lang="en-US" dirty="0"/>
              <a:t> PC + 4) and MEM stages?</a:t>
            </a:r>
          </a:p>
          <a:p>
            <a:pPr lvl="1">
              <a:spcBef>
                <a:spcPts val="300"/>
              </a:spcBef>
            </a:pPr>
            <a:r>
              <a:rPr lang="en-US" dirty="0"/>
              <a:t>PC + 4 in IF stage uses a dedicated adder, not the ALU</a:t>
            </a:r>
          </a:p>
          <a:p>
            <a:pPr>
              <a:spcBef>
                <a:spcPts val="300"/>
              </a:spcBef>
            </a:pPr>
            <a:endParaRPr lang="en-US" sz="2400" dirty="0"/>
          </a:p>
        </p:txBody>
      </p:sp>
      <p:sp>
        <p:nvSpPr>
          <p:cNvPr id="5" name="TextBox 4"/>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1822821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2389"/>
            <a:ext cx="8784976" cy="646331"/>
          </a:xfrm>
        </p:spPr>
        <p:txBody>
          <a:bodyPr/>
          <a:lstStyle/>
          <a:p>
            <a:r>
              <a:rPr lang="en-US" dirty="0" smtClean="0"/>
              <a:t>Data Hazards</a:t>
            </a:r>
            <a:endParaRPr lang="en-US" dirty="0"/>
          </a:p>
        </p:txBody>
      </p:sp>
      <p:sp>
        <p:nvSpPr>
          <p:cNvPr id="3" name="Content Placeholder 2"/>
          <p:cNvSpPr>
            <a:spLocks noGrp="1"/>
          </p:cNvSpPr>
          <p:nvPr>
            <p:ph idx="1"/>
          </p:nvPr>
        </p:nvSpPr>
        <p:spPr/>
        <p:txBody>
          <a:bodyPr/>
          <a:lstStyle/>
          <a:p>
            <a:pPr>
              <a:spcBef>
                <a:spcPts val="300"/>
              </a:spcBef>
            </a:pPr>
            <a:r>
              <a:rPr lang="en-US" dirty="0"/>
              <a:t>A</a:t>
            </a:r>
            <a:r>
              <a:rPr lang="en-US" dirty="0" smtClean="0"/>
              <a:t>ny </a:t>
            </a:r>
            <a:r>
              <a:rPr lang="en-US" dirty="0"/>
              <a:t>condition in which either the source or the destination operands of an instruction are not available, when needed in the </a:t>
            </a:r>
            <a:r>
              <a:rPr lang="en-US" dirty="0" smtClean="0"/>
              <a:t>pipeline</a:t>
            </a:r>
          </a:p>
          <a:p>
            <a:pPr>
              <a:spcBef>
                <a:spcPts val="300"/>
              </a:spcBef>
            </a:pPr>
            <a:r>
              <a:rPr lang="en-US" dirty="0" smtClean="0"/>
              <a:t>Example</a:t>
            </a:r>
          </a:p>
          <a:p>
            <a:pPr marL="857250" lvl="2" indent="0">
              <a:spcBef>
                <a:spcPts val="300"/>
              </a:spcBef>
              <a:buNone/>
            </a:pPr>
            <a:r>
              <a:rPr lang="en-US" sz="2400" b="1" dirty="0"/>
              <a:t>a</a:t>
            </a:r>
            <a:r>
              <a:rPr lang="en-US" sz="2400" b="1" dirty="0" smtClean="0"/>
              <a:t>dd </a:t>
            </a:r>
            <a:r>
              <a:rPr lang="en-US" sz="2400" b="1" dirty="0"/>
              <a:t>R2, R3, #</a:t>
            </a:r>
            <a:r>
              <a:rPr lang="en-US" sz="2400" b="1" dirty="0" smtClean="0"/>
              <a:t>100	</a:t>
            </a:r>
            <a:r>
              <a:rPr lang="en-US" sz="2400" dirty="0" smtClean="0"/>
              <a:t>; R2 &lt;- [R3] + 100</a:t>
            </a:r>
            <a:endParaRPr lang="en-US" sz="2400" b="1" dirty="0"/>
          </a:p>
          <a:p>
            <a:pPr marL="857250" lvl="2" indent="0">
              <a:spcBef>
                <a:spcPts val="300"/>
              </a:spcBef>
              <a:buNone/>
            </a:pPr>
            <a:r>
              <a:rPr lang="en-US" sz="2400" b="1" dirty="0" smtClean="0"/>
              <a:t>sub R9</a:t>
            </a:r>
            <a:r>
              <a:rPr lang="en-US" sz="2400" b="1" dirty="0"/>
              <a:t>, R2, #</a:t>
            </a:r>
            <a:r>
              <a:rPr lang="en-US" sz="2400" b="1" dirty="0" smtClean="0"/>
              <a:t>30	</a:t>
            </a:r>
            <a:r>
              <a:rPr lang="en-US" sz="2400" dirty="0" smtClean="0"/>
              <a:t>; R9 &lt;- [R2] + 30</a:t>
            </a:r>
            <a:endParaRPr lang="en-US" sz="2400" b="1" dirty="0"/>
          </a:p>
          <a:p>
            <a:pPr lvl="1">
              <a:spcBef>
                <a:spcPts val="600"/>
              </a:spcBef>
            </a:pPr>
            <a:r>
              <a:rPr lang="en-US" sz="2200" dirty="0" smtClean="0"/>
              <a:t>First </a:t>
            </a:r>
            <a:r>
              <a:rPr lang="en-US" sz="2200" dirty="0"/>
              <a:t>instruction writes to register R2 in the WB stage</a:t>
            </a:r>
          </a:p>
          <a:p>
            <a:pPr lvl="1">
              <a:spcBef>
                <a:spcPts val="600"/>
              </a:spcBef>
            </a:pPr>
            <a:r>
              <a:rPr lang="en-US" sz="2200" dirty="0"/>
              <a:t>Second instruction reads register R2 in the ID stage</a:t>
            </a:r>
          </a:p>
          <a:p>
            <a:pPr lvl="1">
              <a:spcBef>
                <a:spcPts val="600"/>
              </a:spcBef>
            </a:pPr>
            <a:r>
              <a:rPr lang="en-US" sz="2200" dirty="0"/>
              <a:t>If second instruction reads R2 before the first instruction writes R2, the result of second instruction would be incorrect, as it would be based on R2’s old value (read-after-write dependence)</a:t>
            </a:r>
          </a:p>
          <a:p>
            <a:pPr lvl="1">
              <a:spcBef>
                <a:spcPts val="600"/>
              </a:spcBef>
            </a:pPr>
            <a:r>
              <a:rPr lang="en-US" sz="2200" dirty="0"/>
              <a:t>To obtain the correct result, second instruction needs to wait until the first instruction has written to R2</a:t>
            </a:r>
          </a:p>
          <a:p>
            <a:pPr>
              <a:spcBef>
                <a:spcPts val="300"/>
              </a:spcBef>
            </a:pPr>
            <a:endParaRPr lang="en-US" dirty="0" smtClean="0"/>
          </a:p>
          <a:p>
            <a:pPr>
              <a:spcBef>
                <a:spcPts val="300"/>
              </a:spcBef>
            </a:pPr>
            <a:endParaRPr lang="en-US" sz="2400" dirty="0"/>
          </a:p>
        </p:txBody>
      </p:sp>
      <p:sp>
        <p:nvSpPr>
          <p:cNvPr id="5" name="TextBox 4"/>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1937676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554470" y="1203511"/>
            <a:ext cx="1228743" cy="605118"/>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charset="0"/>
                <a:cs typeface="Arial" charset="0"/>
              </a:rPr>
              <a:t>CPU</a:t>
            </a:r>
          </a:p>
        </p:txBody>
      </p:sp>
      <p:sp>
        <p:nvSpPr>
          <p:cNvPr id="6" name="Rectangle 5"/>
          <p:cNvSpPr/>
          <p:nvPr/>
        </p:nvSpPr>
        <p:spPr bwMode="auto">
          <a:xfrm>
            <a:off x="2519625" y="4485484"/>
            <a:ext cx="3361764" cy="47737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charset="0"/>
                <a:cs typeface="Arial" charset="0"/>
              </a:rPr>
              <a:t>Interconnect</a:t>
            </a:r>
          </a:p>
        </p:txBody>
      </p:sp>
      <p:sp>
        <p:nvSpPr>
          <p:cNvPr id="7" name="Rectangle 6"/>
          <p:cNvSpPr/>
          <p:nvPr/>
        </p:nvSpPr>
        <p:spPr bwMode="auto">
          <a:xfrm>
            <a:off x="2412999" y="5451726"/>
            <a:ext cx="706720" cy="606173"/>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charset="0"/>
                <a:cs typeface="Arial" charset="0"/>
              </a:rPr>
              <a:t>HD</a:t>
            </a:r>
          </a:p>
        </p:txBody>
      </p:sp>
      <p:sp>
        <p:nvSpPr>
          <p:cNvPr id="10" name="Rectangle 9"/>
          <p:cNvSpPr/>
          <p:nvPr/>
        </p:nvSpPr>
        <p:spPr bwMode="auto">
          <a:xfrm>
            <a:off x="3482327" y="2312840"/>
            <a:ext cx="1380952" cy="605118"/>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charset="0"/>
                <a:cs typeface="Arial" charset="0"/>
              </a:rPr>
              <a:t>Cache</a:t>
            </a:r>
          </a:p>
        </p:txBody>
      </p:sp>
      <p:sp>
        <p:nvSpPr>
          <p:cNvPr id="11" name="Rectangle 10"/>
          <p:cNvSpPr/>
          <p:nvPr/>
        </p:nvSpPr>
        <p:spPr bwMode="auto">
          <a:xfrm>
            <a:off x="3277557" y="3391493"/>
            <a:ext cx="1782566" cy="605118"/>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Arial" charset="0"/>
                <a:cs typeface="Arial" charset="0"/>
              </a:rPr>
              <a:t>Memory</a:t>
            </a:r>
            <a:endParaRPr kumimoji="0" lang="en-US" b="0" i="0" u="none" strike="noStrike" cap="none" normalizeH="0" baseline="0" dirty="0" smtClean="0">
              <a:ln>
                <a:noFill/>
              </a:ln>
              <a:solidFill>
                <a:schemeClr val="tx1"/>
              </a:solidFill>
              <a:effectLst/>
              <a:latin typeface="Arial" charset="0"/>
              <a:cs typeface="Arial" charset="0"/>
            </a:endParaRPr>
          </a:p>
        </p:txBody>
      </p:sp>
      <p:cxnSp>
        <p:nvCxnSpPr>
          <p:cNvPr id="12" name="Straight Arrow Connector 11"/>
          <p:cNvCxnSpPr>
            <a:stCxn id="5" idx="2"/>
            <a:endCxn id="13" idx="0"/>
          </p:cNvCxnSpPr>
          <p:nvPr/>
        </p:nvCxnSpPr>
        <p:spPr bwMode="auto">
          <a:xfrm flipH="1">
            <a:off x="4168841" y="1808629"/>
            <a:ext cx="1" cy="488873"/>
          </a:xfrm>
          <a:prstGeom prst="straightConnector1">
            <a:avLst/>
          </a:prstGeom>
          <a:solidFill>
            <a:schemeClr val="accent1"/>
          </a:solidFill>
          <a:ln w="38100" cap="flat" cmpd="sng" algn="ctr">
            <a:solidFill>
              <a:schemeClr val="tx1"/>
            </a:solidFill>
            <a:prstDash val="solid"/>
            <a:round/>
            <a:headEnd type="arrow" w="med" len="med"/>
            <a:tailEnd type="arrow"/>
          </a:ln>
          <a:effectLst/>
        </p:spPr>
      </p:cxnSp>
      <p:cxnSp>
        <p:nvCxnSpPr>
          <p:cNvPr id="13" name="Straight Arrow Connector 12"/>
          <p:cNvCxnSpPr/>
          <p:nvPr/>
        </p:nvCxnSpPr>
        <p:spPr bwMode="auto">
          <a:xfrm flipH="1">
            <a:off x="4168839" y="2902619"/>
            <a:ext cx="1" cy="488873"/>
          </a:xfrm>
          <a:prstGeom prst="straightConnector1">
            <a:avLst/>
          </a:prstGeom>
          <a:solidFill>
            <a:schemeClr val="accent1"/>
          </a:solidFill>
          <a:ln w="38100" cap="flat" cmpd="sng" algn="ctr">
            <a:solidFill>
              <a:schemeClr val="tx1"/>
            </a:solidFill>
            <a:prstDash val="solid"/>
            <a:round/>
            <a:headEnd type="arrow" w="med" len="med"/>
            <a:tailEnd type="arrow"/>
          </a:ln>
          <a:effectLst/>
        </p:spPr>
      </p:cxnSp>
      <p:cxnSp>
        <p:nvCxnSpPr>
          <p:cNvPr id="14" name="Straight Arrow Connector 13"/>
          <p:cNvCxnSpPr/>
          <p:nvPr/>
        </p:nvCxnSpPr>
        <p:spPr bwMode="auto">
          <a:xfrm flipH="1">
            <a:off x="4168838" y="3996611"/>
            <a:ext cx="1" cy="488873"/>
          </a:xfrm>
          <a:prstGeom prst="straightConnector1">
            <a:avLst/>
          </a:prstGeom>
          <a:solidFill>
            <a:schemeClr val="accent1"/>
          </a:solidFill>
          <a:ln w="38100" cap="flat" cmpd="sng" algn="ctr">
            <a:solidFill>
              <a:schemeClr val="tx1"/>
            </a:solidFill>
            <a:prstDash val="solid"/>
            <a:round/>
            <a:headEnd type="arrow" w="med" len="med"/>
            <a:tailEnd type="arrow"/>
          </a:ln>
          <a:effectLst/>
        </p:spPr>
      </p:cxnSp>
      <p:cxnSp>
        <p:nvCxnSpPr>
          <p:cNvPr id="15" name="Straight Arrow Connector 14"/>
          <p:cNvCxnSpPr/>
          <p:nvPr/>
        </p:nvCxnSpPr>
        <p:spPr bwMode="auto">
          <a:xfrm flipH="1">
            <a:off x="2819671" y="4962853"/>
            <a:ext cx="1" cy="488873"/>
          </a:xfrm>
          <a:prstGeom prst="straightConnector1">
            <a:avLst/>
          </a:prstGeom>
          <a:solidFill>
            <a:schemeClr val="accent1"/>
          </a:solidFill>
          <a:ln w="38100" cap="flat" cmpd="sng" algn="ctr">
            <a:solidFill>
              <a:schemeClr val="tx1"/>
            </a:solidFill>
            <a:prstDash val="solid"/>
            <a:round/>
            <a:headEnd type="arrow" w="med" len="med"/>
            <a:tailEnd type="arrow"/>
          </a:ln>
          <a:effectLst/>
        </p:spPr>
      </p:cxnSp>
      <p:cxnSp>
        <p:nvCxnSpPr>
          <p:cNvPr id="16" name="Straight Arrow Connector 15"/>
          <p:cNvCxnSpPr/>
          <p:nvPr/>
        </p:nvCxnSpPr>
        <p:spPr bwMode="auto">
          <a:xfrm flipH="1">
            <a:off x="3996116" y="4962853"/>
            <a:ext cx="1" cy="488873"/>
          </a:xfrm>
          <a:prstGeom prst="straightConnector1">
            <a:avLst/>
          </a:prstGeom>
          <a:solidFill>
            <a:schemeClr val="accent1"/>
          </a:solidFill>
          <a:ln w="38100" cap="flat" cmpd="sng" algn="ctr">
            <a:solidFill>
              <a:schemeClr val="tx1"/>
            </a:solidFill>
            <a:prstDash val="solid"/>
            <a:round/>
            <a:headEnd type="arrow" w="med" len="med"/>
            <a:tailEnd type="arrow"/>
          </a:ln>
          <a:effectLst/>
        </p:spPr>
      </p:cxnSp>
      <p:cxnSp>
        <p:nvCxnSpPr>
          <p:cNvPr id="17" name="Straight Arrow Connector 16"/>
          <p:cNvCxnSpPr/>
          <p:nvPr/>
        </p:nvCxnSpPr>
        <p:spPr bwMode="auto">
          <a:xfrm flipH="1">
            <a:off x="5579235" y="4962853"/>
            <a:ext cx="1" cy="488873"/>
          </a:xfrm>
          <a:prstGeom prst="straightConnector1">
            <a:avLst/>
          </a:prstGeom>
          <a:solidFill>
            <a:schemeClr val="accent1"/>
          </a:solidFill>
          <a:ln w="38100" cap="flat" cmpd="sng" algn="ctr">
            <a:solidFill>
              <a:schemeClr val="tx1"/>
            </a:solidFill>
            <a:prstDash val="solid"/>
            <a:round/>
            <a:headEnd type="arrow" w="med" len="med"/>
            <a:tailEnd type="arrow"/>
          </a:ln>
          <a:effectLst/>
        </p:spPr>
      </p:cxnSp>
      <p:sp>
        <p:nvSpPr>
          <p:cNvPr id="18" name="TextBox 17"/>
          <p:cNvSpPr txBox="1"/>
          <p:nvPr/>
        </p:nvSpPr>
        <p:spPr>
          <a:xfrm>
            <a:off x="4633889" y="5451725"/>
            <a:ext cx="458780" cy="523220"/>
          </a:xfrm>
          <a:prstGeom prst="rect">
            <a:avLst/>
          </a:prstGeom>
          <a:noFill/>
        </p:spPr>
        <p:txBody>
          <a:bodyPr wrap="none" rtlCol="0">
            <a:spAutoFit/>
          </a:bodyPr>
          <a:lstStyle/>
          <a:p>
            <a:r>
              <a:rPr lang="en-US" sz="2800" i="0" smtClean="0">
                <a:latin typeface="Calibri" charset="0"/>
                <a:ea typeface="Calibri" charset="0"/>
                <a:cs typeface="Calibri" charset="0"/>
              </a:rPr>
              <a:t>...</a:t>
            </a:r>
            <a:endParaRPr lang="en-US" sz="2800" i="0" dirty="0" smtClean="0">
              <a:latin typeface="Calibri" charset="0"/>
              <a:ea typeface="Calibri" charset="0"/>
              <a:cs typeface="Calibri" charset="0"/>
            </a:endParaRPr>
          </a:p>
        </p:txBody>
      </p:sp>
      <p:sp>
        <p:nvSpPr>
          <p:cNvPr id="20" name="Title 19"/>
          <p:cNvSpPr>
            <a:spLocks noGrp="1"/>
          </p:cNvSpPr>
          <p:nvPr>
            <p:ph type="title"/>
          </p:nvPr>
        </p:nvSpPr>
        <p:spPr>
          <a:xfrm>
            <a:off x="179512" y="262389"/>
            <a:ext cx="8784976" cy="646331"/>
          </a:xfrm>
        </p:spPr>
        <p:txBody>
          <a:bodyPr/>
          <a:lstStyle/>
          <a:p>
            <a:r>
              <a:rPr lang="en-US" dirty="0"/>
              <a:t>A Simplified View of </a:t>
            </a:r>
            <a:r>
              <a:rPr lang="en-US" dirty="0" smtClean="0"/>
              <a:t>Computers</a:t>
            </a:r>
            <a:endParaRPr lang="en-US" dirty="0"/>
          </a:p>
        </p:txBody>
      </p:sp>
      <p:sp>
        <p:nvSpPr>
          <p:cNvPr id="21" name="Rectangle 20"/>
          <p:cNvSpPr/>
          <p:nvPr/>
        </p:nvSpPr>
        <p:spPr bwMode="auto">
          <a:xfrm>
            <a:off x="3402260" y="5467065"/>
            <a:ext cx="1189815" cy="605118"/>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Arial" charset="0"/>
                <a:cs typeface="Arial" charset="0"/>
              </a:rPr>
              <a:t>DISP</a:t>
            </a:r>
            <a:endParaRPr kumimoji="0" lang="en-US" b="0" i="0" u="none" strike="noStrike" cap="none" normalizeH="0" baseline="0" dirty="0" smtClean="0">
              <a:ln>
                <a:noFill/>
              </a:ln>
              <a:solidFill>
                <a:schemeClr val="tx1"/>
              </a:solidFill>
              <a:effectLst/>
              <a:latin typeface="Arial" charset="0"/>
              <a:cs typeface="Arial" charset="0"/>
            </a:endParaRPr>
          </a:p>
        </p:txBody>
      </p:sp>
      <p:sp>
        <p:nvSpPr>
          <p:cNvPr id="22" name="Rectangle 21"/>
          <p:cNvSpPr/>
          <p:nvPr/>
        </p:nvSpPr>
        <p:spPr bwMode="auto">
          <a:xfrm>
            <a:off x="5141035" y="5467065"/>
            <a:ext cx="876400" cy="605118"/>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Arial" charset="0"/>
                <a:cs typeface="Arial" charset="0"/>
              </a:rPr>
              <a:t>KB</a:t>
            </a:r>
            <a:endParaRPr kumimoji="0" lang="en-US"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447706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2389"/>
            <a:ext cx="8784976" cy="646331"/>
          </a:xfrm>
        </p:spPr>
        <p:txBody>
          <a:bodyPr/>
          <a:lstStyle/>
          <a:p>
            <a:r>
              <a:rPr lang="en-US" dirty="0" smtClean="0"/>
              <a:t>Data Hazards</a:t>
            </a:r>
            <a:endParaRPr lang="en-US" dirty="0"/>
          </a:p>
        </p:txBody>
      </p:sp>
      <p:sp>
        <p:nvSpPr>
          <p:cNvPr id="3" name="Content Placeholder 2"/>
          <p:cNvSpPr>
            <a:spLocks noGrp="1"/>
          </p:cNvSpPr>
          <p:nvPr>
            <p:ph idx="1"/>
          </p:nvPr>
        </p:nvSpPr>
        <p:spPr>
          <a:xfrm>
            <a:off x="179513" y="3286124"/>
            <a:ext cx="8775576" cy="3161777"/>
          </a:xfrm>
        </p:spPr>
        <p:txBody>
          <a:bodyPr/>
          <a:lstStyle/>
          <a:p>
            <a:pPr>
              <a:spcBef>
                <a:spcPts val="300"/>
              </a:spcBef>
            </a:pPr>
            <a:r>
              <a:rPr lang="en-US" sz="2000" b="1" dirty="0" smtClean="0"/>
              <a:t>sub</a:t>
            </a:r>
            <a:r>
              <a:rPr lang="en-US" sz="2000" dirty="0" smtClean="0"/>
              <a:t> </a:t>
            </a:r>
            <a:r>
              <a:rPr lang="en-US" sz="2000" dirty="0"/>
              <a:t>is stalled in decode stage for two additional cycles to delay reading R2 until the new value of R2 has been written by </a:t>
            </a:r>
            <a:r>
              <a:rPr lang="en-US" sz="2000" b="1" dirty="0"/>
              <a:t>a</a:t>
            </a:r>
            <a:r>
              <a:rPr lang="en-US" sz="2000" b="1" dirty="0" smtClean="0"/>
              <a:t>dd</a:t>
            </a:r>
            <a:endParaRPr lang="en-US" sz="1600" b="1" dirty="0"/>
          </a:p>
          <a:p>
            <a:r>
              <a:rPr lang="en-US" sz="2000" dirty="0"/>
              <a:t>Control circuitry recognizes the data dependency when it decodes </a:t>
            </a:r>
            <a:r>
              <a:rPr lang="en-US" sz="2000" b="1" dirty="0" smtClean="0"/>
              <a:t>sub</a:t>
            </a:r>
            <a:r>
              <a:rPr lang="en-US" sz="2000" dirty="0" smtClean="0"/>
              <a:t> </a:t>
            </a:r>
            <a:r>
              <a:rPr lang="en-US" sz="2000" dirty="0"/>
              <a:t>(comparing source register ids with </a:t>
            </a:r>
            <a:r>
              <a:rPr lang="en-US" sz="2000" dirty="0" err="1"/>
              <a:t>dest</a:t>
            </a:r>
            <a:r>
              <a:rPr lang="en-US" sz="2000" dirty="0"/>
              <a:t>. register ids of prior instructions)</a:t>
            </a:r>
          </a:p>
          <a:p>
            <a:r>
              <a:rPr lang="en-US" sz="2000" dirty="0"/>
              <a:t>During cycles 3 to 5:</a:t>
            </a:r>
          </a:p>
          <a:p>
            <a:pPr lvl="1"/>
            <a:r>
              <a:rPr lang="en-US" sz="1800" b="1" dirty="0"/>
              <a:t>a</a:t>
            </a:r>
            <a:r>
              <a:rPr lang="en-US" sz="1800" b="1" dirty="0" smtClean="0"/>
              <a:t>dd</a:t>
            </a:r>
            <a:r>
              <a:rPr lang="en-US" sz="1800" dirty="0" smtClean="0"/>
              <a:t> </a:t>
            </a:r>
            <a:r>
              <a:rPr lang="en-US" sz="1800" dirty="0"/>
              <a:t>proceeds through the pipe</a:t>
            </a:r>
          </a:p>
          <a:p>
            <a:pPr lvl="1"/>
            <a:r>
              <a:rPr lang="en-US" sz="1800" b="1" dirty="0" smtClean="0"/>
              <a:t>sub</a:t>
            </a:r>
            <a:r>
              <a:rPr lang="en-US" sz="1800" dirty="0" smtClean="0"/>
              <a:t> </a:t>
            </a:r>
            <a:r>
              <a:rPr lang="en-US" sz="1800" dirty="0"/>
              <a:t>is held in the ID stage</a:t>
            </a:r>
          </a:p>
          <a:p>
            <a:r>
              <a:rPr lang="en-US" sz="2000" dirty="0"/>
              <a:t>In cycle 5</a:t>
            </a:r>
          </a:p>
          <a:p>
            <a:pPr lvl="1"/>
            <a:r>
              <a:rPr lang="en-US" sz="1800" b="1" dirty="0"/>
              <a:t>a</a:t>
            </a:r>
            <a:r>
              <a:rPr lang="en-US" sz="1800" b="1" dirty="0" smtClean="0"/>
              <a:t>dd</a:t>
            </a:r>
            <a:r>
              <a:rPr lang="en-US" sz="1800" dirty="0" smtClean="0">
                <a:solidFill>
                  <a:srgbClr val="0951FF"/>
                </a:solidFill>
              </a:rPr>
              <a:t> </a:t>
            </a:r>
            <a:r>
              <a:rPr lang="en-US" sz="1800" dirty="0"/>
              <a:t>writes R2 in the first half cycle, </a:t>
            </a:r>
            <a:r>
              <a:rPr lang="en-US" sz="1800" b="1" dirty="0" smtClean="0"/>
              <a:t>sub</a:t>
            </a:r>
            <a:r>
              <a:rPr lang="en-US" sz="1800" dirty="0" smtClean="0"/>
              <a:t> </a:t>
            </a:r>
            <a:r>
              <a:rPr lang="en-US" sz="1800" dirty="0"/>
              <a:t>reads R2 in the second half cycle</a:t>
            </a:r>
            <a:endParaRPr lang="en-US" sz="1200" dirty="0"/>
          </a:p>
          <a:p>
            <a:pPr>
              <a:spcBef>
                <a:spcPts val="300"/>
              </a:spcBef>
            </a:pPr>
            <a:endParaRPr lang="en-US" dirty="0" smtClean="0"/>
          </a:p>
          <a:p>
            <a:pPr>
              <a:spcBef>
                <a:spcPts val="300"/>
              </a:spcBef>
            </a:pPr>
            <a:endParaRPr lang="en-US" sz="2400" dirty="0"/>
          </a:p>
        </p:txBody>
      </p:sp>
      <p:sp>
        <p:nvSpPr>
          <p:cNvPr id="6" name="TextBox 5"/>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grpSp>
        <p:nvGrpSpPr>
          <p:cNvPr id="5" name="Group 4"/>
          <p:cNvGrpSpPr/>
          <p:nvPr/>
        </p:nvGrpSpPr>
        <p:grpSpPr>
          <a:xfrm>
            <a:off x="179511" y="826662"/>
            <a:ext cx="8841138" cy="2121422"/>
            <a:chOff x="179511" y="798088"/>
            <a:chExt cx="8841138" cy="2121422"/>
          </a:xfrm>
        </p:grpSpPr>
        <p:pic>
          <p:nvPicPr>
            <p:cNvPr id="4" name="Picture 3"/>
            <p:cNvPicPr>
              <a:picLocks noChangeAspect="1"/>
            </p:cNvPicPr>
            <p:nvPr/>
          </p:nvPicPr>
          <p:blipFill>
            <a:blip r:embed="rId2"/>
            <a:stretch>
              <a:fillRect/>
            </a:stretch>
          </p:blipFill>
          <p:spPr>
            <a:xfrm>
              <a:off x="179512" y="798088"/>
              <a:ext cx="8841137" cy="2121422"/>
            </a:xfrm>
            <a:prstGeom prst="rect">
              <a:avLst/>
            </a:prstGeom>
            <a:solidFill>
              <a:schemeClr val="bg1"/>
            </a:solidFill>
          </p:spPr>
        </p:pic>
        <p:sp>
          <p:nvSpPr>
            <p:cNvPr id="7" name="TextBox 6"/>
            <p:cNvSpPr txBox="1"/>
            <p:nvPr/>
          </p:nvSpPr>
          <p:spPr>
            <a:xfrm>
              <a:off x="179511" y="2334645"/>
              <a:ext cx="2336007" cy="369332"/>
            </a:xfrm>
            <a:prstGeom prst="rect">
              <a:avLst/>
            </a:prstGeom>
            <a:solidFill>
              <a:schemeClr val="bg1"/>
            </a:solidFill>
          </p:spPr>
          <p:txBody>
            <a:bodyPr wrap="square" rtlCol="0">
              <a:spAutoFit/>
            </a:bodyPr>
            <a:lstStyle/>
            <a:p>
              <a:pPr>
                <a:spcBef>
                  <a:spcPts val="0"/>
                </a:spcBef>
              </a:pPr>
              <a:r>
                <a:rPr lang="en-US" sz="1800" b="1" dirty="0" smtClean="0">
                  <a:latin typeface="Calibri" charset="0"/>
                  <a:ea typeface="Calibri" charset="0"/>
                  <a:cs typeface="Calibri" charset="0"/>
                </a:rPr>
                <a:t>sub R9, R2, #30</a:t>
              </a:r>
            </a:p>
          </p:txBody>
        </p:sp>
        <p:sp>
          <p:nvSpPr>
            <p:cNvPr id="8" name="TextBox 7"/>
            <p:cNvSpPr txBox="1"/>
            <p:nvPr/>
          </p:nvSpPr>
          <p:spPr>
            <a:xfrm>
              <a:off x="179513" y="1678340"/>
              <a:ext cx="1777876" cy="369332"/>
            </a:xfrm>
            <a:prstGeom prst="rect">
              <a:avLst/>
            </a:prstGeom>
            <a:solidFill>
              <a:schemeClr val="bg1"/>
            </a:solidFill>
          </p:spPr>
          <p:txBody>
            <a:bodyPr wrap="square" rtlCol="0">
              <a:spAutoFit/>
            </a:bodyPr>
            <a:lstStyle/>
            <a:p>
              <a:pPr>
                <a:spcBef>
                  <a:spcPts val="0"/>
                </a:spcBef>
              </a:pPr>
              <a:r>
                <a:rPr lang="en-US" sz="1800" b="1" dirty="0" smtClean="0">
                  <a:latin typeface="Calibri" charset="0"/>
                  <a:ea typeface="Calibri" charset="0"/>
                  <a:cs typeface="Calibri" charset="0"/>
                </a:rPr>
                <a:t>add R2, R3, #100</a:t>
              </a:r>
            </a:p>
          </p:txBody>
        </p:sp>
      </p:grpSp>
    </p:spTree>
    <p:extLst>
      <p:ext uri="{BB962C8B-B14F-4D97-AF65-F5344CB8AC3E}">
        <p14:creationId xmlns:p14="http://schemas.microsoft.com/office/powerpoint/2010/main" val="5662566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2389"/>
            <a:ext cx="8784976" cy="646331"/>
          </a:xfrm>
        </p:spPr>
        <p:txBody>
          <a:bodyPr/>
          <a:lstStyle/>
          <a:p>
            <a:r>
              <a:rPr lang="en-US" dirty="0" smtClean="0"/>
              <a:t>Types of Data Hazards</a:t>
            </a:r>
            <a:endParaRPr lang="en-US" dirty="0"/>
          </a:p>
        </p:txBody>
      </p:sp>
      <p:sp>
        <p:nvSpPr>
          <p:cNvPr id="3" name="Content Placeholder 2"/>
          <p:cNvSpPr>
            <a:spLocks noGrp="1"/>
          </p:cNvSpPr>
          <p:nvPr>
            <p:ph idx="1"/>
          </p:nvPr>
        </p:nvSpPr>
        <p:spPr>
          <a:xfrm>
            <a:off x="179513" y="1124744"/>
            <a:ext cx="8775576" cy="5544616"/>
          </a:xfrm>
        </p:spPr>
        <p:txBody>
          <a:bodyPr/>
          <a:lstStyle/>
          <a:p>
            <a:r>
              <a:rPr lang="en-US" dirty="0" smtClean="0">
                <a:solidFill>
                  <a:srgbClr val="0951FF"/>
                </a:solidFill>
              </a:rPr>
              <a:t>Read </a:t>
            </a:r>
            <a:r>
              <a:rPr lang="en-US" dirty="0">
                <a:solidFill>
                  <a:srgbClr val="0951FF"/>
                </a:solidFill>
              </a:rPr>
              <a:t>After Write (RAW) </a:t>
            </a:r>
            <a:r>
              <a:rPr lang="en-US" dirty="0" smtClean="0">
                <a:solidFill>
                  <a:srgbClr val="0951FF"/>
                </a:solidFill>
              </a:rPr>
              <a:t>&lt;-- </a:t>
            </a:r>
            <a:r>
              <a:rPr lang="en-US" dirty="0" smtClean="0"/>
              <a:t>True </a:t>
            </a:r>
            <a:r>
              <a:rPr lang="en-US" dirty="0"/>
              <a:t>dependence</a:t>
            </a:r>
          </a:p>
          <a:p>
            <a:pPr lvl="1"/>
            <a:r>
              <a:rPr lang="en-US" dirty="0"/>
              <a:t>Caused by “dependence”. Subsequent instruction has actual need for data produced by earlier instruction</a:t>
            </a:r>
          </a:p>
          <a:p>
            <a:r>
              <a:rPr lang="en-US" dirty="0">
                <a:solidFill>
                  <a:srgbClr val="0951FF"/>
                </a:solidFill>
              </a:rPr>
              <a:t>Write after Read (WAR) </a:t>
            </a:r>
            <a:r>
              <a:rPr lang="en-US" dirty="0" smtClean="0">
                <a:solidFill>
                  <a:srgbClr val="0951FF"/>
                </a:solidFill>
              </a:rPr>
              <a:t>&lt;-- </a:t>
            </a:r>
            <a:r>
              <a:rPr lang="en-US" dirty="0" smtClean="0"/>
              <a:t>False </a:t>
            </a:r>
            <a:r>
              <a:rPr lang="en-US" dirty="0"/>
              <a:t>dependence </a:t>
            </a:r>
          </a:p>
          <a:p>
            <a:pPr lvl="1"/>
            <a:r>
              <a:rPr lang="en-US" dirty="0"/>
              <a:t>Called “anti-dependence”. Can’t occur in in-order pipelines (e.g., our simple MIPS pipeline). We’ll see it later in advanced pipelines</a:t>
            </a:r>
          </a:p>
          <a:p>
            <a:r>
              <a:rPr lang="en-US" dirty="0">
                <a:solidFill>
                  <a:srgbClr val="0951FF"/>
                </a:solidFill>
              </a:rPr>
              <a:t>Write after Write (WAW) </a:t>
            </a:r>
            <a:r>
              <a:rPr lang="en-US" dirty="0" smtClean="0">
                <a:solidFill>
                  <a:srgbClr val="0951FF"/>
                </a:solidFill>
              </a:rPr>
              <a:t>&lt;-- </a:t>
            </a:r>
            <a:r>
              <a:rPr lang="en-US" dirty="0" smtClean="0"/>
              <a:t>False dependence</a:t>
            </a:r>
            <a:endParaRPr lang="en-US" dirty="0"/>
          </a:p>
          <a:p>
            <a:pPr lvl="1"/>
            <a:r>
              <a:rPr lang="en-US" dirty="0"/>
              <a:t>Called “output dependence”. Can’t occur in in-order pipelines (e.g., our simple MIPS pipeline). We’ll see it later in advanced pipelines</a:t>
            </a:r>
            <a:endParaRPr lang="en-US" sz="1000" dirty="0"/>
          </a:p>
          <a:p>
            <a:pPr>
              <a:spcBef>
                <a:spcPts val="300"/>
              </a:spcBef>
            </a:pPr>
            <a:endParaRPr lang="en-US" dirty="0" smtClean="0"/>
          </a:p>
          <a:p>
            <a:pPr>
              <a:spcBef>
                <a:spcPts val="300"/>
              </a:spcBef>
            </a:pPr>
            <a:endParaRPr lang="en-US" sz="2400" dirty="0"/>
          </a:p>
        </p:txBody>
      </p:sp>
      <p:sp>
        <p:nvSpPr>
          <p:cNvPr id="6" name="TextBox 5"/>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3701630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2389"/>
            <a:ext cx="8784976" cy="646331"/>
          </a:xfrm>
        </p:spPr>
        <p:txBody>
          <a:bodyPr/>
          <a:lstStyle/>
          <a:p>
            <a:r>
              <a:rPr lang="en-US" dirty="0" smtClean="0"/>
              <a:t>Types of Data Hazards - RAW</a:t>
            </a:r>
            <a:endParaRPr lang="en-US" dirty="0"/>
          </a:p>
        </p:txBody>
      </p:sp>
      <p:sp>
        <p:nvSpPr>
          <p:cNvPr id="3" name="Content Placeholder 2"/>
          <p:cNvSpPr>
            <a:spLocks noGrp="1"/>
          </p:cNvSpPr>
          <p:nvPr>
            <p:ph idx="1"/>
          </p:nvPr>
        </p:nvSpPr>
        <p:spPr>
          <a:xfrm>
            <a:off x="179513" y="1124744"/>
            <a:ext cx="8775576" cy="5544616"/>
          </a:xfrm>
        </p:spPr>
        <p:txBody>
          <a:bodyPr/>
          <a:lstStyle/>
          <a:p>
            <a:r>
              <a:rPr lang="en-US" dirty="0" err="1" smtClean="0"/>
              <a:t>Inst</a:t>
            </a:r>
            <a:r>
              <a:rPr lang="en-US" baseline="-25000" dirty="0" err="1" smtClean="0"/>
              <a:t>j</a:t>
            </a:r>
            <a:r>
              <a:rPr lang="en-US" dirty="0" smtClean="0"/>
              <a:t> </a:t>
            </a:r>
            <a:r>
              <a:rPr lang="en-US" dirty="0"/>
              <a:t>tries to read operand before </a:t>
            </a:r>
            <a:r>
              <a:rPr lang="en-US" dirty="0" err="1" smtClean="0"/>
              <a:t>Inst</a:t>
            </a:r>
            <a:r>
              <a:rPr lang="en-US" baseline="-25000" dirty="0" err="1" smtClean="0"/>
              <a:t>i</a:t>
            </a:r>
            <a:r>
              <a:rPr lang="en-US" dirty="0" smtClean="0"/>
              <a:t> </a:t>
            </a:r>
            <a:r>
              <a:rPr lang="en-US" dirty="0"/>
              <a:t>write it </a:t>
            </a:r>
            <a:r>
              <a:rPr lang="en-US" dirty="0" smtClean="0"/>
              <a:t>(j </a:t>
            </a:r>
            <a:r>
              <a:rPr lang="en-US" dirty="0"/>
              <a:t>&gt; </a:t>
            </a:r>
            <a:r>
              <a:rPr lang="en-US" dirty="0" err="1"/>
              <a:t>i</a:t>
            </a:r>
            <a:r>
              <a:rPr lang="en-US" dirty="0"/>
              <a:t>)</a:t>
            </a:r>
          </a:p>
          <a:p>
            <a:pPr marL="857250" lvl="2" indent="0">
              <a:buNone/>
            </a:pPr>
            <a:endParaRPr lang="en-US" sz="2400" dirty="0"/>
          </a:p>
          <a:p>
            <a:endParaRPr lang="en-US" dirty="0" smtClean="0"/>
          </a:p>
          <a:p>
            <a:endParaRPr lang="en-US" dirty="0" smtClean="0"/>
          </a:p>
          <a:p>
            <a:endParaRPr lang="en-US" dirty="0"/>
          </a:p>
          <a:p>
            <a:r>
              <a:rPr lang="en-US" dirty="0" smtClean="0"/>
              <a:t>This </a:t>
            </a:r>
            <a:r>
              <a:rPr lang="en-US" dirty="0"/>
              <a:t>hazard results from a true dependence: </a:t>
            </a:r>
            <a:r>
              <a:rPr lang="en-US" dirty="0" smtClean="0"/>
              <a:t>data flow from </a:t>
            </a:r>
            <a:r>
              <a:rPr lang="en-US" dirty="0"/>
              <a:t>instruction </a:t>
            </a:r>
            <a:r>
              <a:rPr lang="en-US" i="1" dirty="0" err="1" smtClean="0"/>
              <a:t>i</a:t>
            </a:r>
            <a:r>
              <a:rPr lang="en-US" dirty="0" smtClean="0"/>
              <a:t> to instruction </a:t>
            </a:r>
            <a:r>
              <a:rPr lang="en-US" i="1" dirty="0" smtClean="0"/>
              <a:t>j</a:t>
            </a:r>
            <a:endParaRPr lang="en-US" sz="1000" i="1" dirty="0"/>
          </a:p>
          <a:p>
            <a:pPr>
              <a:spcBef>
                <a:spcPts val="300"/>
              </a:spcBef>
            </a:pPr>
            <a:endParaRPr lang="en-US" dirty="0" smtClean="0"/>
          </a:p>
          <a:p>
            <a:pPr>
              <a:spcBef>
                <a:spcPts val="300"/>
              </a:spcBef>
            </a:pPr>
            <a:endParaRPr lang="en-US" sz="2400" dirty="0"/>
          </a:p>
        </p:txBody>
      </p:sp>
      <p:cxnSp>
        <p:nvCxnSpPr>
          <p:cNvPr id="6" name="Straight Arrow Connector 5"/>
          <p:cNvCxnSpPr/>
          <p:nvPr/>
        </p:nvCxnSpPr>
        <p:spPr bwMode="auto">
          <a:xfrm>
            <a:off x="4406007" y="2145953"/>
            <a:ext cx="360040" cy="648072"/>
          </a:xfrm>
          <a:prstGeom prst="straightConnector1">
            <a:avLst/>
          </a:prstGeom>
          <a:noFill/>
          <a:ln w="25400" cap="flat" cmpd="sng" algn="ctr">
            <a:solidFill>
              <a:srgbClr val="FF0000"/>
            </a:solidFill>
            <a:prstDash val="solid"/>
            <a:round/>
            <a:headEnd type="none" w="med" len="med"/>
            <a:tailEnd type="arrow" w="med" len="lg"/>
          </a:ln>
          <a:effectLst/>
        </p:spPr>
      </p:cxnSp>
      <p:sp>
        <p:nvSpPr>
          <p:cNvPr id="4" name="TextBox 3"/>
          <p:cNvSpPr txBox="1"/>
          <p:nvPr/>
        </p:nvSpPr>
        <p:spPr>
          <a:xfrm>
            <a:off x="2657475" y="1795959"/>
            <a:ext cx="2751074" cy="1348061"/>
          </a:xfrm>
          <a:prstGeom prst="rect">
            <a:avLst/>
          </a:prstGeom>
          <a:noFill/>
        </p:spPr>
        <p:txBody>
          <a:bodyPr wrap="none" rtlCol="0">
            <a:spAutoFit/>
          </a:bodyPr>
          <a:lstStyle/>
          <a:p>
            <a:pPr marL="6350" lvl="2">
              <a:buNone/>
            </a:pPr>
            <a:r>
              <a:rPr lang="en-US" sz="2400" dirty="0" err="1" smtClean="0">
                <a:latin typeface="Calibri" charset="0"/>
                <a:ea typeface="Calibri" charset="0"/>
                <a:cs typeface="Calibri" charset="0"/>
              </a:rPr>
              <a:t>Instr</a:t>
            </a:r>
            <a:r>
              <a:rPr lang="en-US" sz="2400" dirty="0" smtClean="0">
                <a:latin typeface="Calibri" charset="0"/>
                <a:ea typeface="Calibri" charset="0"/>
                <a:cs typeface="Calibri" charset="0"/>
              </a:rPr>
              <a:t> </a:t>
            </a:r>
            <a:r>
              <a:rPr lang="en-US" sz="2400" dirty="0" err="1" smtClean="0">
                <a:latin typeface="Calibri" charset="0"/>
                <a:ea typeface="Calibri" charset="0"/>
                <a:cs typeface="Calibri" charset="0"/>
              </a:rPr>
              <a:t>i</a:t>
            </a:r>
            <a:r>
              <a:rPr lang="en-US" sz="2400" dirty="0">
                <a:latin typeface="Calibri" charset="0"/>
                <a:ea typeface="Calibri" charset="0"/>
                <a:cs typeface="Calibri" charset="0"/>
              </a:rPr>
              <a:t>: </a:t>
            </a:r>
            <a:r>
              <a:rPr lang="en-US" sz="2400" dirty="0" smtClean="0">
                <a:latin typeface="Calibri" charset="0"/>
                <a:ea typeface="Calibri" charset="0"/>
                <a:cs typeface="Calibri" charset="0"/>
              </a:rPr>
              <a:t>	</a:t>
            </a:r>
            <a:r>
              <a:rPr lang="en-US" sz="2400" b="1" dirty="0" smtClean="0">
                <a:latin typeface="Calibri" charset="0"/>
                <a:ea typeface="Calibri" charset="0"/>
                <a:cs typeface="Calibri" charset="0"/>
              </a:rPr>
              <a:t>add </a:t>
            </a:r>
            <a:r>
              <a:rPr lang="en-US" sz="2400" b="1" dirty="0">
                <a:latin typeface="Calibri" charset="0"/>
                <a:ea typeface="Calibri" charset="0"/>
                <a:cs typeface="Calibri" charset="0"/>
              </a:rPr>
              <a:t>r1, r2, r3</a:t>
            </a:r>
          </a:p>
          <a:p>
            <a:pPr marL="6350" lvl="2">
              <a:buNone/>
            </a:pPr>
            <a:endParaRPr lang="en-US" sz="2400" dirty="0">
              <a:latin typeface="Calibri" charset="0"/>
              <a:ea typeface="Calibri" charset="0"/>
              <a:cs typeface="Calibri" charset="0"/>
            </a:endParaRPr>
          </a:p>
          <a:p>
            <a:pPr marL="6350" lvl="2">
              <a:buNone/>
            </a:pPr>
            <a:r>
              <a:rPr lang="en-US" sz="2400" dirty="0" err="1" smtClean="0">
                <a:latin typeface="Calibri" charset="0"/>
                <a:ea typeface="Calibri" charset="0"/>
                <a:cs typeface="Calibri" charset="0"/>
              </a:rPr>
              <a:t>Instr</a:t>
            </a:r>
            <a:r>
              <a:rPr lang="en-US" sz="2400" dirty="0" smtClean="0">
                <a:latin typeface="Calibri" charset="0"/>
                <a:ea typeface="Calibri" charset="0"/>
                <a:cs typeface="Calibri" charset="0"/>
              </a:rPr>
              <a:t> j</a:t>
            </a:r>
            <a:r>
              <a:rPr lang="en-US" sz="2400" dirty="0">
                <a:latin typeface="Calibri" charset="0"/>
                <a:ea typeface="Calibri" charset="0"/>
                <a:cs typeface="Calibri" charset="0"/>
              </a:rPr>
              <a:t>: </a:t>
            </a:r>
            <a:r>
              <a:rPr lang="en-US" sz="2400" dirty="0" smtClean="0">
                <a:latin typeface="Calibri" charset="0"/>
                <a:ea typeface="Calibri" charset="0"/>
                <a:cs typeface="Calibri" charset="0"/>
              </a:rPr>
              <a:t>	</a:t>
            </a:r>
            <a:r>
              <a:rPr lang="en-US" sz="2400" b="1" dirty="0" smtClean="0">
                <a:latin typeface="Calibri" charset="0"/>
                <a:ea typeface="Calibri" charset="0"/>
                <a:cs typeface="Calibri" charset="0"/>
              </a:rPr>
              <a:t>sub </a:t>
            </a:r>
            <a:r>
              <a:rPr lang="en-US" sz="2400" b="1" dirty="0">
                <a:latin typeface="Calibri" charset="0"/>
                <a:ea typeface="Calibri" charset="0"/>
                <a:cs typeface="Calibri" charset="0"/>
              </a:rPr>
              <a:t>r4, r1, </a:t>
            </a:r>
            <a:r>
              <a:rPr lang="en-US" sz="2400" b="1" dirty="0" smtClean="0">
                <a:latin typeface="Calibri" charset="0"/>
                <a:ea typeface="Calibri" charset="0"/>
                <a:cs typeface="Calibri" charset="0"/>
              </a:rPr>
              <a:t>r3</a:t>
            </a:r>
            <a:endParaRPr lang="en-US" sz="2400" b="1" dirty="0">
              <a:latin typeface="Calibri" charset="0"/>
              <a:ea typeface="Calibri" charset="0"/>
              <a:cs typeface="Calibri" charset="0"/>
            </a:endParaRPr>
          </a:p>
        </p:txBody>
      </p:sp>
      <p:sp>
        <p:nvSpPr>
          <p:cNvPr id="8" name="TextBox 7"/>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1211271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3" y="1124744"/>
            <a:ext cx="8775576" cy="5544616"/>
          </a:xfrm>
        </p:spPr>
        <p:txBody>
          <a:bodyPr/>
          <a:lstStyle/>
          <a:p>
            <a:r>
              <a:rPr lang="en-US" dirty="0" err="1" smtClean="0"/>
              <a:t>Inst</a:t>
            </a:r>
            <a:r>
              <a:rPr lang="en-US" baseline="-25000" dirty="0" err="1" smtClean="0"/>
              <a:t>j</a:t>
            </a:r>
            <a:r>
              <a:rPr lang="en-US" dirty="0" smtClean="0"/>
              <a:t> </a:t>
            </a:r>
            <a:r>
              <a:rPr lang="en-US" dirty="0"/>
              <a:t>tries to write operand before </a:t>
            </a:r>
            <a:r>
              <a:rPr lang="en-US" dirty="0" err="1" smtClean="0"/>
              <a:t>Inst</a:t>
            </a:r>
            <a:r>
              <a:rPr lang="en-US" baseline="-25000" dirty="0" err="1" smtClean="0"/>
              <a:t>i</a:t>
            </a:r>
            <a:r>
              <a:rPr lang="en-US" dirty="0" smtClean="0"/>
              <a:t> </a:t>
            </a:r>
            <a:r>
              <a:rPr lang="en-US" dirty="0"/>
              <a:t>reads it </a:t>
            </a:r>
            <a:r>
              <a:rPr lang="en-US" dirty="0" smtClean="0"/>
              <a:t>(j </a:t>
            </a:r>
            <a:r>
              <a:rPr lang="en-US" dirty="0"/>
              <a:t>&gt; </a:t>
            </a:r>
            <a:r>
              <a:rPr lang="en-US" dirty="0" err="1"/>
              <a:t>i</a:t>
            </a:r>
            <a:r>
              <a:rPr lang="en-US" dirty="0"/>
              <a:t>)</a:t>
            </a:r>
          </a:p>
          <a:p>
            <a:endParaRPr lang="en-US" dirty="0" smtClean="0"/>
          </a:p>
          <a:p>
            <a:endParaRPr lang="en-US" dirty="0"/>
          </a:p>
          <a:p>
            <a:endParaRPr lang="en-US" dirty="0" smtClean="0"/>
          </a:p>
          <a:p>
            <a:r>
              <a:rPr lang="en-US" dirty="0" smtClean="0"/>
              <a:t>This </a:t>
            </a:r>
            <a:r>
              <a:rPr lang="en-US" dirty="0"/>
              <a:t>is an </a:t>
            </a:r>
            <a:r>
              <a:rPr lang="en-US" dirty="0" smtClean="0">
                <a:solidFill>
                  <a:srgbClr val="0951FF"/>
                </a:solidFill>
              </a:rPr>
              <a:t>anti-dependence</a:t>
            </a:r>
            <a:r>
              <a:rPr lang="en-US" dirty="0" smtClean="0"/>
              <a:t> </a:t>
            </a:r>
            <a:r>
              <a:rPr lang="en-US" dirty="0"/>
              <a:t>(not a true dependence)</a:t>
            </a:r>
          </a:p>
          <a:p>
            <a:pPr lvl="1">
              <a:spcBef>
                <a:spcPts val="300"/>
              </a:spcBef>
            </a:pPr>
            <a:r>
              <a:rPr lang="en-US" dirty="0"/>
              <a:t>Arises from the reuse of register “r1”</a:t>
            </a:r>
          </a:p>
          <a:p>
            <a:pPr lvl="1">
              <a:spcBef>
                <a:spcPts val="300"/>
              </a:spcBef>
            </a:pPr>
            <a:r>
              <a:rPr lang="en-US" dirty="0"/>
              <a:t>If </a:t>
            </a:r>
            <a:r>
              <a:rPr lang="en-US" dirty="0" err="1" smtClean="0"/>
              <a:t>Instr</a:t>
            </a:r>
            <a:r>
              <a:rPr lang="en-US" dirty="0" smtClean="0"/>
              <a:t> </a:t>
            </a:r>
            <a:r>
              <a:rPr lang="en-US" dirty="0" err="1" smtClean="0"/>
              <a:t>i</a:t>
            </a:r>
            <a:r>
              <a:rPr lang="en-US" dirty="0" smtClean="0"/>
              <a:t> writes </a:t>
            </a:r>
            <a:r>
              <a:rPr lang="en-US" dirty="0"/>
              <a:t>to r1 before </a:t>
            </a:r>
            <a:r>
              <a:rPr lang="en-US" dirty="0" err="1" smtClean="0"/>
              <a:t>Instr</a:t>
            </a:r>
            <a:r>
              <a:rPr lang="en-US" dirty="0" smtClean="0"/>
              <a:t> j reads </a:t>
            </a:r>
            <a:r>
              <a:rPr lang="en-US" dirty="0"/>
              <a:t>r1, then </a:t>
            </a:r>
            <a:r>
              <a:rPr lang="en-US" dirty="0" err="1" smtClean="0"/>
              <a:t>Instr</a:t>
            </a:r>
            <a:r>
              <a:rPr lang="en-US" dirty="0" smtClean="0"/>
              <a:t> </a:t>
            </a:r>
            <a:r>
              <a:rPr lang="en-US" dirty="0" err="1" smtClean="0"/>
              <a:t>i</a:t>
            </a:r>
            <a:r>
              <a:rPr lang="en-US" dirty="0" smtClean="0"/>
              <a:t> will </a:t>
            </a:r>
            <a:r>
              <a:rPr lang="en-US" dirty="0"/>
              <a:t>use the value written by </a:t>
            </a:r>
            <a:r>
              <a:rPr lang="en-US" dirty="0" err="1" smtClean="0"/>
              <a:t>Instr</a:t>
            </a:r>
            <a:r>
              <a:rPr lang="en-US" dirty="0" smtClean="0"/>
              <a:t> j =&gt; </a:t>
            </a:r>
            <a:r>
              <a:rPr lang="en-US" dirty="0"/>
              <a:t>Incorrect behavior</a:t>
            </a:r>
          </a:p>
          <a:p>
            <a:r>
              <a:rPr lang="en-US" dirty="0"/>
              <a:t>WAR hazards cannot happen in MIPS 5-stage </a:t>
            </a:r>
            <a:r>
              <a:rPr lang="en-US" dirty="0" smtClean="0"/>
              <a:t>pipeline:</a:t>
            </a:r>
            <a:endParaRPr lang="en-US" dirty="0"/>
          </a:p>
          <a:p>
            <a:pPr lvl="1">
              <a:spcBef>
                <a:spcPts val="300"/>
              </a:spcBef>
            </a:pPr>
            <a:r>
              <a:rPr lang="en-US" dirty="0"/>
              <a:t>Instructions are executed in order</a:t>
            </a:r>
          </a:p>
          <a:p>
            <a:pPr lvl="1">
              <a:spcBef>
                <a:spcPts val="300"/>
              </a:spcBef>
            </a:pPr>
            <a:r>
              <a:rPr lang="en-US" dirty="0"/>
              <a:t>Register reads happen earlier (stage-2) than register writes (stage-5)</a:t>
            </a:r>
          </a:p>
          <a:p>
            <a:pPr>
              <a:spcBef>
                <a:spcPts val="300"/>
              </a:spcBef>
            </a:pPr>
            <a:endParaRPr lang="en-US" dirty="0" smtClean="0"/>
          </a:p>
          <a:p>
            <a:pPr>
              <a:spcBef>
                <a:spcPts val="300"/>
              </a:spcBef>
            </a:pPr>
            <a:endParaRPr lang="en-US" sz="2400" dirty="0"/>
          </a:p>
        </p:txBody>
      </p:sp>
      <p:sp>
        <p:nvSpPr>
          <p:cNvPr id="2" name="Title 1"/>
          <p:cNvSpPr>
            <a:spLocks noGrp="1"/>
          </p:cNvSpPr>
          <p:nvPr>
            <p:ph type="title"/>
          </p:nvPr>
        </p:nvSpPr>
        <p:spPr>
          <a:xfrm>
            <a:off x="179512" y="262389"/>
            <a:ext cx="8784976" cy="646331"/>
          </a:xfrm>
        </p:spPr>
        <p:txBody>
          <a:bodyPr/>
          <a:lstStyle/>
          <a:p>
            <a:r>
              <a:rPr lang="en-US" dirty="0" smtClean="0"/>
              <a:t>Types of Data Hazards - WAR</a:t>
            </a:r>
            <a:endParaRPr lang="en-US" dirty="0"/>
          </a:p>
        </p:txBody>
      </p:sp>
      <p:sp>
        <p:nvSpPr>
          <p:cNvPr id="8" name="TextBox 7"/>
          <p:cNvSpPr txBox="1"/>
          <p:nvPr/>
        </p:nvSpPr>
        <p:spPr>
          <a:xfrm>
            <a:off x="2423284" y="1645011"/>
            <a:ext cx="2751074" cy="1348061"/>
          </a:xfrm>
          <a:prstGeom prst="rect">
            <a:avLst/>
          </a:prstGeom>
          <a:noFill/>
        </p:spPr>
        <p:txBody>
          <a:bodyPr wrap="none" rtlCol="0">
            <a:spAutoFit/>
          </a:bodyPr>
          <a:lstStyle/>
          <a:p>
            <a:pPr marL="6350" lvl="2">
              <a:buNone/>
            </a:pPr>
            <a:r>
              <a:rPr lang="en-US" sz="2400" dirty="0" err="1" smtClean="0">
                <a:latin typeface="Calibri" charset="0"/>
                <a:ea typeface="Calibri" charset="0"/>
                <a:cs typeface="Calibri" charset="0"/>
              </a:rPr>
              <a:t>Instr</a:t>
            </a:r>
            <a:r>
              <a:rPr lang="en-US" sz="2400" dirty="0" smtClean="0">
                <a:latin typeface="Calibri" charset="0"/>
                <a:ea typeface="Calibri" charset="0"/>
                <a:cs typeface="Calibri" charset="0"/>
              </a:rPr>
              <a:t> </a:t>
            </a:r>
            <a:r>
              <a:rPr lang="en-US" sz="2400" dirty="0" err="1" smtClean="0">
                <a:latin typeface="Calibri" charset="0"/>
                <a:ea typeface="Calibri" charset="0"/>
                <a:cs typeface="Calibri" charset="0"/>
              </a:rPr>
              <a:t>i</a:t>
            </a:r>
            <a:r>
              <a:rPr lang="en-US" sz="2400" dirty="0" smtClean="0">
                <a:latin typeface="Calibri" charset="0"/>
                <a:ea typeface="Calibri" charset="0"/>
                <a:cs typeface="Calibri" charset="0"/>
              </a:rPr>
              <a:t>:	</a:t>
            </a:r>
            <a:r>
              <a:rPr lang="en-US" sz="2400" b="1" dirty="0" smtClean="0">
                <a:latin typeface="Calibri" charset="0"/>
                <a:ea typeface="Calibri" charset="0"/>
                <a:cs typeface="Calibri" charset="0"/>
              </a:rPr>
              <a:t>sub r4, r1, </a:t>
            </a:r>
            <a:r>
              <a:rPr lang="en-US" sz="2400" b="1" dirty="0">
                <a:latin typeface="Calibri" charset="0"/>
                <a:ea typeface="Calibri" charset="0"/>
                <a:cs typeface="Calibri" charset="0"/>
              </a:rPr>
              <a:t>r3</a:t>
            </a:r>
          </a:p>
          <a:p>
            <a:pPr marL="6350" lvl="2">
              <a:buNone/>
            </a:pPr>
            <a:endParaRPr lang="en-US" sz="2400" dirty="0">
              <a:latin typeface="Calibri" charset="0"/>
              <a:ea typeface="Calibri" charset="0"/>
              <a:cs typeface="Calibri" charset="0"/>
            </a:endParaRPr>
          </a:p>
          <a:p>
            <a:pPr marL="6350" lvl="2">
              <a:buNone/>
            </a:pPr>
            <a:r>
              <a:rPr lang="en-US" sz="2400" dirty="0" err="1" smtClean="0">
                <a:latin typeface="Calibri" charset="0"/>
                <a:ea typeface="Calibri" charset="0"/>
                <a:cs typeface="Calibri" charset="0"/>
              </a:rPr>
              <a:t>Instr</a:t>
            </a:r>
            <a:r>
              <a:rPr lang="en-US" sz="2400" dirty="0" smtClean="0">
                <a:latin typeface="Calibri" charset="0"/>
                <a:ea typeface="Calibri" charset="0"/>
                <a:cs typeface="Calibri" charset="0"/>
              </a:rPr>
              <a:t> j</a:t>
            </a:r>
            <a:r>
              <a:rPr lang="en-US" sz="2400" dirty="0">
                <a:latin typeface="Calibri" charset="0"/>
                <a:ea typeface="Calibri" charset="0"/>
                <a:cs typeface="Calibri" charset="0"/>
              </a:rPr>
              <a:t>: </a:t>
            </a:r>
            <a:r>
              <a:rPr lang="en-US" sz="2400" dirty="0" smtClean="0">
                <a:latin typeface="Calibri" charset="0"/>
                <a:ea typeface="Calibri" charset="0"/>
                <a:cs typeface="Calibri" charset="0"/>
              </a:rPr>
              <a:t>	</a:t>
            </a:r>
            <a:r>
              <a:rPr lang="en-US" sz="2400" b="1" dirty="0" smtClean="0">
                <a:latin typeface="Calibri" charset="0"/>
                <a:ea typeface="Calibri" charset="0"/>
                <a:cs typeface="Calibri" charset="0"/>
              </a:rPr>
              <a:t>add r1, r2, r3</a:t>
            </a:r>
            <a:endParaRPr lang="en-US" sz="2400" b="1" dirty="0">
              <a:latin typeface="Calibri" charset="0"/>
              <a:ea typeface="Calibri" charset="0"/>
              <a:cs typeface="Calibri" charset="0"/>
            </a:endParaRPr>
          </a:p>
        </p:txBody>
      </p:sp>
      <p:cxnSp>
        <p:nvCxnSpPr>
          <p:cNvPr id="6" name="Straight Arrow Connector 5"/>
          <p:cNvCxnSpPr/>
          <p:nvPr/>
        </p:nvCxnSpPr>
        <p:spPr bwMode="auto">
          <a:xfrm flipH="1">
            <a:off x="4113114" y="2038201"/>
            <a:ext cx="288032" cy="576064"/>
          </a:xfrm>
          <a:prstGeom prst="straightConnector1">
            <a:avLst/>
          </a:prstGeom>
          <a:noFill/>
          <a:ln w="25400" cap="flat" cmpd="sng" algn="ctr">
            <a:solidFill>
              <a:srgbClr val="FF0000"/>
            </a:solidFill>
            <a:prstDash val="solid"/>
            <a:round/>
            <a:headEnd type="none" w="med" len="med"/>
            <a:tailEnd type="arrow" w="med" len="lg"/>
          </a:ln>
          <a:effectLst/>
        </p:spPr>
      </p:cxnSp>
      <p:sp>
        <p:nvSpPr>
          <p:cNvPr id="7" name="TextBox 6"/>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
        <p:nvSpPr>
          <p:cNvPr id="4" name="TextBox 3"/>
          <p:cNvSpPr txBox="1"/>
          <p:nvPr/>
        </p:nvSpPr>
        <p:spPr>
          <a:xfrm>
            <a:off x="50006" y="1807369"/>
            <a:ext cx="191078" cy="461665"/>
          </a:xfrm>
          <a:prstGeom prst="rect">
            <a:avLst/>
          </a:prstGeom>
          <a:noFill/>
        </p:spPr>
        <p:txBody>
          <a:bodyPr wrap="none" rtlCol="0">
            <a:spAutoFit/>
          </a:bodyPr>
          <a:lstStyle/>
          <a:p>
            <a:pPr marL="6350">
              <a:buNone/>
            </a:pPr>
            <a:endParaRPr lang="en-US" sz="2400" dirty="0" err="1">
              <a:latin typeface="Calibri" charset="0"/>
              <a:ea typeface="Calibri" charset="0"/>
              <a:cs typeface="Calibri" charset="0"/>
            </a:endParaRPr>
          </a:p>
        </p:txBody>
      </p:sp>
    </p:spTree>
    <p:extLst>
      <p:ext uri="{BB962C8B-B14F-4D97-AF65-F5344CB8AC3E}">
        <p14:creationId xmlns:p14="http://schemas.microsoft.com/office/powerpoint/2010/main" val="237229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2389"/>
            <a:ext cx="8784976" cy="646331"/>
          </a:xfrm>
        </p:spPr>
        <p:txBody>
          <a:bodyPr/>
          <a:lstStyle/>
          <a:p>
            <a:r>
              <a:rPr lang="en-US" dirty="0" smtClean="0"/>
              <a:t>Types of Data Hazards - WAW</a:t>
            </a:r>
            <a:endParaRPr lang="en-US" dirty="0"/>
          </a:p>
        </p:txBody>
      </p:sp>
      <p:sp>
        <p:nvSpPr>
          <p:cNvPr id="3" name="Content Placeholder 2"/>
          <p:cNvSpPr>
            <a:spLocks noGrp="1"/>
          </p:cNvSpPr>
          <p:nvPr>
            <p:ph idx="1"/>
          </p:nvPr>
        </p:nvSpPr>
        <p:spPr>
          <a:xfrm>
            <a:off x="179513" y="1124744"/>
            <a:ext cx="8775576" cy="5544616"/>
          </a:xfrm>
        </p:spPr>
        <p:txBody>
          <a:bodyPr/>
          <a:lstStyle/>
          <a:p>
            <a:r>
              <a:rPr lang="en-US" dirty="0" err="1"/>
              <a:t>Instr</a:t>
            </a:r>
            <a:r>
              <a:rPr lang="en-US" baseline="-25000" dirty="0" err="1"/>
              <a:t>j</a:t>
            </a:r>
            <a:r>
              <a:rPr lang="en-US" dirty="0"/>
              <a:t> writes to operand before </a:t>
            </a:r>
            <a:r>
              <a:rPr lang="en-US" dirty="0" err="1"/>
              <a:t>Instr</a:t>
            </a:r>
            <a:r>
              <a:rPr lang="en-US" baseline="-25000" dirty="0" err="1"/>
              <a:t>i</a:t>
            </a:r>
            <a:r>
              <a:rPr lang="en-US" dirty="0"/>
              <a:t> writes to it </a:t>
            </a:r>
            <a:r>
              <a:rPr lang="en-US" dirty="0" smtClean="0"/>
              <a:t>(j </a:t>
            </a:r>
            <a:r>
              <a:rPr lang="en-US" dirty="0"/>
              <a:t>&gt; </a:t>
            </a:r>
            <a:r>
              <a:rPr lang="en-US" dirty="0" err="1"/>
              <a:t>i</a:t>
            </a:r>
            <a:r>
              <a:rPr lang="en-US" dirty="0"/>
              <a:t>)</a:t>
            </a:r>
          </a:p>
          <a:p>
            <a:pPr marL="857250" lvl="2" indent="0">
              <a:spcBef>
                <a:spcPts val="0"/>
              </a:spcBef>
              <a:buNone/>
            </a:pPr>
            <a:r>
              <a:rPr lang="en-US" sz="2400" dirty="0" err="1" smtClean="0"/>
              <a:t>Instr</a:t>
            </a:r>
            <a:r>
              <a:rPr lang="en-US" sz="2400" dirty="0" smtClean="0"/>
              <a:t> </a:t>
            </a:r>
            <a:r>
              <a:rPr lang="en-US" sz="2400" dirty="0" err="1" smtClean="0"/>
              <a:t>i</a:t>
            </a:r>
            <a:r>
              <a:rPr lang="en-US" sz="2400" dirty="0" smtClean="0"/>
              <a:t>: </a:t>
            </a:r>
            <a:r>
              <a:rPr lang="en-US" sz="2400" b="1" dirty="0"/>
              <a:t>sub r1, r4, r3</a:t>
            </a:r>
          </a:p>
          <a:p>
            <a:pPr marL="857250" lvl="2" indent="0">
              <a:spcBef>
                <a:spcPts val="0"/>
              </a:spcBef>
              <a:buNone/>
            </a:pPr>
            <a:endParaRPr lang="en-US" sz="2400" dirty="0"/>
          </a:p>
          <a:p>
            <a:pPr marL="857250" lvl="2" indent="0">
              <a:spcBef>
                <a:spcPts val="0"/>
              </a:spcBef>
              <a:buNone/>
            </a:pPr>
            <a:r>
              <a:rPr lang="en-US" sz="2400" dirty="0" err="1" smtClean="0"/>
              <a:t>Instr</a:t>
            </a:r>
            <a:r>
              <a:rPr lang="en-US" sz="2400" dirty="0" smtClean="0"/>
              <a:t> j</a:t>
            </a:r>
            <a:r>
              <a:rPr lang="en-US" sz="2400" dirty="0"/>
              <a:t>: </a:t>
            </a:r>
            <a:r>
              <a:rPr lang="en-US" sz="2400" b="1" dirty="0"/>
              <a:t>add r1, r2, r3</a:t>
            </a:r>
          </a:p>
          <a:p>
            <a:pPr marL="857250" lvl="2" indent="0">
              <a:spcBef>
                <a:spcPts val="0"/>
              </a:spcBef>
              <a:buNone/>
            </a:pPr>
            <a:endParaRPr lang="en-US" sz="2400" dirty="0"/>
          </a:p>
          <a:p>
            <a:pPr marL="857250" lvl="2" indent="0">
              <a:spcBef>
                <a:spcPts val="0"/>
              </a:spcBef>
              <a:buNone/>
            </a:pPr>
            <a:r>
              <a:rPr lang="en-US" sz="2400" dirty="0" err="1" smtClean="0"/>
              <a:t>Instr</a:t>
            </a:r>
            <a:r>
              <a:rPr lang="en-US" sz="2400" dirty="0" smtClean="0"/>
              <a:t> k</a:t>
            </a:r>
            <a:r>
              <a:rPr lang="en-US" sz="2400" dirty="0"/>
              <a:t>: </a:t>
            </a:r>
            <a:r>
              <a:rPr lang="en-US" sz="2400" b="1" dirty="0" err="1"/>
              <a:t>mul</a:t>
            </a:r>
            <a:r>
              <a:rPr lang="en-US" sz="2400" b="1" dirty="0"/>
              <a:t> r6, r1, r7</a:t>
            </a:r>
          </a:p>
          <a:p>
            <a:pPr>
              <a:spcBef>
                <a:spcPts val="300"/>
              </a:spcBef>
            </a:pPr>
            <a:r>
              <a:rPr lang="en-US" sz="2400" dirty="0"/>
              <a:t>This is an </a:t>
            </a:r>
            <a:r>
              <a:rPr lang="en-US" sz="2400" dirty="0" smtClean="0">
                <a:solidFill>
                  <a:srgbClr val="0951FF"/>
                </a:solidFill>
              </a:rPr>
              <a:t>output dependence </a:t>
            </a:r>
            <a:r>
              <a:rPr lang="en-US" sz="2400" dirty="0"/>
              <a:t>(not a true dependence)</a:t>
            </a:r>
          </a:p>
          <a:p>
            <a:pPr lvl="1">
              <a:spcBef>
                <a:spcPts val="300"/>
              </a:spcBef>
            </a:pPr>
            <a:r>
              <a:rPr lang="en-US" dirty="0"/>
              <a:t>Arises from the reuse of register r1</a:t>
            </a:r>
          </a:p>
          <a:p>
            <a:pPr lvl="1">
              <a:spcBef>
                <a:spcPts val="300"/>
              </a:spcBef>
            </a:pPr>
            <a:r>
              <a:rPr lang="en-US" dirty="0"/>
              <a:t>If </a:t>
            </a:r>
            <a:r>
              <a:rPr lang="en-US" dirty="0" err="1"/>
              <a:t>Instr</a:t>
            </a:r>
            <a:r>
              <a:rPr lang="en-US" baseline="-25000" dirty="0" err="1"/>
              <a:t>j</a:t>
            </a:r>
            <a:r>
              <a:rPr lang="en-US" dirty="0"/>
              <a:t> writes to r1 before </a:t>
            </a:r>
            <a:r>
              <a:rPr lang="en-US" dirty="0" err="1"/>
              <a:t>Instr</a:t>
            </a:r>
            <a:r>
              <a:rPr lang="en-US" baseline="-25000" dirty="0" err="1"/>
              <a:t>i</a:t>
            </a:r>
            <a:r>
              <a:rPr lang="en-US" dirty="0"/>
              <a:t> then </a:t>
            </a:r>
            <a:r>
              <a:rPr lang="en-US" dirty="0" err="1"/>
              <a:t>Instr</a:t>
            </a:r>
            <a:r>
              <a:rPr lang="en-US" baseline="-25000" dirty="0" err="1"/>
              <a:t>k</a:t>
            </a:r>
            <a:r>
              <a:rPr lang="en-US" dirty="0"/>
              <a:t> will use the value written by </a:t>
            </a:r>
            <a:r>
              <a:rPr lang="en-US" dirty="0" err="1"/>
              <a:t>Instr</a:t>
            </a:r>
            <a:r>
              <a:rPr lang="en-US" baseline="-25000" dirty="0" err="1"/>
              <a:t>i</a:t>
            </a:r>
            <a:r>
              <a:rPr lang="en-US" dirty="0"/>
              <a:t> =&gt; violation of program order</a:t>
            </a:r>
          </a:p>
          <a:p>
            <a:pPr>
              <a:spcBef>
                <a:spcPts val="300"/>
              </a:spcBef>
            </a:pPr>
            <a:r>
              <a:rPr lang="en-US" sz="2400" dirty="0"/>
              <a:t>WAW hazards cannot happen in MIPS 5-stage pipeline because:</a:t>
            </a:r>
          </a:p>
          <a:p>
            <a:pPr lvl="1">
              <a:spcBef>
                <a:spcPts val="300"/>
              </a:spcBef>
            </a:pPr>
            <a:r>
              <a:rPr lang="en-US" dirty="0"/>
              <a:t>Instructions are executed in order</a:t>
            </a:r>
          </a:p>
          <a:p>
            <a:pPr lvl="1">
              <a:spcBef>
                <a:spcPts val="300"/>
              </a:spcBef>
            </a:pPr>
            <a:r>
              <a:rPr lang="en-US" dirty="0"/>
              <a:t>Register writes are always in stage-5</a:t>
            </a:r>
          </a:p>
          <a:p>
            <a:pPr>
              <a:spcBef>
                <a:spcPts val="300"/>
              </a:spcBef>
            </a:pPr>
            <a:endParaRPr lang="en-US" dirty="0" smtClean="0"/>
          </a:p>
          <a:p>
            <a:pPr>
              <a:spcBef>
                <a:spcPts val="300"/>
              </a:spcBef>
            </a:pPr>
            <a:endParaRPr lang="en-US" sz="2400" dirty="0"/>
          </a:p>
        </p:txBody>
      </p:sp>
      <p:cxnSp>
        <p:nvCxnSpPr>
          <p:cNvPr id="6" name="Straight Arrow Connector 5"/>
          <p:cNvCxnSpPr/>
          <p:nvPr/>
        </p:nvCxnSpPr>
        <p:spPr bwMode="auto">
          <a:xfrm>
            <a:off x="2636044" y="1964532"/>
            <a:ext cx="0" cy="421481"/>
          </a:xfrm>
          <a:prstGeom prst="straightConnector1">
            <a:avLst/>
          </a:prstGeom>
          <a:noFill/>
          <a:ln w="25400" cap="flat" cmpd="sng" algn="ctr">
            <a:solidFill>
              <a:srgbClr val="FF0000"/>
            </a:solidFill>
            <a:prstDash val="solid"/>
            <a:round/>
            <a:headEnd type="none" w="med" len="med"/>
            <a:tailEnd type="arrow" w="med" len="lg"/>
          </a:ln>
          <a:effectLst/>
        </p:spPr>
      </p:cxnSp>
      <p:sp>
        <p:nvSpPr>
          <p:cNvPr id="7" name="TextBox 6"/>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715839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2389"/>
            <a:ext cx="8784976" cy="646331"/>
          </a:xfrm>
        </p:spPr>
        <p:txBody>
          <a:bodyPr/>
          <a:lstStyle/>
          <a:p>
            <a:r>
              <a:rPr lang="en-US" dirty="0" smtClean="0"/>
              <a:t>Data Hazards </a:t>
            </a:r>
            <a:r>
              <a:rPr lang="mr-IN" dirty="0" smtClean="0"/>
              <a:t>–</a:t>
            </a:r>
            <a:r>
              <a:rPr lang="en-US" dirty="0" smtClean="0"/>
              <a:t> Stall Penalty</a:t>
            </a:r>
            <a:endParaRPr lang="en-US" dirty="0"/>
          </a:p>
        </p:txBody>
      </p:sp>
      <p:sp>
        <p:nvSpPr>
          <p:cNvPr id="3" name="Content Placeholder 2"/>
          <p:cNvSpPr>
            <a:spLocks noGrp="1"/>
          </p:cNvSpPr>
          <p:nvPr>
            <p:ph idx="1"/>
          </p:nvPr>
        </p:nvSpPr>
        <p:spPr>
          <a:xfrm>
            <a:off x="179512" y="3964781"/>
            <a:ext cx="8775576" cy="2554670"/>
          </a:xfrm>
        </p:spPr>
        <p:txBody>
          <a:bodyPr/>
          <a:lstStyle/>
          <a:p>
            <a:r>
              <a:rPr lang="en-US" sz="2400" dirty="0"/>
              <a:t>If the dependent instruction follows right after the producer instruction, we need to stall the pipe for 2 cycles </a:t>
            </a:r>
            <a:endParaRPr lang="en-US" sz="2400" dirty="0" smtClean="0"/>
          </a:p>
          <a:p>
            <a:pPr marL="0" indent="0" algn="ctr">
              <a:buNone/>
            </a:pPr>
            <a:r>
              <a:rPr lang="en-US" sz="2400" b="1" dirty="0" smtClean="0">
                <a:solidFill>
                  <a:srgbClr val="0A31F1"/>
                </a:solidFill>
              </a:rPr>
              <a:t>Stall </a:t>
            </a:r>
            <a:r>
              <a:rPr lang="en-US" sz="2400" b="1" dirty="0">
                <a:solidFill>
                  <a:srgbClr val="0A31F1"/>
                </a:solidFill>
              </a:rPr>
              <a:t>penalty = </a:t>
            </a:r>
            <a:r>
              <a:rPr lang="en-US" sz="2400" b="1" dirty="0" smtClean="0">
                <a:solidFill>
                  <a:srgbClr val="0A31F1"/>
                </a:solidFill>
              </a:rPr>
              <a:t>2</a:t>
            </a:r>
            <a:endParaRPr lang="en-US" sz="2400" dirty="0"/>
          </a:p>
          <a:p>
            <a:pPr>
              <a:spcBef>
                <a:spcPts val="300"/>
              </a:spcBef>
            </a:pPr>
            <a:endParaRPr lang="en-US" sz="2400" dirty="0"/>
          </a:p>
        </p:txBody>
      </p:sp>
      <p:pic>
        <p:nvPicPr>
          <p:cNvPr id="7" name="Picture 6"/>
          <p:cNvPicPr>
            <a:picLocks noChangeAspect="1"/>
          </p:cNvPicPr>
          <p:nvPr/>
        </p:nvPicPr>
        <p:blipFill>
          <a:blip r:embed="rId2"/>
          <a:stretch>
            <a:fillRect/>
          </a:stretch>
        </p:blipFill>
        <p:spPr>
          <a:xfrm>
            <a:off x="179512" y="1140988"/>
            <a:ext cx="8841137" cy="2121422"/>
          </a:xfrm>
          <a:prstGeom prst="rect">
            <a:avLst/>
          </a:prstGeom>
        </p:spPr>
      </p:pic>
      <p:sp>
        <p:nvSpPr>
          <p:cNvPr id="8" name="TextBox 7"/>
          <p:cNvSpPr txBox="1"/>
          <p:nvPr/>
        </p:nvSpPr>
        <p:spPr>
          <a:xfrm>
            <a:off x="207629" y="2663258"/>
            <a:ext cx="2336007" cy="369332"/>
          </a:xfrm>
          <a:prstGeom prst="rect">
            <a:avLst/>
          </a:prstGeom>
          <a:solidFill>
            <a:schemeClr val="bg1"/>
          </a:solidFill>
        </p:spPr>
        <p:txBody>
          <a:bodyPr wrap="square" rtlCol="0">
            <a:spAutoFit/>
          </a:bodyPr>
          <a:lstStyle/>
          <a:p>
            <a:pPr>
              <a:spcBef>
                <a:spcPts val="0"/>
              </a:spcBef>
            </a:pPr>
            <a:r>
              <a:rPr lang="en-US" sz="1800" b="1" dirty="0" smtClean="0">
                <a:latin typeface="Calibri" charset="0"/>
                <a:ea typeface="Calibri" charset="0"/>
                <a:cs typeface="Calibri" charset="0"/>
              </a:rPr>
              <a:t>sub R9, R2, #30</a:t>
            </a:r>
          </a:p>
        </p:txBody>
      </p:sp>
      <p:sp>
        <p:nvSpPr>
          <p:cNvPr id="9" name="TextBox 8"/>
          <p:cNvSpPr txBox="1"/>
          <p:nvPr/>
        </p:nvSpPr>
        <p:spPr>
          <a:xfrm>
            <a:off x="207631" y="2006953"/>
            <a:ext cx="1777876" cy="369332"/>
          </a:xfrm>
          <a:prstGeom prst="rect">
            <a:avLst/>
          </a:prstGeom>
          <a:solidFill>
            <a:schemeClr val="bg1"/>
          </a:solidFill>
        </p:spPr>
        <p:txBody>
          <a:bodyPr wrap="square" rtlCol="0">
            <a:spAutoFit/>
          </a:bodyPr>
          <a:lstStyle/>
          <a:p>
            <a:pPr>
              <a:spcBef>
                <a:spcPts val="0"/>
              </a:spcBef>
            </a:pPr>
            <a:r>
              <a:rPr lang="en-US" sz="1800" b="1" dirty="0" smtClean="0">
                <a:latin typeface="Calibri" charset="0"/>
                <a:ea typeface="Calibri" charset="0"/>
                <a:cs typeface="Calibri" charset="0"/>
              </a:rPr>
              <a:t>add R2, R3, #100</a:t>
            </a:r>
          </a:p>
        </p:txBody>
      </p:sp>
      <p:sp>
        <p:nvSpPr>
          <p:cNvPr id="10" name="TextBox 9"/>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567181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2389"/>
            <a:ext cx="8784976" cy="646331"/>
          </a:xfrm>
        </p:spPr>
        <p:txBody>
          <a:bodyPr/>
          <a:lstStyle/>
          <a:p>
            <a:r>
              <a:rPr lang="en-US" dirty="0" smtClean="0"/>
              <a:t>Data Hazards </a:t>
            </a:r>
            <a:r>
              <a:rPr lang="mr-IN" dirty="0" smtClean="0"/>
              <a:t>–</a:t>
            </a:r>
            <a:r>
              <a:rPr lang="en-US" dirty="0" smtClean="0"/>
              <a:t> Stall Penalty</a:t>
            </a:r>
            <a:endParaRPr lang="en-US" dirty="0"/>
          </a:p>
        </p:txBody>
      </p:sp>
      <p:sp>
        <p:nvSpPr>
          <p:cNvPr id="3" name="Content Placeholder 2"/>
          <p:cNvSpPr>
            <a:spLocks noGrp="1"/>
          </p:cNvSpPr>
          <p:nvPr>
            <p:ph idx="1"/>
          </p:nvPr>
        </p:nvSpPr>
        <p:spPr>
          <a:xfrm>
            <a:off x="179513" y="4036218"/>
            <a:ext cx="8775576" cy="2633141"/>
          </a:xfrm>
        </p:spPr>
        <p:txBody>
          <a:bodyPr/>
          <a:lstStyle/>
          <a:p>
            <a:r>
              <a:rPr lang="en-US" sz="2400" dirty="0" smtClean="0"/>
              <a:t>What </a:t>
            </a:r>
            <a:r>
              <a:rPr lang="en-US" sz="2400" dirty="0"/>
              <a:t>happens if the producer and dependent instructions are separated by an intermediate instruction?</a:t>
            </a:r>
          </a:p>
          <a:p>
            <a:r>
              <a:rPr lang="en-US" sz="2400" dirty="0"/>
              <a:t>In this case</a:t>
            </a:r>
            <a:r>
              <a:rPr lang="en-US" sz="2400" dirty="0">
                <a:solidFill>
                  <a:srgbClr val="0A31F1"/>
                </a:solidFill>
              </a:rPr>
              <a:t>, stall penalty = 1</a:t>
            </a:r>
          </a:p>
          <a:p>
            <a:r>
              <a:rPr lang="en-US" sz="2400" dirty="0"/>
              <a:t>Stall penalty depends upon the </a:t>
            </a:r>
            <a:r>
              <a:rPr lang="en-US" sz="2400" b="1" dirty="0"/>
              <a:t>distance</a:t>
            </a:r>
            <a:r>
              <a:rPr lang="en-US" sz="2400" dirty="0"/>
              <a:t> between the producer and dependent </a:t>
            </a:r>
            <a:r>
              <a:rPr lang="en-US" sz="2400" dirty="0" smtClean="0"/>
              <a:t>instruction</a:t>
            </a:r>
            <a:endParaRPr lang="en-US" dirty="0" smtClean="0"/>
          </a:p>
          <a:p>
            <a:pPr>
              <a:spcBef>
                <a:spcPts val="300"/>
              </a:spcBef>
            </a:pPr>
            <a:endParaRPr lang="en-US" sz="2400" dirty="0"/>
          </a:p>
        </p:txBody>
      </p:sp>
      <p:pic>
        <p:nvPicPr>
          <p:cNvPr id="5" name="Picture 4"/>
          <p:cNvPicPr>
            <a:picLocks noChangeAspect="1"/>
          </p:cNvPicPr>
          <p:nvPr/>
        </p:nvPicPr>
        <p:blipFill>
          <a:blip r:embed="rId2"/>
          <a:stretch>
            <a:fillRect/>
          </a:stretch>
        </p:blipFill>
        <p:spPr>
          <a:xfrm>
            <a:off x="249408" y="1208881"/>
            <a:ext cx="8587082" cy="2362782"/>
          </a:xfrm>
          <a:prstGeom prst="rect">
            <a:avLst/>
          </a:prstGeom>
        </p:spPr>
      </p:pic>
      <p:sp>
        <p:nvSpPr>
          <p:cNvPr id="7" name="TextBox 6"/>
          <p:cNvSpPr txBox="1"/>
          <p:nvPr/>
        </p:nvSpPr>
        <p:spPr>
          <a:xfrm>
            <a:off x="249407" y="2970439"/>
            <a:ext cx="2336007" cy="369332"/>
          </a:xfrm>
          <a:prstGeom prst="rect">
            <a:avLst/>
          </a:prstGeom>
          <a:solidFill>
            <a:schemeClr val="bg1"/>
          </a:solidFill>
        </p:spPr>
        <p:txBody>
          <a:bodyPr wrap="square" rtlCol="0">
            <a:spAutoFit/>
          </a:bodyPr>
          <a:lstStyle/>
          <a:p>
            <a:pPr>
              <a:spcBef>
                <a:spcPts val="0"/>
              </a:spcBef>
            </a:pPr>
            <a:r>
              <a:rPr lang="en-US" sz="1800" b="1" dirty="0" smtClean="0">
                <a:latin typeface="Calibri" charset="0"/>
                <a:ea typeface="Calibri" charset="0"/>
                <a:cs typeface="Calibri" charset="0"/>
              </a:rPr>
              <a:t>sub R9, R2, #30</a:t>
            </a:r>
          </a:p>
        </p:txBody>
      </p:sp>
      <p:sp>
        <p:nvSpPr>
          <p:cNvPr id="8" name="TextBox 7"/>
          <p:cNvSpPr txBox="1"/>
          <p:nvPr/>
        </p:nvSpPr>
        <p:spPr>
          <a:xfrm>
            <a:off x="249407" y="1345217"/>
            <a:ext cx="1908005" cy="369332"/>
          </a:xfrm>
          <a:prstGeom prst="rect">
            <a:avLst/>
          </a:prstGeom>
          <a:solidFill>
            <a:schemeClr val="bg1"/>
          </a:solidFill>
        </p:spPr>
        <p:txBody>
          <a:bodyPr wrap="square" rtlCol="0">
            <a:spAutoFit/>
          </a:bodyPr>
          <a:lstStyle/>
          <a:p>
            <a:pPr>
              <a:spcBef>
                <a:spcPts val="0"/>
              </a:spcBef>
            </a:pPr>
            <a:r>
              <a:rPr lang="en-US" sz="1800" b="1" dirty="0" smtClean="0">
                <a:latin typeface="Calibri" charset="0"/>
                <a:ea typeface="Calibri" charset="0"/>
                <a:cs typeface="Calibri" charset="0"/>
              </a:rPr>
              <a:t>add R2, R3, #100</a:t>
            </a:r>
          </a:p>
        </p:txBody>
      </p:sp>
      <p:sp>
        <p:nvSpPr>
          <p:cNvPr id="9" name="TextBox 8"/>
          <p:cNvSpPr txBox="1"/>
          <p:nvPr/>
        </p:nvSpPr>
        <p:spPr>
          <a:xfrm>
            <a:off x="249407" y="2204608"/>
            <a:ext cx="2336007" cy="369332"/>
          </a:xfrm>
          <a:prstGeom prst="rect">
            <a:avLst/>
          </a:prstGeom>
          <a:solidFill>
            <a:schemeClr val="bg1"/>
          </a:solidFill>
        </p:spPr>
        <p:txBody>
          <a:bodyPr wrap="square" rtlCol="0">
            <a:spAutoFit/>
          </a:bodyPr>
          <a:lstStyle/>
          <a:p>
            <a:pPr>
              <a:spcBef>
                <a:spcPts val="0"/>
              </a:spcBef>
            </a:pPr>
            <a:r>
              <a:rPr lang="en-US" sz="1800" b="1" smtClean="0">
                <a:latin typeface="Calibri" charset="0"/>
                <a:ea typeface="Calibri" charset="0"/>
                <a:cs typeface="Calibri" charset="0"/>
              </a:rPr>
              <a:t>or R4, R5, R6</a:t>
            </a:r>
            <a:endParaRPr lang="en-US" sz="1800" b="1" dirty="0" smtClean="0">
              <a:latin typeface="Calibri" charset="0"/>
              <a:ea typeface="Calibri" charset="0"/>
              <a:cs typeface="Calibri" charset="0"/>
            </a:endParaRPr>
          </a:p>
        </p:txBody>
      </p:sp>
      <p:sp>
        <p:nvSpPr>
          <p:cNvPr id="10" name="TextBox 9"/>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16431829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Hazards </a:t>
            </a:r>
            <a:r>
              <a:rPr lang="mr-IN" dirty="0" smtClean="0"/>
              <a:t>–</a:t>
            </a:r>
            <a:r>
              <a:rPr lang="en-US" dirty="0" smtClean="0"/>
              <a:t> Stall Penalty</a:t>
            </a:r>
            <a:endParaRPr lang="en-US" dirty="0"/>
          </a:p>
        </p:txBody>
      </p:sp>
      <p:sp>
        <p:nvSpPr>
          <p:cNvPr id="3" name="Content Placeholder 2"/>
          <p:cNvSpPr>
            <a:spLocks noGrp="1"/>
          </p:cNvSpPr>
          <p:nvPr>
            <p:ph idx="1"/>
          </p:nvPr>
        </p:nvSpPr>
        <p:spPr/>
        <p:txBody>
          <a:bodyPr/>
          <a:lstStyle/>
          <a:p>
            <a:r>
              <a:rPr lang="en-US" dirty="0"/>
              <a:t>Frequent stalls caused by data hazards can impact the performance significantly.</a:t>
            </a:r>
          </a:p>
          <a:p>
            <a:r>
              <a:rPr lang="en-US" b="1" dirty="0">
                <a:solidFill>
                  <a:srgbClr val="0951FF"/>
                </a:solidFill>
              </a:rPr>
              <a:t>Example</a:t>
            </a:r>
            <a:r>
              <a:rPr lang="en-US" dirty="0"/>
              <a:t>: If every </a:t>
            </a:r>
            <a:r>
              <a:rPr lang="en-US" dirty="0" smtClean="0"/>
              <a:t>5 instructions have 2 stall cycles </a:t>
            </a:r>
            <a:r>
              <a:rPr lang="en-US" dirty="0"/>
              <a:t>due to a data hazard, then the CPI can increase by (1/5)*2 = </a:t>
            </a:r>
            <a:r>
              <a:rPr lang="en-US" dirty="0" smtClean="0"/>
              <a:t>0.4 stall cycles</a:t>
            </a:r>
            <a:endParaRPr lang="en-US" dirty="0"/>
          </a:p>
          <a:p>
            <a:r>
              <a:rPr lang="en-US" dirty="0"/>
              <a:t>Would like to avoid stalls caused by RAW hazards</a:t>
            </a:r>
          </a:p>
          <a:p>
            <a:pPr lvl="1"/>
            <a:r>
              <a:rPr lang="en-US" dirty="0"/>
              <a:t>Technique: </a:t>
            </a:r>
            <a:r>
              <a:rPr lang="en-US" b="1" dirty="0" smtClean="0">
                <a:solidFill>
                  <a:srgbClr val="0A31F1"/>
                </a:solidFill>
              </a:rPr>
              <a:t>forwarding</a:t>
            </a:r>
            <a:endParaRPr lang="en-US" b="1" dirty="0">
              <a:solidFill>
                <a:srgbClr val="0A31F1"/>
              </a:solidFill>
            </a:endParaRPr>
          </a:p>
          <a:p>
            <a:r>
              <a:rPr lang="en-US" dirty="0"/>
              <a:t>Also called “bypassing” or “short-circuiting”</a:t>
            </a:r>
          </a:p>
          <a:p>
            <a:pPr lvl="1"/>
            <a:r>
              <a:rPr lang="en-US" b="1" dirty="0"/>
              <a:t>Key Idea: Forward results from later stages in the pipeline to earlier </a:t>
            </a:r>
            <a:r>
              <a:rPr lang="en-US" b="1" dirty="0" smtClean="0"/>
              <a:t>stages</a:t>
            </a:r>
          </a:p>
          <a:p>
            <a:pPr lvl="1"/>
            <a:r>
              <a:rPr lang="en-US" i="1" dirty="0" smtClean="0"/>
              <a:t>i.e.</a:t>
            </a:r>
            <a:r>
              <a:rPr lang="en-US" dirty="0" smtClean="0"/>
              <a:t> Move data to where it is needed when it becomes available</a:t>
            </a:r>
            <a:endParaRPr lang="en-US" dirty="0"/>
          </a:p>
          <a:p>
            <a:pPr>
              <a:spcBef>
                <a:spcPts val="300"/>
              </a:spcBef>
            </a:pPr>
            <a:endParaRPr lang="en-US" dirty="0" smtClean="0"/>
          </a:p>
          <a:p>
            <a:pPr>
              <a:spcBef>
                <a:spcPts val="300"/>
              </a:spcBef>
            </a:pPr>
            <a:endParaRPr lang="en-US" sz="2400" dirty="0"/>
          </a:p>
        </p:txBody>
      </p:sp>
      <p:sp>
        <p:nvSpPr>
          <p:cNvPr id="5" name="TextBox 4"/>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9944690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2389"/>
            <a:ext cx="8784976" cy="646331"/>
          </a:xfrm>
        </p:spPr>
        <p:txBody>
          <a:bodyPr/>
          <a:lstStyle/>
          <a:p>
            <a:r>
              <a:rPr lang="en-US" dirty="0" smtClean="0"/>
              <a:t>Reduce Data Hazard Stalls </a:t>
            </a:r>
            <a:r>
              <a:rPr lang="mr-IN" dirty="0" smtClean="0"/>
              <a:t>–</a:t>
            </a:r>
            <a:r>
              <a:rPr lang="en-US" dirty="0" smtClean="0"/>
              <a:t> Forwarding</a:t>
            </a:r>
            <a:endParaRPr lang="en-US" dirty="0"/>
          </a:p>
        </p:txBody>
      </p:sp>
      <p:sp>
        <p:nvSpPr>
          <p:cNvPr id="3" name="Content Placeholder 2"/>
          <p:cNvSpPr>
            <a:spLocks noGrp="1"/>
          </p:cNvSpPr>
          <p:nvPr>
            <p:ph idx="1"/>
          </p:nvPr>
        </p:nvSpPr>
        <p:spPr>
          <a:xfrm>
            <a:off x="179513" y="1135856"/>
            <a:ext cx="8775576" cy="5533504"/>
          </a:xfrm>
        </p:spPr>
        <p:txBody>
          <a:bodyPr/>
          <a:lstStyle/>
          <a:p>
            <a:pPr>
              <a:spcBef>
                <a:spcPts val="300"/>
              </a:spcBef>
            </a:pPr>
            <a:r>
              <a:rPr lang="en-US" sz="2200" dirty="0"/>
              <a:t>Consider the two instructions discussed in the previous example</a:t>
            </a:r>
          </a:p>
          <a:p>
            <a:pPr lvl="1">
              <a:spcBef>
                <a:spcPts val="300"/>
              </a:spcBef>
            </a:pPr>
            <a:r>
              <a:rPr lang="en-US" sz="2200" dirty="0"/>
              <a:t>The result of producer instruction is actually available after the completion of EX stage (cycle 3), when the ALU completes its computation</a:t>
            </a:r>
          </a:p>
          <a:p>
            <a:pPr lvl="1">
              <a:spcBef>
                <a:spcPts val="300"/>
              </a:spcBef>
            </a:pPr>
            <a:r>
              <a:rPr lang="en-US" sz="2200" dirty="0"/>
              <a:t>Instead of stalling the dependent instruction, the hardware can forward the result from the output of the EX stage to the ALU, where it can be used by the dependent instruction</a:t>
            </a:r>
          </a:p>
          <a:p>
            <a:pPr lvl="1">
              <a:spcBef>
                <a:spcPts val="300"/>
              </a:spcBef>
            </a:pPr>
            <a:r>
              <a:rPr lang="en-US" sz="2200" dirty="0"/>
              <a:t>The arrow in below figure shows data being forwarded from EX stage of first instruction to EX stage of the second instruction</a:t>
            </a:r>
          </a:p>
          <a:p>
            <a:pPr>
              <a:spcBef>
                <a:spcPts val="300"/>
              </a:spcBef>
            </a:pPr>
            <a:endParaRPr lang="en-US" sz="2200" dirty="0" smtClean="0"/>
          </a:p>
          <a:p>
            <a:pPr>
              <a:spcBef>
                <a:spcPts val="300"/>
              </a:spcBef>
            </a:pPr>
            <a:endParaRPr lang="en-US" sz="2200" dirty="0"/>
          </a:p>
        </p:txBody>
      </p:sp>
      <p:pic>
        <p:nvPicPr>
          <p:cNvPr id="6" name="Picture 5"/>
          <p:cNvPicPr>
            <a:picLocks noChangeAspect="1"/>
          </p:cNvPicPr>
          <p:nvPr/>
        </p:nvPicPr>
        <p:blipFill>
          <a:blip r:embed="rId3"/>
          <a:stretch>
            <a:fillRect/>
          </a:stretch>
        </p:blipFill>
        <p:spPr>
          <a:xfrm>
            <a:off x="334026" y="4294408"/>
            <a:ext cx="8536271" cy="2324672"/>
          </a:xfrm>
          <a:prstGeom prst="rect">
            <a:avLst/>
          </a:prstGeom>
        </p:spPr>
      </p:pic>
      <p:sp>
        <p:nvSpPr>
          <p:cNvPr id="7" name="TextBox 6"/>
          <p:cNvSpPr txBox="1"/>
          <p:nvPr/>
        </p:nvSpPr>
        <p:spPr>
          <a:xfrm>
            <a:off x="850568" y="5164491"/>
            <a:ext cx="1777876" cy="369332"/>
          </a:xfrm>
          <a:prstGeom prst="rect">
            <a:avLst/>
          </a:prstGeom>
          <a:solidFill>
            <a:schemeClr val="bg1"/>
          </a:solidFill>
        </p:spPr>
        <p:txBody>
          <a:bodyPr wrap="square" rtlCol="0">
            <a:spAutoFit/>
          </a:bodyPr>
          <a:lstStyle/>
          <a:p>
            <a:pPr>
              <a:spcBef>
                <a:spcPts val="0"/>
              </a:spcBef>
            </a:pPr>
            <a:r>
              <a:rPr lang="en-US" sz="1800" b="1" dirty="0" smtClean="0">
                <a:latin typeface="Calibri" charset="0"/>
                <a:ea typeface="Calibri" charset="0"/>
                <a:cs typeface="Calibri" charset="0"/>
              </a:rPr>
              <a:t>add R2, R3, #100</a:t>
            </a:r>
          </a:p>
        </p:txBody>
      </p:sp>
      <p:sp>
        <p:nvSpPr>
          <p:cNvPr id="8" name="TextBox 7"/>
          <p:cNvSpPr txBox="1"/>
          <p:nvPr/>
        </p:nvSpPr>
        <p:spPr>
          <a:xfrm>
            <a:off x="850568" y="6072271"/>
            <a:ext cx="2336007" cy="369332"/>
          </a:xfrm>
          <a:prstGeom prst="rect">
            <a:avLst/>
          </a:prstGeom>
          <a:solidFill>
            <a:schemeClr val="bg1"/>
          </a:solidFill>
        </p:spPr>
        <p:txBody>
          <a:bodyPr wrap="square" rtlCol="0">
            <a:spAutoFit/>
          </a:bodyPr>
          <a:lstStyle/>
          <a:p>
            <a:pPr>
              <a:spcBef>
                <a:spcPts val="0"/>
              </a:spcBef>
            </a:pPr>
            <a:r>
              <a:rPr lang="en-US" sz="1800" b="1" dirty="0" smtClean="0">
                <a:latin typeface="Calibri" charset="0"/>
                <a:ea typeface="Calibri" charset="0"/>
                <a:cs typeface="Calibri" charset="0"/>
              </a:rPr>
              <a:t>sub R9, R2, #30</a:t>
            </a:r>
          </a:p>
        </p:txBody>
      </p:sp>
      <p:sp>
        <p:nvSpPr>
          <p:cNvPr id="9" name="TextBox 8"/>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1692788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ppc-06-97801238387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556" y="983456"/>
            <a:ext cx="7862888" cy="5564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Title 3"/>
          <p:cNvSpPr>
            <a:spLocks noGrp="1"/>
          </p:cNvSpPr>
          <p:nvPr>
            <p:ph type="title"/>
          </p:nvPr>
        </p:nvSpPr>
        <p:spPr/>
        <p:txBody>
          <a:bodyPr/>
          <a:lstStyle/>
          <a:p>
            <a:r>
              <a:rPr lang="en-US" dirty="0" smtClean="0"/>
              <a:t>Pipeline Hazards </a:t>
            </a:r>
            <a:r>
              <a:rPr lang="mr-IN" dirty="0" smtClean="0"/>
              <a:t>–</a:t>
            </a:r>
            <a:r>
              <a:rPr lang="en-US" dirty="0" smtClean="0"/>
              <a:t> An Example </a:t>
            </a:r>
            <a:endParaRPr lang="en-US" dirty="0"/>
          </a:p>
        </p:txBody>
      </p:sp>
      <p:sp>
        <p:nvSpPr>
          <p:cNvPr id="7" name="TextBox 6"/>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cxnSp>
        <p:nvCxnSpPr>
          <p:cNvPr id="9" name="Straight Arrow Connector 8"/>
          <p:cNvCxnSpPr/>
          <p:nvPr/>
        </p:nvCxnSpPr>
        <p:spPr bwMode="auto">
          <a:xfrm flipH="1">
            <a:off x="4521994" y="2178844"/>
            <a:ext cx="2300287" cy="700087"/>
          </a:xfrm>
          <a:prstGeom prst="straightConnector1">
            <a:avLst/>
          </a:prstGeom>
          <a:noFill/>
          <a:ln w="12700" cap="flat" cmpd="sng" algn="ctr">
            <a:solidFill>
              <a:srgbClr val="FF0000"/>
            </a:solidFill>
            <a:prstDash val="dash"/>
            <a:round/>
            <a:headEnd type="none" w="med" len="med"/>
            <a:tailEnd type="triangle"/>
          </a:ln>
          <a:effectLst/>
        </p:spPr>
      </p:cxnSp>
      <p:cxnSp>
        <p:nvCxnSpPr>
          <p:cNvPr id="10" name="Straight Arrow Connector 9"/>
          <p:cNvCxnSpPr/>
          <p:nvPr/>
        </p:nvCxnSpPr>
        <p:spPr bwMode="auto">
          <a:xfrm flipH="1">
            <a:off x="5722144" y="2210911"/>
            <a:ext cx="1100137" cy="1711008"/>
          </a:xfrm>
          <a:prstGeom prst="straightConnector1">
            <a:avLst/>
          </a:prstGeom>
          <a:noFill/>
          <a:ln w="12700" cap="flat" cmpd="sng" algn="ctr">
            <a:solidFill>
              <a:srgbClr val="FF0000"/>
            </a:solidFill>
            <a:prstDash val="dash"/>
            <a:round/>
            <a:headEnd type="none" w="med" len="med"/>
            <a:tailEnd type="triangle"/>
          </a:ln>
          <a:effectLst/>
        </p:spPr>
      </p:cxnSp>
      <p:cxnSp>
        <p:nvCxnSpPr>
          <p:cNvPr id="12" name="Straight Arrow Connector 11"/>
          <p:cNvCxnSpPr/>
          <p:nvPr/>
        </p:nvCxnSpPr>
        <p:spPr bwMode="auto">
          <a:xfrm>
            <a:off x="6822281" y="2178844"/>
            <a:ext cx="1" cy="2793206"/>
          </a:xfrm>
          <a:prstGeom prst="straightConnector1">
            <a:avLst/>
          </a:prstGeom>
          <a:noFill/>
          <a:ln w="12700" cap="flat" cmpd="sng" algn="ctr">
            <a:solidFill>
              <a:srgbClr val="07860F"/>
            </a:solidFill>
            <a:prstDash val="dash"/>
            <a:round/>
            <a:headEnd type="none" w="med" len="med"/>
            <a:tailEnd type="triangle"/>
          </a:ln>
          <a:effectLst/>
        </p:spPr>
      </p:cxnSp>
      <p:cxnSp>
        <p:nvCxnSpPr>
          <p:cNvPr id="16" name="Straight Arrow Connector 15"/>
          <p:cNvCxnSpPr/>
          <p:nvPr/>
        </p:nvCxnSpPr>
        <p:spPr bwMode="auto">
          <a:xfrm>
            <a:off x="6822281" y="2178844"/>
            <a:ext cx="1035844" cy="3757612"/>
          </a:xfrm>
          <a:prstGeom prst="straightConnector1">
            <a:avLst/>
          </a:prstGeom>
          <a:noFill/>
          <a:ln w="12700" cap="flat" cmpd="sng" algn="ctr">
            <a:solidFill>
              <a:srgbClr val="07860F"/>
            </a:solidFill>
            <a:prstDash val="dash"/>
            <a:round/>
            <a:headEnd type="none" w="med" len="med"/>
            <a:tailEnd type="triangle"/>
          </a:ln>
          <a:effectLst/>
        </p:spPr>
      </p:cxnSp>
    </p:spTree>
    <p:extLst>
      <p:ext uri="{BB962C8B-B14F-4D97-AF65-F5344CB8AC3E}">
        <p14:creationId xmlns:p14="http://schemas.microsoft.com/office/powerpoint/2010/main" val="1176564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p:txBody>
          <a:bodyPr/>
          <a:lstStyle/>
          <a:p>
            <a:r>
              <a:rPr lang="en-US" dirty="0" smtClean="0"/>
              <a:t>Introduction</a:t>
            </a:r>
            <a:endParaRPr lang="en-AU" dirty="0"/>
          </a:p>
        </p:txBody>
      </p:sp>
      <p:sp>
        <p:nvSpPr>
          <p:cNvPr id="242691" name="Rectangle 3"/>
          <p:cNvSpPr>
            <a:spLocks noGrp="1" noChangeArrowheads="1"/>
          </p:cNvSpPr>
          <p:nvPr>
            <p:ph type="body" idx="1"/>
          </p:nvPr>
        </p:nvSpPr>
        <p:spPr/>
        <p:txBody>
          <a:bodyPr/>
          <a:lstStyle/>
          <a:p>
            <a:pPr>
              <a:lnSpc>
                <a:spcPct val="90000"/>
              </a:lnSpc>
            </a:pPr>
            <a:r>
              <a:rPr lang="en-US" sz="2800" dirty="0" smtClean="0"/>
              <a:t>Design Principle </a:t>
            </a:r>
            <a:r>
              <a:rPr lang="mr-IN" sz="2800" dirty="0" smtClean="0"/>
              <a:t>–</a:t>
            </a:r>
            <a:r>
              <a:rPr lang="en-US" sz="2800" dirty="0" smtClean="0"/>
              <a:t> exploit parallelism</a:t>
            </a:r>
          </a:p>
          <a:p>
            <a:pPr>
              <a:lnSpc>
                <a:spcPct val="90000"/>
              </a:lnSpc>
              <a:spcBef>
                <a:spcPts val="1800"/>
              </a:spcBef>
            </a:pPr>
            <a:r>
              <a:rPr lang="en-US" sz="2800" dirty="0" smtClean="0"/>
              <a:t>Pipelining become universal technique in 1985</a:t>
            </a:r>
          </a:p>
          <a:p>
            <a:pPr lvl="1">
              <a:lnSpc>
                <a:spcPct val="90000"/>
              </a:lnSpc>
            </a:pPr>
            <a:r>
              <a:rPr lang="en-US" sz="2400" dirty="0" smtClean="0"/>
              <a:t>Overlaps execution of instructions</a:t>
            </a:r>
          </a:p>
          <a:p>
            <a:pPr lvl="1">
              <a:lnSpc>
                <a:spcPct val="90000"/>
              </a:lnSpc>
            </a:pPr>
            <a:r>
              <a:rPr lang="en-US" sz="2400" dirty="0" smtClean="0"/>
              <a:t>Exploits “Instruction Level Parallelism”</a:t>
            </a:r>
          </a:p>
          <a:p>
            <a:pPr lvl="1">
              <a:lnSpc>
                <a:spcPct val="90000"/>
              </a:lnSpc>
            </a:pPr>
            <a:endParaRPr lang="en-US" sz="2000" dirty="0" smtClean="0"/>
          </a:p>
          <a:p>
            <a:pPr>
              <a:lnSpc>
                <a:spcPct val="90000"/>
              </a:lnSpc>
            </a:pPr>
            <a:r>
              <a:rPr lang="en-US" dirty="0"/>
              <a:t>T</a:t>
            </a:r>
            <a:r>
              <a:rPr lang="en-US" sz="2800" dirty="0" smtClean="0"/>
              <a:t>here are two main approaches:</a:t>
            </a:r>
          </a:p>
          <a:p>
            <a:pPr lvl="1">
              <a:lnSpc>
                <a:spcPct val="90000"/>
              </a:lnSpc>
            </a:pPr>
            <a:r>
              <a:rPr lang="en-US" sz="2400" dirty="0" smtClean="0"/>
              <a:t>Hardware-based dynamic approaches</a:t>
            </a:r>
          </a:p>
          <a:p>
            <a:pPr lvl="2">
              <a:lnSpc>
                <a:spcPct val="90000"/>
              </a:lnSpc>
            </a:pPr>
            <a:r>
              <a:rPr lang="en-US" sz="2000" dirty="0" smtClean="0"/>
              <a:t>Used in server and desktop processors</a:t>
            </a:r>
          </a:p>
          <a:p>
            <a:pPr lvl="2">
              <a:lnSpc>
                <a:spcPct val="90000"/>
              </a:lnSpc>
            </a:pPr>
            <a:r>
              <a:rPr lang="en-US" sz="2000" dirty="0" smtClean="0"/>
              <a:t>Not used as extensively in PMD processors</a:t>
            </a:r>
          </a:p>
          <a:p>
            <a:pPr lvl="1">
              <a:lnSpc>
                <a:spcPct val="90000"/>
              </a:lnSpc>
            </a:pPr>
            <a:r>
              <a:rPr lang="en-US" sz="2400" dirty="0" smtClean="0"/>
              <a:t>Compiler-based static approaches</a:t>
            </a:r>
          </a:p>
          <a:p>
            <a:pPr lvl="2">
              <a:lnSpc>
                <a:spcPct val="90000"/>
              </a:lnSpc>
            </a:pPr>
            <a:r>
              <a:rPr lang="en-US" sz="2000" dirty="0" smtClean="0"/>
              <a:t>Not as successful outside of scientific applications</a:t>
            </a:r>
          </a:p>
          <a:p>
            <a:pPr lvl="2">
              <a:lnSpc>
                <a:spcPct val="90000"/>
              </a:lnSpc>
            </a:pPr>
            <a:endParaRPr lang="en-US" dirty="0" smtClean="0"/>
          </a:p>
        </p:txBody>
      </p:sp>
      <p:sp>
        <p:nvSpPr>
          <p:cNvPr id="4" name="TextBox 3"/>
          <p:cNvSpPr txBox="1"/>
          <p:nvPr/>
        </p:nvSpPr>
        <p:spPr>
          <a:xfrm>
            <a:off x="-1" y="6612318"/>
            <a:ext cx="1656736"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a:solidFill>
                  <a:srgbClr val="004BF3"/>
                </a:solidFill>
                <a:latin typeface="Calibri" charset="0"/>
                <a:ea typeface="Calibri" charset="0"/>
                <a:cs typeface="Calibri" charset="0"/>
              </a:rPr>
              <a:t>C</a:t>
            </a:r>
            <a:r>
              <a:rPr lang="en-US" sz="1600" b="1" i="0" smtClean="0">
                <a:solidFill>
                  <a:srgbClr val="004BF3"/>
                </a:solidFill>
                <a:latin typeface="Calibri" charset="0"/>
                <a:ea typeface="Calibri" charset="0"/>
                <a:cs typeface="Calibri" charset="0"/>
              </a:rPr>
              <a:t>.1   </a:t>
            </a:r>
            <a:r>
              <a:rPr lang="en-US" sz="1600" b="1" i="0" dirty="0" smtClean="0">
                <a:solidFill>
                  <a:srgbClr val="004BF3"/>
                </a:solidFill>
                <a:latin typeface="Calibri" charset="0"/>
                <a:ea typeface="Calibri" charset="0"/>
                <a:cs typeface="Calibri" charset="0"/>
              </a:rPr>
              <a:t>Introduction</a:t>
            </a:r>
            <a:endParaRPr lang="en-US" sz="1600" b="1" i="0" dirty="0">
              <a:solidFill>
                <a:srgbClr val="0066FF"/>
              </a:solidFill>
              <a:latin typeface="Arial" charset="0"/>
            </a:endParaRPr>
          </a:p>
        </p:txBody>
      </p:sp>
    </p:spTree>
    <p:extLst>
      <p:ext uri="{BB962C8B-B14F-4D97-AF65-F5344CB8AC3E}">
        <p14:creationId xmlns:p14="http://schemas.microsoft.com/office/powerpoint/2010/main" val="7560999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2389"/>
            <a:ext cx="8784976" cy="646331"/>
          </a:xfrm>
        </p:spPr>
        <p:txBody>
          <a:bodyPr/>
          <a:lstStyle/>
          <a:p>
            <a:r>
              <a:rPr lang="en-US" dirty="0" smtClean="0"/>
              <a:t>Reduce Data Hazard Stalls </a:t>
            </a:r>
            <a:r>
              <a:rPr lang="mr-IN" dirty="0" smtClean="0"/>
              <a:t>–</a:t>
            </a:r>
            <a:r>
              <a:rPr lang="en-US" dirty="0" smtClean="0"/>
              <a:t> Forwarding</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490" y="1012144"/>
            <a:ext cx="7997854" cy="5600174"/>
          </a:xfrm>
          <a:prstGeom prst="rect">
            <a:avLst/>
          </a:prstGeom>
        </p:spPr>
      </p:pic>
      <p:sp>
        <p:nvSpPr>
          <p:cNvPr id="6" name="TextBox 5"/>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cxnSp>
        <p:nvCxnSpPr>
          <p:cNvPr id="7" name="Straight Arrow Connector 6"/>
          <p:cNvCxnSpPr/>
          <p:nvPr/>
        </p:nvCxnSpPr>
        <p:spPr bwMode="auto">
          <a:xfrm>
            <a:off x="5064919" y="2114550"/>
            <a:ext cx="285750" cy="1135856"/>
          </a:xfrm>
          <a:prstGeom prst="straightConnector1">
            <a:avLst/>
          </a:prstGeom>
          <a:noFill/>
          <a:ln w="12700" cap="flat" cmpd="sng" algn="ctr">
            <a:solidFill>
              <a:srgbClr val="004BF3"/>
            </a:solidFill>
            <a:prstDash val="dash"/>
            <a:round/>
            <a:headEnd type="none" w="med" len="med"/>
            <a:tailEnd type="triangle"/>
          </a:ln>
          <a:effectLst/>
        </p:spPr>
      </p:cxnSp>
      <p:cxnSp>
        <p:nvCxnSpPr>
          <p:cNvPr id="8" name="Straight Arrow Connector 7"/>
          <p:cNvCxnSpPr/>
          <p:nvPr/>
        </p:nvCxnSpPr>
        <p:spPr bwMode="auto">
          <a:xfrm>
            <a:off x="6174581" y="2083405"/>
            <a:ext cx="247650" cy="1959958"/>
          </a:xfrm>
          <a:prstGeom prst="straightConnector1">
            <a:avLst/>
          </a:prstGeom>
          <a:noFill/>
          <a:ln w="12700" cap="flat" cmpd="sng" algn="ctr">
            <a:solidFill>
              <a:srgbClr val="004BF3"/>
            </a:solidFill>
            <a:prstDash val="dash"/>
            <a:round/>
            <a:headEnd type="none" w="med" len="med"/>
            <a:tailEnd type="triangle"/>
          </a:ln>
          <a:effectLst/>
        </p:spPr>
      </p:cxnSp>
      <p:cxnSp>
        <p:nvCxnSpPr>
          <p:cNvPr id="10" name="Straight Arrow Connector 9"/>
          <p:cNvCxnSpPr/>
          <p:nvPr/>
        </p:nvCxnSpPr>
        <p:spPr bwMode="auto">
          <a:xfrm>
            <a:off x="6698456" y="2200086"/>
            <a:ext cx="16669" cy="2871977"/>
          </a:xfrm>
          <a:prstGeom prst="straightConnector1">
            <a:avLst/>
          </a:prstGeom>
          <a:noFill/>
          <a:ln w="12700" cap="flat" cmpd="sng" algn="ctr">
            <a:solidFill>
              <a:srgbClr val="004BF3"/>
            </a:solidFill>
            <a:prstDash val="dash"/>
            <a:round/>
            <a:headEnd type="none" w="med" len="med"/>
            <a:tailEnd type="triangle"/>
          </a:ln>
          <a:effectLst/>
        </p:spPr>
      </p:cxnSp>
    </p:spTree>
    <p:extLst>
      <p:ext uri="{BB962C8B-B14F-4D97-AF65-F5344CB8AC3E}">
        <p14:creationId xmlns:p14="http://schemas.microsoft.com/office/powerpoint/2010/main" val="1447564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2389"/>
            <a:ext cx="8784976" cy="646331"/>
          </a:xfrm>
        </p:spPr>
        <p:txBody>
          <a:bodyPr/>
          <a:lstStyle/>
          <a:p>
            <a:r>
              <a:rPr lang="en-US" dirty="0" smtClean="0"/>
              <a:t>Reduce Data Hazard Stalls </a:t>
            </a:r>
            <a:r>
              <a:rPr lang="mr-IN" dirty="0" smtClean="0"/>
              <a:t>–</a:t>
            </a:r>
            <a:r>
              <a:rPr lang="en-US" dirty="0" smtClean="0"/>
              <a:t> Forwarding</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76" y="1350225"/>
            <a:ext cx="8544535" cy="4200465"/>
          </a:xfrm>
          <a:prstGeom prst="rect">
            <a:avLst/>
          </a:prstGeom>
        </p:spPr>
      </p:pic>
      <p:sp>
        <p:nvSpPr>
          <p:cNvPr id="4" name="TextBox 3"/>
          <p:cNvSpPr txBox="1"/>
          <p:nvPr/>
        </p:nvSpPr>
        <p:spPr>
          <a:xfrm>
            <a:off x="1014413" y="5872162"/>
            <a:ext cx="7437870" cy="461665"/>
          </a:xfrm>
          <a:prstGeom prst="rect">
            <a:avLst/>
          </a:prstGeom>
          <a:noFill/>
        </p:spPr>
        <p:txBody>
          <a:bodyPr wrap="none" rtlCol="0">
            <a:spAutoFit/>
          </a:bodyPr>
          <a:lstStyle/>
          <a:p>
            <a:r>
              <a:rPr lang="en-US" sz="2400" dirty="0" smtClean="0">
                <a:latin typeface="Calibri" charset="0"/>
                <a:ea typeface="Calibri" charset="0"/>
                <a:cs typeface="Calibri" charset="0"/>
              </a:rPr>
              <a:t>Passing results from one stage to inputs of </a:t>
            </a:r>
            <a:r>
              <a:rPr lang="en-US" sz="2400" smtClean="0">
                <a:latin typeface="Calibri" charset="0"/>
                <a:ea typeface="Calibri" charset="0"/>
                <a:cs typeface="Calibri" charset="0"/>
              </a:rPr>
              <a:t>another stage </a:t>
            </a:r>
            <a:endParaRPr lang="en-US" sz="2400" dirty="0">
              <a:latin typeface="Calibri" charset="0"/>
              <a:ea typeface="Calibri" charset="0"/>
              <a:cs typeface="Calibri" charset="0"/>
            </a:endParaRPr>
          </a:p>
        </p:txBody>
      </p:sp>
      <p:sp>
        <p:nvSpPr>
          <p:cNvPr id="6" name="TextBox 5"/>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cxnSp>
        <p:nvCxnSpPr>
          <p:cNvPr id="7" name="Straight Arrow Connector 6"/>
          <p:cNvCxnSpPr/>
          <p:nvPr/>
        </p:nvCxnSpPr>
        <p:spPr bwMode="auto">
          <a:xfrm>
            <a:off x="5257800" y="2671763"/>
            <a:ext cx="300038" cy="835818"/>
          </a:xfrm>
          <a:prstGeom prst="straightConnector1">
            <a:avLst/>
          </a:prstGeom>
          <a:noFill/>
          <a:ln w="12700" cap="flat" cmpd="sng" algn="ctr">
            <a:solidFill>
              <a:srgbClr val="004BF3"/>
            </a:solidFill>
            <a:prstDash val="dash"/>
            <a:round/>
            <a:headEnd type="none" w="med" len="med"/>
            <a:tailEnd type="triangle"/>
          </a:ln>
          <a:effectLst/>
        </p:spPr>
      </p:cxnSp>
      <p:cxnSp>
        <p:nvCxnSpPr>
          <p:cNvPr id="9" name="Straight Arrow Connector 8"/>
          <p:cNvCxnSpPr/>
          <p:nvPr/>
        </p:nvCxnSpPr>
        <p:spPr bwMode="auto">
          <a:xfrm>
            <a:off x="6417469" y="2671763"/>
            <a:ext cx="261937" cy="1950243"/>
          </a:xfrm>
          <a:prstGeom prst="straightConnector1">
            <a:avLst/>
          </a:prstGeom>
          <a:noFill/>
          <a:ln w="12700" cap="flat" cmpd="sng" algn="ctr">
            <a:solidFill>
              <a:srgbClr val="004BF3"/>
            </a:solidFill>
            <a:prstDash val="dash"/>
            <a:round/>
            <a:headEnd type="none" w="med" len="med"/>
            <a:tailEnd type="triangle"/>
          </a:ln>
          <a:effectLst/>
        </p:spPr>
      </p:cxnSp>
      <p:cxnSp>
        <p:nvCxnSpPr>
          <p:cNvPr id="11" name="Straight Arrow Connector 10"/>
          <p:cNvCxnSpPr/>
          <p:nvPr/>
        </p:nvCxnSpPr>
        <p:spPr bwMode="auto">
          <a:xfrm>
            <a:off x="7539037" y="3600447"/>
            <a:ext cx="276226" cy="1135858"/>
          </a:xfrm>
          <a:prstGeom prst="straightConnector1">
            <a:avLst/>
          </a:prstGeom>
          <a:noFill/>
          <a:ln w="12700" cap="flat" cmpd="sng" algn="ctr">
            <a:solidFill>
              <a:srgbClr val="004BF3"/>
            </a:solidFill>
            <a:prstDash val="dash"/>
            <a:round/>
            <a:headEnd type="none" w="med" len="med"/>
            <a:tailEnd type="triangle"/>
          </a:ln>
          <a:effectLst/>
        </p:spPr>
      </p:cxnSp>
    </p:spTree>
    <p:extLst>
      <p:ext uri="{BB962C8B-B14F-4D97-AF65-F5344CB8AC3E}">
        <p14:creationId xmlns:p14="http://schemas.microsoft.com/office/powerpoint/2010/main" val="645891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2389"/>
            <a:ext cx="8784976" cy="646331"/>
          </a:xfrm>
        </p:spPr>
        <p:txBody>
          <a:bodyPr/>
          <a:lstStyle/>
          <a:p>
            <a:r>
              <a:rPr lang="en-US" dirty="0" smtClean="0"/>
              <a:t>Data Hazard Requiring Stalls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615" y="1075913"/>
            <a:ext cx="8264454" cy="5663052"/>
          </a:xfrm>
          <a:prstGeom prst="rect">
            <a:avLst/>
          </a:prstGeom>
        </p:spPr>
      </p:pic>
      <p:sp>
        <p:nvSpPr>
          <p:cNvPr id="6" name="TextBox 5"/>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cxnSp>
        <p:nvCxnSpPr>
          <p:cNvPr id="5" name="Straight Arrow Connector 4"/>
          <p:cNvCxnSpPr/>
          <p:nvPr/>
        </p:nvCxnSpPr>
        <p:spPr bwMode="auto">
          <a:xfrm flipH="1">
            <a:off x="6036469" y="2421731"/>
            <a:ext cx="1028701" cy="1121569"/>
          </a:xfrm>
          <a:prstGeom prst="straightConnector1">
            <a:avLst/>
          </a:prstGeom>
          <a:noFill/>
          <a:ln w="12700" cap="flat" cmpd="sng" algn="ctr">
            <a:solidFill>
              <a:srgbClr val="FF0000"/>
            </a:solidFill>
            <a:prstDash val="dash"/>
            <a:round/>
            <a:headEnd type="none" w="med" len="med"/>
            <a:tailEnd type="triangle"/>
          </a:ln>
          <a:effectLst/>
        </p:spPr>
      </p:cxnSp>
    </p:spTree>
    <p:extLst>
      <p:ext uri="{BB962C8B-B14F-4D97-AF65-F5344CB8AC3E}">
        <p14:creationId xmlns:p14="http://schemas.microsoft.com/office/powerpoint/2010/main" val="9504852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2764631"/>
            <a:ext cx="8229600" cy="707886"/>
          </a:xfrm>
          <a:prstGeom prst="rect">
            <a:avLst/>
          </a:prstGeom>
          <a:solidFill>
            <a:schemeClr val="bg2">
              <a:lumMod val="20000"/>
              <a:lumOff val="80000"/>
            </a:schemeClr>
          </a:solidFill>
          <a:scene3d>
            <a:camera prst="orthographicFront"/>
            <a:lightRig rig="threePt" dir="t"/>
          </a:scene3d>
          <a:sp3d>
            <a:bevelT/>
            <a:bevelB/>
          </a:sp3d>
        </p:spPr>
        <p:txBody>
          <a:bodyPr wrap="square" rtlCol="0">
            <a:spAutoFit/>
          </a:bodyPr>
          <a:lstStyle/>
          <a:p>
            <a:pPr algn="ctr">
              <a:spcBef>
                <a:spcPts val="0"/>
              </a:spcBef>
            </a:pPr>
            <a:r>
              <a:rPr lang="en-US" sz="4000" b="1" dirty="0" smtClean="0">
                <a:solidFill>
                  <a:srgbClr val="004BF3"/>
                </a:solidFill>
                <a:latin typeface="Calibri" charset="0"/>
                <a:ea typeface="Calibri" charset="0"/>
                <a:cs typeface="Calibri" charset="0"/>
              </a:rPr>
              <a:t>Branch Hazards</a:t>
            </a:r>
            <a:endParaRPr lang="en-US" sz="4000" b="1" dirty="0" smtClean="0">
              <a:solidFill>
                <a:srgbClr val="004BF3"/>
              </a:solidFill>
              <a:latin typeface="Calibri" charset="0"/>
              <a:ea typeface="Calibri" charset="0"/>
              <a:cs typeface="Calibri" charset="0"/>
            </a:endParaRPr>
          </a:p>
        </p:txBody>
      </p:sp>
    </p:spTree>
    <p:extLst>
      <p:ext uri="{BB962C8B-B14F-4D97-AF65-F5344CB8AC3E}">
        <p14:creationId xmlns:p14="http://schemas.microsoft.com/office/powerpoint/2010/main" val="93760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Branch Hazards</a:t>
            </a:r>
            <a:endParaRPr lang="en-US" dirty="0"/>
          </a:p>
        </p:txBody>
      </p:sp>
      <p:sp>
        <p:nvSpPr>
          <p:cNvPr id="3" name="Content Placeholder 2"/>
          <p:cNvSpPr>
            <a:spLocks noGrp="1"/>
          </p:cNvSpPr>
          <p:nvPr>
            <p:ph idx="1"/>
          </p:nvPr>
        </p:nvSpPr>
        <p:spPr/>
        <p:txBody>
          <a:bodyPr/>
          <a:lstStyle/>
          <a:p>
            <a:r>
              <a:rPr lang="en-US" sz="2600" dirty="0"/>
              <a:t>Control hazards are caused by a delay in the availability of an instruction or the memory address needed to fetch the instruction</a:t>
            </a:r>
          </a:p>
          <a:p>
            <a:r>
              <a:rPr lang="en-US" sz="2600" dirty="0"/>
              <a:t>In ideal pipelined execution, a new instruction is fetched every cycle, while the previous instruction is being decoded</a:t>
            </a:r>
          </a:p>
          <a:p>
            <a:r>
              <a:rPr lang="en-US" sz="2600" dirty="0"/>
              <a:t>This will work fine as long as the instruction addresses follow a pre-determined sequence (e.g., PC </a:t>
            </a:r>
            <a:r>
              <a:rPr lang="en-US" sz="2600" dirty="0">
                <a:sym typeface="Wingdings" panose="05000000000000000000" pitchFamily="2" charset="2"/>
              </a:rPr>
              <a:t></a:t>
            </a:r>
            <a:r>
              <a:rPr lang="en-US" sz="2600" dirty="0"/>
              <a:t>[PC]+4)</a:t>
            </a:r>
          </a:p>
          <a:p>
            <a:r>
              <a:rPr lang="en-US" sz="2600" dirty="0"/>
              <a:t>However, branch instructions can alter this sequence</a:t>
            </a:r>
          </a:p>
          <a:p>
            <a:r>
              <a:rPr lang="en-US" sz="2600" dirty="0"/>
              <a:t>Branch instructions first need to be executed to determine whether and where to branch</a:t>
            </a:r>
          </a:p>
          <a:p>
            <a:r>
              <a:rPr lang="en-US" sz="2600" dirty="0"/>
              <a:t>Pipeline needs to be stalled before the branch outcome is decided</a:t>
            </a:r>
          </a:p>
          <a:p>
            <a:endParaRPr lang="en-US" sz="2600" dirty="0"/>
          </a:p>
        </p:txBody>
      </p:sp>
      <p:sp>
        <p:nvSpPr>
          <p:cNvPr id="5" name="TextBox 4"/>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7515128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Conditional Branches </a:t>
            </a:r>
            <a:r>
              <a:rPr lang="mr-IN" dirty="0" smtClean="0"/>
              <a:t>–</a:t>
            </a:r>
            <a:r>
              <a:rPr lang="en-US" dirty="0" smtClean="0"/>
              <a:t> 1 </a:t>
            </a:r>
            <a:endParaRPr lang="en-US" dirty="0"/>
          </a:p>
        </p:txBody>
      </p:sp>
      <p:sp>
        <p:nvSpPr>
          <p:cNvPr id="3" name="Content Placeholder 2"/>
          <p:cNvSpPr>
            <a:spLocks noGrp="1"/>
          </p:cNvSpPr>
          <p:nvPr>
            <p:ph idx="1"/>
          </p:nvPr>
        </p:nvSpPr>
        <p:spPr/>
        <p:txBody>
          <a:bodyPr/>
          <a:lstStyle/>
          <a:p>
            <a:r>
              <a:rPr lang="en-US" dirty="0"/>
              <a:t>Consider a conditional branch instruction such as</a:t>
            </a:r>
          </a:p>
          <a:p>
            <a:pPr marL="0" indent="0">
              <a:buNone/>
            </a:pPr>
            <a:r>
              <a:rPr lang="en-US" b="1" dirty="0" smtClean="0"/>
              <a:t>                                </a:t>
            </a:r>
          </a:p>
          <a:p>
            <a:pPr marL="0" indent="0">
              <a:buNone/>
            </a:pPr>
            <a:endParaRPr lang="en-US" dirty="0" smtClean="0"/>
          </a:p>
          <a:p>
            <a:endParaRPr lang="en-US" dirty="0"/>
          </a:p>
          <a:p>
            <a:endParaRPr lang="en-US" dirty="0" smtClean="0"/>
          </a:p>
          <a:p>
            <a:endParaRPr lang="en-US" dirty="0" smtClean="0"/>
          </a:p>
          <a:p>
            <a:r>
              <a:rPr lang="en-US" dirty="0" smtClean="0"/>
              <a:t>Testing </a:t>
            </a:r>
            <a:r>
              <a:rPr lang="en-US" dirty="0"/>
              <a:t>the branch condition (comparison between [R5] and [R6]) determines whether the branch is taken or not </a:t>
            </a:r>
            <a:r>
              <a:rPr lang="en-US" dirty="0" smtClean="0"/>
              <a:t>taken</a:t>
            </a:r>
          </a:p>
          <a:p>
            <a:pPr lvl="1"/>
            <a:r>
              <a:rPr lang="en-US" dirty="0" smtClean="0"/>
              <a:t>also, compute branch target address PC + loop</a:t>
            </a:r>
            <a:endParaRPr lang="en-US" dirty="0"/>
          </a:p>
        </p:txBody>
      </p:sp>
      <p:sp>
        <p:nvSpPr>
          <p:cNvPr id="5" name="TextBox 4"/>
          <p:cNvSpPr txBox="1"/>
          <p:nvPr/>
        </p:nvSpPr>
        <p:spPr>
          <a:xfrm>
            <a:off x="2665537" y="1975479"/>
            <a:ext cx="3233129" cy="1791260"/>
          </a:xfrm>
          <a:prstGeom prst="rect">
            <a:avLst/>
          </a:prstGeom>
          <a:noFill/>
        </p:spPr>
        <p:txBody>
          <a:bodyPr wrap="none" rtlCol="0">
            <a:spAutoFit/>
          </a:bodyPr>
          <a:lstStyle/>
          <a:p>
            <a:pPr marL="6350">
              <a:buNone/>
            </a:pPr>
            <a:r>
              <a:rPr lang="en-US" sz="2400" b="1" dirty="0" smtClean="0">
                <a:latin typeface="Calibri" charset="0"/>
                <a:ea typeface="Calibri" charset="0"/>
                <a:cs typeface="Calibri" charset="0"/>
              </a:rPr>
              <a:t>loop:	</a:t>
            </a:r>
            <a:r>
              <a:rPr lang="en-US" sz="2400" b="1" dirty="0" err="1" smtClean="0">
                <a:latin typeface="Calibri" charset="0"/>
                <a:ea typeface="Calibri" charset="0"/>
                <a:cs typeface="Calibri" charset="0"/>
              </a:rPr>
              <a:t>ld</a:t>
            </a:r>
            <a:r>
              <a:rPr lang="en-US" sz="2400" b="1" dirty="0" smtClean="0">
                <a:latin typeface="Calibri" charset="0"/>
                <a:ea typeface="Calibri" charset="0"/>
                <a:cs typeface="Calibri" charset="0"/>
              </a:rPr>
              <a:t> R1, 0(R6)</a:t>
            </a:r>
          </a:p>
          <a:p>
            <a:pPr marL="6350">
              <a:buNone/>
            </a:pPr>
            <a:r>
              <a:rPr lang="en-US" sz="2400" b="1" dirty="0">
                <a:latin typeface="Calibri" charset="0"/>
                <a:ea typeface="Calibri" charset="0"/>
                <a:cs typeface="Calibri" charset="0"/>
              </a:rPr>
              <a:t>	</a:t>
            </a:r>
            <a:r>
              <a:rPr lang="en-US" sz="2400" b="1" dirty="0" smtClean="0">
                <a:latin typeface="Calibri" charset="0"/>
                <a:ea typeface="Calibri" charset="0"/>
                <a:cs typeface="Calibri" charset="0"/>
              </a:rPr>
              <a:t>...</a:t>
            </a:r>
          </a:p>
          <a:p>
            <a:pPr marL="6350">
              <a:buNone/>
            </a:pPr>
            <a:r>
              <a:rPr lang="en-US" sz="2400" b="1" dirty="0">
                <a:latin typeface="Calibri" charset="0"/>
                <a:ea typeface="Calibri" charset="0"/>
                <a:cs typeface="Calibri" charset="0"/>
              </a:rPr>
              <a:t>	</a:t>
            </a:r>
            <a:r>
              <a:rPr lang="en-US" sz="2400" b="1" dirty="0" smtClean="0">
                <a:solidFill>
                  <a:srgbClr val="FF0000"/>
                </a:solidFill>
                <a:latin typeface="Calibri" charset="0"/>
                <a:ea typeface="Calibri" charset="0"/>
                <a:cs typeface="Calibri" charset="0"/>
              </a:rPr>
              <a:t>BEQ R5, R6, loop</a:t>
            </a:r>
          </a:p>
          <a:p>
            <a:pPr marL="6350">
              <a:buNone/>
            </a:pPr>
            <a:r>
              <a:rPr lang="en-US" sz="2400" b="1" dirty="0">
                <a:latin typeface="Calibri" charset="0"/>
                <a:ea typeface="Calibri" charset="0"/>
                <a:cs typeface="Calibri" charset="0"/>
              </a:rPr>
              <a:t>	</a:t>
            </a:r>
            <a:r>
              <a:rPr lang="en-US" sz="2400" b="1" dirty="0" smtClean="0">
                <a:latin typeface="Calibri" charset="0"/>
                <a:ea typeface="Calibri" charset="0"/>
                <a:cs typeface="Calibri" charset="0"/>
              </a:rPr>
              <a:t>add R2, R4, R5</a:t>
            </a:r>
            <a:endParaRPr lang="en-US" sz="2400" b="1" dirty="0">
              <a:latin typeface="Calibri" charset="0"/>
              <a:ea typeface="Calibri" charset="0"/>
              <a:cs typeface="Calibri" charset="0"/>
            </a:endParaRPr>
          </a:p>
        </p:txBody>
      </p:sp>
      <p:sp>
        <p:nvSpPr>
          <p:cNvPr id="6" name="TextBox 5"/>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8001728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Conditional Branches </a:t>
            </a:r>
            <a:r>
              <a:rPr lang="mr-IN" dirty="0" smtClean="0"/>
              <a:t>–</a:t>
            </a:r>
            <a:r>
              <a:rPr lang="en-US" dirty="0" smtClean="0"/>
              <a:t> 2</a:t>
            </a:r>
            <a:endParaRPr lang="en-US" dirty="0"/>
          </a:p>
        </p:txBody>
      </p:sp>
      <p:sp>
        <p:nvSpPr>
          <p:cNvPr id="3" name="Content Placeholder 2"/>
          <p:cNvSpPr>
            <a:spLocks noGrp="1"/>
          </p:cNvSpPr>
          <p:nvPr>
            <p:ph idx="1"/>
          </p:nvPr>
        </p:nvSpPr>
        <p:spPr/>
        <p:txBody>
          <a:bodyPr/>
          <a:lstStyle/>
          <a:p>
            <a:r>
              <a:rPr lang="en-US" dirty="0" smtClean="0"/>
              <a:t>Both </a:t>
            </a:r>
            <a:r>
              <a:rPr lang="en-US" dirty="0"/>
              <a:t>the comparison and target address calculation happens in the EX stage (3rd cycle of instruction processing)</a:t>
            </a:r>
          </a:p>
          <a:p>
            <a:endParaRPr lang="en-US" dirty="0" smtClean="0"/>
          </a:p>
          <a:p>
            <a:r>
              <a:rPr lang="en-US" dirty="0" smtClean="0"/>
              <a:t>If the branch is </a:t>
            </a:r>
            <a:r>
              <a:rPr lang="en-US" b="1" dirty="0" smtClean="0">
                <a:solidFill>
                  <a:srgbClr val="0951FF"/>
                </a:solidFill>
              </a:rPr>
              <a:t>taken</a:t>
            </a:r>
          </a:p>
          <a:p>
            <a:pPr lvl="1">
              <a:spcBef>
                <a:spcPts val="0"/>
              </a:spcBef>
              <a:spcAft>
                <a:spcPts val="300"/>
              </a:spcAft>
            </a:pPr>
            <a:r>
              <a:rPr lang="en-US" dirty="0" smtClean="0"/>
              <a:t>Cannot </a:t>
            </a:r>
            <a:r>
              <a:rPr lang="en-US" dirty="0"/>
              <a:t>fetch the branch target before the start of 4th cycle</a:t>
            </a:r>
          </a:p>
          <a:p>
            <a:pPr lvl="1">
              <a:spcBef>
                <a:spcPts val="0"/>
              </a:spcBef>
              <a:spcAft>
                <a:spcPts val="300"/>
              </a:spcAft>
            </a:pPr>
            <a:r>
              <a:rPr lang="en-US" dirty="0"/>
              <a:t>No useful instruction fetched in cycles 2 and 3</a:t>
            </a:r>
            <a:r>
              <a:rPr lang="en-US" dirty="0">
                <a:sym typeface="Wingdings" panose="05000000000000000000" pitchFamily="2" charset="2"/>
              </a:rPr>
              <a:t></a:t>
            </a:r>
            <a:r>
              <a:rPr lang="en-US" dirty="0"/>
              <a:t> Control </a:t>
            </a:r>
            <a:r>
              <a:rPr lang="en-US" dirty="0" smtClean="0"/>
              <a:t>Hazard</a:t>
            </a:r>
          </a:p>
          <a:p>
            <a:pPr lvl="1">
              <a:spcBef>
                <a:spcPts val="0"/>
              </a:spcBef>
              <a:spcAft>
                <a:spcPts val="300"/>
              </a:spcAft>
            </a:pPr>
            <a:r>
              <a:rPr lang="en-US" dirty="0" smtClean="0"/>
              <a:t>Stall penalty = 2 cycles</a:t>
            </a:r>
          </a:p>
        </p:txBody>
      </p:sp>
      <p:sp>
        <p:nvSpPr>
          <p:cNvPr id="5" name="TextBox 4"/>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1179135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Handling Control Hazards</a:t>
            </a:r>
            <a:endParaRPr lang="en-US" dirty="0"/>
          </a:p>
        </p:txBody>
      </p:sp>
      <p:sp>
        <p:nvSpPr>
          <p:cNvPr id="3" name="Content Placeholder 2"/>
          <p:cNvSpPr>
            <a:spLocks noGrp="1"/>
          </p:cNvSpPr>
          <p:nvPr>
            <p:ph idx="1"/>
          </p:nvPr>
        </p:nvSpPr>
        <p:spPr>
          <a:xfrm>
            <a:off x="179513" y="4121942"/>
            <a:ext cx="8775576" cy="2511697"/>
          </a:xfrm>
        </p:spPr>
        <p:txBody>
          <a:bodyPr/>
          <a:lstStyle/>
          <a:p>
            <a:pPr>
              <a:spcBef>
                <a:spcPts val="0"/>
              </a:spcBef>
              <a:spcAft>
                <a:spcPts val="300"/>
              </a:spcAft>
            </a:pPr>
            <a:r>
              <a:rPr lang="en-US" sz="2400" dirty="0"/>
              <a:t>Let us assume R5 = R6</a:t>
            </a:r>
          </a:p>
          <a:p>
            <a:pPr>
              <a:spcBef>
                <a:spcPts val="0"/>
              </a:spcBef>
              <a:spcAft>
                <a:spcPts val="300"/>
              </a:spcAft>
            </a:pPr>
            <a:r>
              <a:rPr lang="en-US" sz="2400" dirty="0"/>
              <a:t>In cycle-3, EX stage determines that the branch is taken and computes the target address</a:t>
            </a:r>
          </a:p>
          <a:p>
            <a:pPr>
              <a:spcBef>
                <a:spcPts val="0"/>
              </a:spcBef>
              <a:spcAft>
                <a:spcPts val="300"/>
              </a:spcAft>
            </a:pPr>
            <a:r>
              <a:rPr lang="en-US" sz="2400" dirty="0"/>
              <a:t>PC is updated with the branch target address</a:t>
            </a:r>
          </a:p>
          <a:p>
            <a:pPr>
              <a:spcBef>
                <a:spcPts val="0"/>
              </a:spcBef>
              <a:spcAft>
                <a:spcPts val="300"/>
              </a:spcAft>
            </a:pPr>
            <a:r>
              <a:rPr lang="en-US" sz="2400" dirty="0"/>
              <a:t>Two instructions (I</a:t>
            </a:r>
            <a:r>
              <a:rPr lang="en-US" sz="2400" baseline="-25000" dirty="0"/>
              <a:t>j+1</a:t>
            </a:r>
            <a:r>
              <a:rPr lang="en-US" sz="2400" dirty="0"/>
              <a:t> and I</a:t>
            </a:r>
            <a:r>
              <a:rPr lang="en-US" sz="2400" baseline="-25000" dirty="0"/>
              <a:t>j+2</a:t>
            </a:r>
            <a:r>
              <a:rPr lang="en-US" sz="2400" dirty="0"/>
              <a:t>) on the wrong path have already been fetched</a:t>
            </a:r>
          </a:p>
        </p:txBody>
      </p:sp>
      <p:pic>
        <p:nvPicPr>
          <p:cNvPr id="4" name="Picture 3"/>
          <p:cNvPicPr>
            <a:picLocks noChangeAspect="1"/>
          </p:cNvPicPr>
          <p:nvPr/>
        </p:nvPicPr>
        <p:blipFill>
          <a:blip r:embed="rId2"/>
          <a:stretch>
            <a:fillRect/>
          </a:stretch>
        </p:blipFill>
        <p:spPr>
          <a:xfrm>
            <a:off x="0" y="1026002"/>
            <a:ext cx="8993571" cy="3112266"/>
          </a:xfrm>
          <a:prstGeom prst="rect">
            <a:avLst/>
          </a:prstGeom>
        </p:spPr>
      </p:pic>
      <p:sp>
        <p:nvSpPr>
          <p:cNvPr id="6" name="TextBox 5"/>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10755878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Handling Control Hazards</a:t>
            </a:r>
            <a:endParaRPr lang="en-US" dirty="0"/>
          </a:p>
        </p:txBody>
      </p:sp>
      <p:sp>
        <p:nvSpPr>
          <p:cNvPr id="3" name="Content Placeholder 2"/>
          <p:cNvSpPr>
            <a:spLocks noGrp="1"/>
          </p:cNvSpPr>
          <p:nvPr>
            <p:ph idx="1"/>
          </p:nvPr>
        </p:nvSpPr>
        <p:spPr>
          <a:xfrm>
            <a:off x="179513" y="4722019"/>
            <a:ext cx="8775576" cy="1947340"/>
          </a:xfrm>
        </p:spPr>
        <p:txBody>
          <a:bodyPr/>
          <a:lstStyle/>
          <a:p>
            <a:r>
              <a:rPr lang="en-US" sz="2400" dirty="0"/>
              <a:t>Control transfers to branch target (</a:t>
            </a:r>
            <a:r>
              <a:rPr lang="en-US" sz="2400" dirty="0" err="1"/>
              <a:t>I</a:t>
            </a:r>
            <a:r>
              <a:rPr lang="en-US" sz="2400" baseline="-25000" dirty="0" err="1"/>
              <a:t>k</a:t>
            </a:r>
            <a:r>
              <a:rPr lang="en-US" sz="2400" dirty="0"/>
              <a:t>)</a:t>
            </a:r>
          </a:p>
          <a:p>
            <a:r>
              <a:rPr lang="en-US" sz="2400" dirty="0"/>
              <a:t>Instructions I</a:t>
            </a:r>
            <a:r>
              <a:rPr lang="en-US" sz="2400" baseline="-25000" dirty="0"/>
              <a:t>j+1</a:t>
            </a:r>
            <a:r>
              <a:rPr lang="en-US" sz="2400" dirty="0"/>
              <a:t> and I</a:t>
            </a:r>
            <a:r>
              <a:rPr lang="en-US" sz="2400" baseline="-25000" dirty="0"/>
              <a:t>j+2</a:t>
            </a:r>
            <a:r>
              <a:rPr lang="en-US" sz="2400" dirty="0"/>
              <a:t> flushed from the pipeline</a:t>
            </a:r>
          </a:p>
          <a:p>
            <a:r>
              <a:rPr lang="en-US" sz="2400" dirty="0"/>
              <a:t>Branch Penalty in this case is 2 cycles</a:t>
            </a:r>
          </a:p>
          <a:p>
            <a:r>
              <a:rPr lang="en-US" sz="2400" dirty="0"/>
              <a:t>What would be the Branch Penalty if the branch was </a:t>
            </a:r>
            <a:r>
              <a:rPr lang="en-US" sz="2400" dirty="0">
                <a:solidFill>
                  <a:srgbClr val="004BF3"/>
                </a:solidFill>
              </a:rPr>
              <a:t>not taken</a:t>
            </a:r>
            <a:r>
              <a:rPr lang="en-US" sz="2400" dirty="0"/>
              <a:t>?</a:t>
            </a:r>
            <a:endParaRPr lang="en-US" sz="300" dirty="0"/>
          </a:p>
        </p:txBody>
      </p:sp>
      <p:pic>
        <p:nvPicPr>
          <p:cNvPr id="5" name="Picture 4"/>
          <p:cNvPicPr>
            <a:picLocks noChangeAspect="1"/>
          </p:cNvPicPr>
          <p:nvPr/>
        </p:nvPicPr>
        <p:blipFill>
          <a:blip r:embed="rId2"/>
          <a:stretch>
            <a:fillRect/>
          </a:stretch>
        </p:blipFill>
        <p:spPr>
          <a:xfrm>
            <a:off x="735808" y="1007938"/>
            <a:ext cx="7339012" cy="3526101"/>
          </a:xfrm>
          <a:prstGeom prst="rect">
            <a:avLst/>
          </a:prstGeom>
        </p:spPr>
      </p:pic>
      <p:sp>
        <p:nvSpPr>
          <p:cNvPr id="7" name="TextBox 6"/>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419892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Reduce Branch Penalty</a:t>
            </a:r>
            <a:endParaRPr lang="en-US" dirty="0"/>
          </a:p>
        </p:txBody>
      </p:sp>
      <p:sp>
        <p:nvSpPr>
          <p:cNvPr id="3" name="Content Placeholder 2"/>
          <p:cNvSpPr>
            <a:spLocks noGrp="1"/>
          </p:cNvSpPr>
          <p:nvPr>
            <p:ph idx="1"/>
          </p:nvPr>
        </p:nvSpPr>
        <p:spPr/>
        <p:txBody>
          <a:bodyPr/>
          <a:lstStyle/>
          <a:p>
            <a:r>
              <a:rPr lang="en-US" dirty="0"/>
              <a:t>How to reduce the branch penalty for conditional branches?</a:t>
            </a:r>
          </a:p>
          <a:p>
            <a:pPr lvl="1"/>
            <a:r>
              <a:rPr lang="en-US" dirty="0">
                <a:solidFill>
                  <a:srgbClr val="0951FF"/>
                </a:solidFill>
              </a:rPr>
              <a:t>Test the branch condition in the ID stage</a:t>
            </a:r>
          </a:p>
          <a:p>
            <a:pPr lvl="2"/>
            <a:r>
              <a:rPr lang="en-US" dirty="0"/>
              <a:t>Move the comparator from EX stage to ID stage</a:t>
            </a:r>
          </a:p>
          <a:p>
            <a:pPr lvl="2"/>
            <a:r>
              <a:rPr lang="en-US" dirty="0"/>
              <a:t>Branch condition tested in parallel with target address computation</a:t>
            </a:r>
          </a:p>
          <a:p>
            <a:pPr lvl="2"/>
            <a:r>
              <a:rPr lang="en-US" dirty="0"/>
              <a:t>Branch penalty reduced to one cycle</a:t>
            </a:r>
          </a:p>
          <a:p>
            <a:pPr lvl="1"/>
            <a:r>
              <a:rPr lang="en-US" dirty="0">
                <a:solidFill>
                  <a:srgbClr val="0951FF"/>
                </a:solidFill>
              </a:rPr>
              <a:t>Also compute the branch target address in the ID stage</a:t>
            </a:r>
          </a:p>
          <a:p>
            <a:pPr lvl="2"/>
            <a:r>
              <a:rPr lang="en-US" dirty="0"/>
              <a:t>Need an adder in the ID stage to add the branch offset to the PC</a:t>
            </a:r>
          </a:p>
          <a:p>
            <a:pPr lvl="2"/>
            <a:r>
              <a:rPr lang="en-US" dirty="0"/>
              <a:t>When the decoder determines that the instruction is a conditional branch, the computed target address is available before the end of the ID stage</a:t>
            </a:r>
          </a:p>
          <a:p>
            <a:pPr lvl="2"/>
            <a:r>
              <a:rPr lang="en-US" dirty="0"/>
              <a:t>Update the PC before the end of ID stage</a:t>
            </a:r>
          </a:p>
          <a:p>
            <a:pPr lvl="1"/>
            <a:r>
              <a:rPr lang="en-US" dirty="0"/>
              <a:t>Negative Effect: ID stage lengthened; may have to increase the clock period</a:t>
            </a:r>
            <a:endParaRPr lang="en-US" sz="500" dirty="0"/>
          </a:p>
        </p:txBody>
      </p:sp>
      <p:sp>
        <p:nvSpPr>
          <p:cNvPr id="5" name="TextBox 4"/>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148945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Instruction Execution of RISC</a:t>
            </a:r>
            <a:endParaRPr lang="en-US" dirty="0"/>
          </a:p>
        </p:txBody>
      </p:sp>
      <p:sp>
        <p:nvSpPr>
          <p:cNvPr id="3" name="Content Placeholder 2"/>
          <p:cNvSpPr>
            <a:spLocks noGrp="1"/>
          </p:cNvSpPr>
          <p:nvPr>
            <p:ph idx="1"/>
          </p:nvPr>
        </p:nvSpPr>
        <p:spPr/>
        <p:txBody>
          <a:bodyPr/>
          <a:lstStyle/>
          <a:p>
            <a:r>
              <a:rPr lang="en-US" dirty="0"/>
              <a:t>Initial State: PC is set to point to the first instruction</a:t>
            </a:r>
          </a:p>
          <a:p>
            <a:pPr>
              <a:spcBef>
                <a:spcPts val="1800"/>
              </a:spcBef>
            </a:pPr>
            <a:r>
              <a:rPr lang="en-US" dirty="0"/>
              <a:t>For each instruction, perform the following 5 steps:</a:t>
            </a:r>
          </a:p>
          <a:p>
            <a:pPr lvl="1"/>
            <a:r>
              <a:rPr lang="en-US" dirty="0"/>
              <a:t>Instruction Fetch (</a:t>
            </a:r>
            <a:r>
              <a:rPr lang="en-US" b="1" dirty="0"/>
              <a:t>IF</a:t>
            </a:r>
            <a:r>
              <a:rPr lang="en-US" dirty="0"/>
              <a:t>)</a:t>
            </a:r>
          </a:p>
          <a:p>
            <a:pPr lvl="1"/>
            <a:r>
              <a:rPr lang="en-US" dirty="0"/>
              <a:t>Instruction Decode/Register Read (</a:t>
            </a:r>
            <a:r>
              <a:rPr lang="en-US" b="1" dirty="0"/>
              <a:t>ID</a:t>
            </a:r>
            <a:r>
              <a:rPr lang="en-US" dirty="0"/>
              <a:t>)</a:t>
            </a:r>
          </a:p>
          <a:p>
            <a:pPr lvl="1"/>
            <a:r>
              <a:rPr lang="en-US" dirty="0"/>
              <a:t>Execution/Effective Address Calculation (</a:t>
            </a:r>
            <a:r>
              <a:rPr lang="en-US" b="1" dirty="0"/>
              <a:t>EX</a:t>
            </a:r>
            <a:r>
              <a:rPr lang="en-US" dirty="0"/>
              <a:t>)</a:t>
            </a:r>
          </a:p>
          <a:p>
            <a:pPr lvl="1"/>
            <a:r>
              <a:rPr lang="en-US" dirty="0"/>
              <a:t>Memory Access (</a:t>
            </a:r>
            <a:r>
              <a:rPr lang="en-US" b="1" dirty="0"/>
              <a:t>MEM</a:t>
            </a:r>
            <a:r>
              <a:rPr lang="en-US" dirty="0"/>
              <a:t>)</a:t>
            </a:r>
          </a:p>
          <a:p>
            <a:pPr lvl="1"/>
            <a:r>
              <a:rPr lang="en-US" dirty="0"/>
              <a:t>Write Back (</a:t>
            </a:r>
            <a:r>
              <a:rPr lang="en-US" b="1" dirty="0"/>
              <a:t>WB</a:t>
            </a:r>
            <a:r>
              <a:rPr lang="en-US" dirty="0"/>
              <a: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419" y="4670425"/>
            <a:ext cx="6032500" cy="1702722"/>
          </a:xfrm>
          <a:prstGeom prst="rect">
            <a:avLst/>
          </a:prstGeom>
        </p:spPr>
      </p:pic>
      <p:sp>
        <p:nvSpPr>
          <p:cNvPr id="6" name="TextBox 5"/>
          <p:cNvSpPr txBox="1"/>
          <p:nvPr/>
        </p:nvSpPr>
        <p:spPr>
          <a:xfrm>
            <a:off x="-1" y="6612318"/>
            <a:ext cx="1656736"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a:solidFill>
                  <a:srgbClr val="004BF3"/>
                </a:solidFill>
                <a:latin typeface="Calibri" charset="0"/>
                <a:ea typeface="Calibri" charset="0"/>
                <a:cs typeface="Calibri" charset="0"/>
              </a:rPr>
              <a:t>C</a:t>
            </a:r>
            <a:r>
              <a:rPr lang="en-US" sz="1600" b="1" i="0" smtClean="0">
                <a:solidFill>
                  <a:srgbClr val="004BF3"/>
                </a:solidFill>
                <a:latin typeface="Calibri" charset="0"/>
                <a:ea typeface="Calibri" charset="0"/>
                <a:cs typeface="Calibri" charset="0"/>
              </a:rPr>
              <a:t>.1   </a:t>
            </a:r>
            <a:r>
              <a:rPr lang="en-US" sz="1600" b="1" i="0" dirty="0" smtClean="0">
                <a:solidFill>
                  <a:srgbClr val="004BF3"/>
                </a:solidFill>
                <a:latin typeface="Calibri" charset="0"/>
                <a:ea typeface="Calibri" charset="0"/>
                <a:cs typeface="Calibri" charset="0"/>
              </a:rPr>
              <a:t>Introduction</a:t>
            </a:r>
            <a:endParaRPr lang="en-US" sz="1600" b="1" i="0" dirty="0">
              <a:solidFill>
                <a:srgbClr val="0066FF"/>
              </a:solidFill>
              <a:latin typeface="Arial" charset="0"/>
            </a:endParaRPr>
          </a:p>
        </p:txBody>
      </p:sp>
    </p:spTree>
    <p:extLst>
      <p:ext uri="{BB962C8B-B14F-4D97-AF65-F5344CB8AC3E}">
        <p14:creationId xmlns:p14="http://schemas.microsoft.com/office/powerpoint/2010/main" val="21038661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Reduce Branch Penalty</a:t>
            </a:r>
            <a:endParaRPr lang="en-US" dirty="0"/>
          </a:p>
        </p:txBody>
      </p:sp>
      <p:sp>
        <p:nvSpPr>
          <p:cNvPr id="3" name="Content Placeholder 2"/>
          <p:cNvSpPr>
            <a:spLocks noGrp="1"/>
          </p:cNvSpPr>
          <p:nvPr>
            <p:ph idx="1"/>
          </p:nvPr>
        </p:nvSpPr>
        <p:spPr>
          <a:xfrm>
            <a:off x="179513" y="4779169"/>
            <a:ext cx="8775576" cy="1890190"/>
          </a:xfrm>
        </p:spPr>
        <p:txBody>
          <a:bodyPr/>
          <a:lstStyle/>
          <a:p>
            <a:r>
              <a:rPr lang="en-US" sz="2400" dirty="0"/>
              <a:t>Branch condition and target address computed in cycle # 2</a:t>
            </a:r>
          </a:p>
          <a:p>
            <a:r>
              <a:rPr lang="en-US" sz="2400" dirty="0"/>
              <a:t>Branch penalty reduced to one cycle</a:t>
            </a:r>
          </a:p>
          <a:p>
            <a:r>
              <a:rPr lang="en-US" sz="2400" dirty="0"/>
              <a:t>Only one instruction (I</a:t>
            </a:r>
            <a:r>
              <a:rPr lang="en-US" sz="2400" baseline="-25000" dirty="0"/>
              <a:t>j+1</a:t>
            </a:r>
            <a:r>
              <a:rPr lang="en-US" sz="2400" dirty="0"/>
              <a:t>) is fetched incorrectly and needs to be discarded</a:t>
            </a:r>
          </a:p>
        </p:txBody>
      </p:sp>
      <p:pic>
        <p:nvPicPr>
          <p:cNvPr id="4" name="Picture 3"/>
          <p:cNvPicPr>
            <a:picLocks noChangeAspect="1"/>
          </p:cNvPicPr>
          <p:nvPr/>
        </p:nvPicPr>
        <p:blipFill>
          <a:blip r:embed="rId2"/>
          <a:stretch>
            <a:fillRect/>
          </a:stretch>
        </p:blipFill>
        <p:spPr>
          <a:xfrm>
            <a:off x="549860" y="1262221"/>
            <a:ext cx="7918865" cy="3222625"/>
          </a:xfrm>
          <a:prstGeom prst="rect">
            <a:avLst/>
          </a:prstGeom>
        </p:spPr>
      </p:pic>
      <p:sp>
        <p:nvSpPr>
          <p:cNvPr id="6" name="TextBox 5"/>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9362706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Reducing Pipeline Branch Penalties </a:t>
            </a:r>
            <a:r>
              <a:rPr lang="mr-IN" dirty="0" smtClean="0"/>
              <a:t>–</a:t>
            </a:r>
            <a:r>
              <a:rPr lang="en-US" dirty="0" smtClean="0"/>
              <a:t> 1 </a:t>
            </a:r>
            <a:endParaRPr lang="en-US" dirty="0"/>
          </a:p>
        </p:txBody>
      </p:sp>
      <p:sp>
        <p:nvSpPr>
          <p:cNvPr id="3" name="Content Placeholder 2"/>
          <p:cNvSpPr>
            <a:spLocks noGrp="1"/>
          </p:cNvSpPr>
          <p:nvPr>
            <p:ph idx="1"/>
          </p:nvPr>
        </p:nvSpPr>
        <p:spPr/>
        <p:txBody>
          <a:bodyPr/>
          <a:lstStyle/>
          <a:p>
            <a:r>
              <a:rPr lang="en-US" b="1" dirty="0" smtClean="0">
                <a:solidFill>
                  <a:srgbClr val="0049EA"/>
                </a:solidFill>
              </a:rPr>
              <a:t>Pipeline flush </a:t>
            </a:r>
            <a:r>
              <a:rPr lang="mr-IN" dirty="0" smtClean="0"/>
              <a:t>–</a:t>
            </a:r>
            <a:r>
              <a:rPr lang="en-US" dirty="0" smtClean="0"/>
              <a:t> simple, but w. fixed branch penalties</a:t>
            </a:r>
          </a:p>
          <a:p>
            <a:pPr lvl="1"/>
            <a:r>
              <a:rPr lang="en-US" dirty="0" smtClean="0"/>
              <a:t>Stall until branch target is known</a:t>
            </a:r>
          </a:p>
          <a:p>
            <a:r>
              <a:rPr lang="en-US" b="1" dirty="0" smtClean="0">
                <a:solidFill>
                  <a:srgbClr val="0044DB"/>
                </a:solidFill>
              </a:rPr>
              <a:t>Predicted-not-taken</a:t>
            </a:r>
            <a:endParaRPr lang="en-US" b="1" dirty="0">
              <a:solidFill>
                <a:srgbClr val="0044DB"/>
              </a:solidFill>
            </a:endParaRPr>
          </a:p>
          <a:p>
            <a:pPr lvl="1"/>
            <a:r>
              <a:rPr lang="en-US" dirty="0"/>
              <a:t>Increment PC by 4 every cycle and keep fetching sequential instructions after the branch instruction</a:t>
            </a:r>
          </a:p>
          <a:p>
            <a:pPr lvl="1"/>
            <a:r>
              <a:rPr lang="en-US" dirty="0"/>
              <a:t>After the branch outcome is computed</a:t>
            </a:r>
          </a:p>
          <a:p>
            <a:pPr lvl="2"/>
            <a:r>
              <a:rPr lang="en-US" dirty="0"/>
              <a:t>If the branch condition is false (Not-taken branch):</a:t>
            </a:r>
          </a:p>
          <a:p>
            <a:pPr lvl="3"/>
            <a:r>
              <a:rPr lang="en-US" dirty="0"/>
              <a:t>We have already been fetching instructions from the correct path =&gt; no problem</a:t>
            </a:r>
          </a:p>
          <a:p>
            <a:pPr lvl="2"/>
            <a:r>
              <a:rPr lang="en-US" dirty="0"/>
              <a:t>But if the branch condition is true (Taken branch):</a:t>
            </a:r>
          </a:p>
          <a:p>
            <a:pPr lvl="3"/>
            <a:r>
              <a:rPr lang="en-US" dirty="0"/>
              <a:t>Need to start fetching from the branch target</a:t>
            </a:r>
          </a:p>
          <a:p>
            <a:pPr lvl="3"/>
            <a:r>
              <a:rPr lang="en-US" dirty="0"/>
              <a:t>What happens to the instructions that have already been fetched on the wrong path?</a:t>
            </a:r>
            <a:endParaRPr lang="en-US" sz="400" dirty="0"/>
          </a:p>
          <a:p>
            <a:endParaRPr lang="en-US" dirty="0" smtClean="0">
              <a:solidFill>
                <a:srgbClr val="0951FF"/>
              </a:solidFill>
            </a:endParaRPr>
          </a:p>
          <a:p>
            <a:endParaRPr lang="en-US" sz="300" dirty="0">
              <a:solidFill>
                <a:srgbClr val="0951FF"/>
              </a:solidFill>
            </a:endParaRPr>
          </a:p>
        </p:txBody>
      </p:sp>
      <p:sp>
        <p:nvSpPr>
          <p:cNvPr id="5" name="TextBox 4"/>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11848275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Reducing Pipeline Branch Penalties </a:t>
            </a:r>
            <a:r>
              <a:rPr lang="mr-IN" dirty="0" smtClean="0"/>
              <a:t>–</a:t>
            </a:r>
            <a:r>
              <a:rPr lang="en-US" dirty="0" smtClean="0"/>
              <a:t> 2 </a:t>
            </a:r>
            <a:endParaRPr lang="en-US" dirty="0"/>
          </a:p>
        </p:txBody>
      </p:sp>
      <p:sp>
        <p:nvSpPr>
          <p:cNvPr id="3" name="Content Placeholder 2"/>
          <p:cNvSpPr>
            <a:spLocks noGrp="1"/>
          </p:cNvSpPr>
          <p:nvPr>
            <p:ph idx="1"/>
          </p:nvPr>
        </p:nvSpPr>
        <p:spPr/>
        <p:txBody>
          <a:bodyPr/>
          <a:lstStyle/>
          <a:p>
            <a:r>
              <a:rPr lang="en-US" b="1" dirty="0" smtClean="0">
                <a:solidFill>
                  <a:srgbClr val="0044DB"/>
                </a:solidFill>
              </a:rPr>
              <a:t>Predicted-not-taken</a:t>
            </a:r>
            <a:endParaRPr lang="en-US" dirty="0" smtClean="0">
              <a:solidFill>
                <a:srgbClr val="0951FF"/>
              </a:solidFill>
            </a:endParaRPr>
          </a:p>
          <a:p>
            <a:endParaRPr lang="en-US" sz="300" dirty="0">
              <a:solidFill>
                <a:srgbClr val="0951FF"/>
              </a:solidFill>
            </a:endParaRPr>
          </a:p>
        </p:txBody>
      </p:sp>
      <p:sp>
        <p:nvSpPr>
          <p:cNvPr id="5" name="TextBox 4"/>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pic>
        <p:nvPicPr>
          <p:cNvPr id="4" name="Picture 3"/>
          <p:cNvPicPr>
            <a:picLocks noChangeAspect="1"/>
          </p:cNvPicPr>
          <p:nvPr/>
        </p:nvPicPr>
        <p:blipFill>
          <a:blip r:embed="rId2"/>
          <a:stretch>
            <a:fillRect/>
          </a:stretch>
        </p:blipFill>
        <p:spPr>
          <a:xfrm>
            <a:off x="107149" y="2221216"/>
            <a:ext cx="8904254" cy="3322334"/>
          </a:xfrm>
          <a:prstGeom prst="rect">
            <a:avLst/>
          </a:prstGeom>
        </p:spPr>
      </p:pic>
    </p:spTree>
    <p:extLst>
      <p:ext uri="{BB962C8B-B14F-4D97-AF65-F5344CB8AC3E}">
        <p14:creationId xmlns:p14="http://schemas.microsoft.com/office/powerpoint/2010/main" val="18229944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Handling Control Hazards</a:t>
            </a:r>
          </a:p>
        </p:txBody>
      </p:sp>
      <p:sp>
        <p:nvSpPr>
          <p:cNvPr id="3" name="Content Placeholder 2"/>
          <p:cNvSpPr>
            <a:spLocks noGrp="1"/>
          </p:cNvSpPr>
          <p:nvPr>
            <p:ph idx="1"/>
          </p:nvPr>
        </p:nvSpPr>
        <p:spPr/>
        <p:txBody>
          <a:bodyPr/>
          <a:lstStyle/>
          <a:p>
            <a:r>
              <a:rPr lang="en-US" b="1" dirty="0" smtClean="0">
                <a:solidFill>
                  <a:srgbClr val="004BF3"/>
                </a:solidFill>
              </a:rPr>
              <a:t>Predict-taken</a:t>
            </a:r>
            <a:r>
              <a:rPr lang="en-US" dirty="0" smtClean="0"/>
              <a:t>: </a:t>
            </a:r>
            <a:r>
              <a:rPr lang="en-US" dirty="0"/>
              <a:t>Treat every “branch” as taken</a:t>
            </a:r>
          </a:p>
          <a:p>
            <a:pPr lvl="1"/>
            <a:r>
              <a:rPr lang="en-US" dirty="0"/>
              <a:t>In our 5-stage pipeline, we don’t know target any earlier than we know branch </a:t>
            </a:r>
            <a:r>
              <a:rPr lang="en-US" dirty="0" smtClean="0"/>
              <a:t>outcome</a:t>
            </a:r>
            <a:endParaRPr lang="en-US" dirty="0"/>
          </a:p>
          <a:p>
            <a:pPr lvl="1"/>
            <a:r>
              <a:rPr lang="en-US" dirty="0"/>
              <a:t>No advantage, unless we could predict the target address earlier in the pipeline</a:t>
            </a:r>
          </a:p>
          <a:p>
            <a:endParaRPr lang="en-US" b="1" dirty="0" smtClean="0">
              <a:solidFill>
                <a:srgbClr val="004BF3"/>
              </a:solidFill>
            </a:endParaRPr>
          </a:p>
          <a:p>
            <a:r>
              <a:rPr lang="en-US" b="1" dirty="0" smtClean="0">
                <a:solidFill>
                  <a:srgbClr val="004BF3"/>
                </a:solidFill>
              </a:rPr>
              <a:t>Delayed </a:t>
            </a:r>
            <a:r>
              <a:rPr lang="en-US" b="1" dirty="0">
                <a:solidFill>
                  <a:srgbClr val="004BF3"/>
                </a:solidFill>
              </a:rPr>
              <a:t>Branch</a:t>
            </a:r>
          </a:p>
          <a:p>
            <a:pPr lvl="1"/>
            <a:r>
              <a:rPr lang="en-US" dirty="0"/>
              <a:t>Compiler optimization</a:t>
            </a:r>
          </a:p>
          <a:p>
            <a:pPr lvl="1"/>
            <a:r>
              <a:rPr lang="en-US" dirty="0"/>
              <a:t>Use knowledge of the program semantics to rearrange instructions before/after the branch</a:t>
            </a:r>
            <a:endParaRPr lang="en-US" sz="100" dirty="0"/>
          </a:p>
        </p:txBody>
      </p:sp>
      <p:sp>
        <p:nvSpPr>
          <p:cNvPr id="5" name="TextBox 4"/>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15490924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Delayed Branch</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3218907"/>
            <a:ext cx="8553450" cy="3212055"/>
          </a:xfrm>
          <a:prstGeom prst="rect">
            <a:avLst/>
          </a:prstGeom>
        </p:spPr>
      </p:pic>
      <p:sp>
        <p:nvSpPr>
          <p:cNvPr id="6" name="TextBox 5"/>
          <p:cNvSpPr txBox="1"/>
          <p:nvPr/>
        </p:nvSpPr>
        <p:spPr>
          <a:xfrm>
            <a:off x="2014536" y="1307306"/>
            <a:ext cx="5578771" cy="1348061"/>
          </a:xfrm>
          <a:prstGeom prst="rect">
            <a:avLst/>
          </a:prstGeom>
          <a:noFill/>
        </p:spPr>
        <p:txBody>
          <a:bodyPr wrap="none" rtlCol="0">
            <a:spAutoFit/>
          </a:bodyPr>
          <a:lstStyle/>
          <a:p>
            <a:r>
              <a:rPr lang="en-US" sz="2400" dirty="0" smtClean="0">
                <a:latin typeface="Calibri" charset="0"/>
                <a:ea typeface="Calibri" charset="0"/>
                <a:cs typeface="Calibri" charset="0"/>
              </a:rPr>
              <a:t>Branch instruction</a:t>
            </a:r>
          </a:p>
          <a:p>
            <a:r>
              <a:rPr lang="en-US" sz="2400" dirty="0" smtClean="0">
                <a:latin typeface="Calibri" charset="0"/>
                <a:ea typeface="Calibri" charset="0"/>
                <a:cs typeface="Calibri" charset="0"/>
              </a:rPr>
              <a:t>Sequential successor   - in </a:t>
            </a:r>
            <a:r>
              <a:rPr lang="en-US" sz="2400" i="1" dirty="0" smtClean="0">
                <a:solidFill>
                  <a:srgbClr val="0951FF"/>
                </a:solidFill>
                <a:latin typeface="Calibri" charset="0"/>
                <a:ea typeface="Calibri" charset="0"/>
                <a:cs typeface="Calibri" charset="0"/>
              </a:rPr>
              <a:t>branch delay slot</a:t>
            </a:r>
          </a:p>
          <a:p>
            <a:r>
              <a:rPr lang="en-US" sz="2400" dirty="0" smtClean="0">
                <a:latin typeface="Calibri" charset="0"/>
                <a:ea typeface="Calibri" charset="0"/>
                <a:cs typeface="Calibri" charset="0"/>
              </a:rPr>
              <a:t>Branch target if taken</a:t>
            </a:r>
            <a:endParaRPr lang="en-US" sz="2400" dirty="0">
              <a:latin typeface="Calibri" charset="0"/>
              <a:ea typeface="Calibri" charset="0"/>
              <a:cs typeface="Calibri" charset="0"/>
            </a:endParaRPr>
          </a:p>
        </p:txBody>
      </p:sp>
      <p:sp>
        <p:nvSpPr>
          <p:cNvPr id="8" name="TextBox 7"/>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15302607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Scheduling Branch Delay Slot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267" y="1043628"/>
            <a:ext cx="6922095" cy="5592915"/>
          </a:xfrm>
          <a:prstGeom prst="rect">
            <a:avLst/>
          </a:prstGeom>
        </p:spPr>
      </p:pic>
      <p:sp>
        <p:nvSpPr>
          <p:cNvPr id="6" name="TextBox 5"/>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11248280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4" name="TextBox 3"/>
          <p:cNvSpPr txBox="1"/>
          <p:nvPr/>
        </p:nvSpPr>
        <p:spPr>
          <a:xfrm>
            <a:off x="2564608" y="2228851"/>
            <a:ext cx="3358612" cy="2677656"/>
          </a:xfrm>
          <a:prstGeom prst="rect">
            <a:avLst/>
          </a:prstGeom>
          <a:noFill/>
        </p:spPr>
        <p:txBody>
          <a:bodyPr wrap="none" rtlCol="0">
            <a:spAutoFit/>
          </a:bodyPr>
          <a:lstStyle/>
          <a:p>
            <a:r>
              <a:rPr lang="en-US" sz="2400" dirty="0" smtClean="0">
                <a:latin typeface="Calibri" charset="0"/>
                <a:ea typeface="Calibri" charset="0"/>
                <a:cs typeface="Calibri" charset="0"/>
              </a:rPr>
              <a:t>	SD    	R7, 0(R8)</a:t>
            </a:r>
          </a:p>
          <a:p>
            <a:r>
              <a:rPr lang="en-US" sz="2400" dirty="0" smtClean="0">
                <a:latin typeface="Calibri" charset="0"/>
                <a:ea typeface="Calibri" charset="0"/>
                <a:cs typeface="Calibri" charset="0"/>
              </a:rPr>
              <a:t>	BEQ     	R5, R6, </a:t>
            </a:r>
            <a:r>
              <a:rPr lang="en-US" sz="2400" dirty="0" smtClean="0">
                <a:solidFill>
                  <a:srgbClr val="00B050"/>
                </a:solidFill>
                <a:latin typeface="Calibri" charset="0"/>
                <a:ea typeface="Calibri" charset="0"/>
                <a:cs typeface="Calibri" charset="0"/>
              </a:rPr>
              <a:t>IF</a:t>
            </a:r>
          </a:p>
          <a:p>
            <a:r>
              <a:rPr lang="en-US" sz="2400" dirty="0" smtClean="0">
                <a:latin typeface="Calibri" charset="0"/>
                <a:ea typeface="Calibri" charset="0"/>
                <a:cs typeface="Calibri" charset="0"/>
              </a:rPr>
              <a:t>	LD        	R2, 16(R1)</a:t>
            </a:r>
          </a:p>
          <a:p>
            <a:r>
              <a:rPr lang="en-US" sz="2400" dirty="0" smtClean="0">
                <a:latin typeface="Calibri" charset="0"/>
                <a:ea typeface="Calibri" charset="0"/>
                <a:cs typeface="Calibri" charset="0"/>
              </a:rPr>
              <a:t>      	DADD  	R3, R4, R2</a:t>
            </a:r>
          </a:p>
          <a:p>
            <a:r>
              <a:rPr lang="en-US" sz="2400" dirty="0" smtClean="0">
                <a:solidFill>
                  <a:srgbClr val="00B050"/>
                </a:solidFill>
                <a:latin typeface="Calibri" charset="0"/>
                <a:ea typeface="Calibri" charset="0"/>
                <a:cs typeface="Calibri" charset="0"/>
              </a:rPr>
              <a:t>IF:</a:t>
            </a:r>
            <a:r>
              <a:rPr lang="en-US" sz="2400" dirty="0" smtClean="0">
                <a:latin typeface="Calibri" charset="0"/>
                <a:ea typeface="Calibri" charset="0"/>
                <a:cs typeface="Calibri" charset="0"/>
              </a:rPr>
              <a:t>  	LD    	R2, 64(R1)</a:t>
            </a:r>
          </a:p>
          <a:p>
            <a:r>
              <a:rPr lang="en-US" sz="2400" dirty="0">
                <a:latin typeface="Calibri" charset="0"/>
                <a:ea typeface="Calibri" charset="0"/>
                <a:cs typeface="Calibri" charset="0"/>
              </a:rPr>
              <a:t> </a:t>
            </a:r>
            <a:r>
              <a:rPr lang="en-US" sz="2400" dirty="0" smtClean="0">
                <a:latin typeface="Calibri" charset="0"/>
                <a:ea typeface="Calibri" charset="0"/>
                <a:cs typeface="Calibri" charset="0"/>
              </a:rPr>
              <a:t>     	DSUB  	R3, R4, R2 </a:t>
            </a:r>
            <a:endParaRPr lang="en-US" sz="2400" dirty="0">
              <a:latin typeface="Calibri" charset="0"/>
              <a:ea typeface="Calibri" charset="0"/>
              <a:cs typeface="Calibri" charset="0"/>
            </a:endParaRPr>
          </a:p>
        </p:txBody>
      </p:sp>
      <p:sp>
        <p:nvSpPr>
          <p:cNvPr id="5" name="TextBox 4"/>
          <p:cNvSpPr txBox="1"/>
          <p:nvPr/>
        </p:nvSpPr>
        <p:spPr>
          <a:xfrm>
            <a:off x="1521619" y="5493544"/>
            <a:ext cx="2566728" cy="523220"/>
          </a:xfrm>
          <a:prstGeom prst="rect">
            <a:avLst/>
          </a:prstGeom>
          <a:noFill/>
        </p:spPr>
        <p:txBody>
          <a:bodyPr wrap="none" rtlCol="0">
            <a:spAutoFit/>
          </a:bodyPr>
          <a:lstStyle/>
          <a:p>
            <a:r>
              <a:rPr lang="en-US" sz="2800" dirty="0" smtClean="0">
                <a:latin typeface="Calibri" charset="0"/>
                <a:ea typeface="Calibri" charset="0"/>
                <a:cs typeface="Calibri" charset="0"/>
              </a:rPr>
              <a:t>Branch hazards?</a:t>
            </a:r>
            <a:endParaRPr lang="en-US" sz="2800" dirty="0">
              <a:latin typeface="Calibri" charset="0"/>
              <a:ea typeface="Calibri" charset="0"/>
              <a:cs typeface="Calibri" charset="0"/>
            </a:endParaRPr>
          </a:p>
        </p:txBody>
      </p:sp>
      <p:sp>
        <p:nvSpPr>
          <p:cNvPr id="6" name="TextBox 5"/>
          <p:cNvSpPr txBox="1"/>
          <p:nvPr/>
        </p:nvSpPr>
        <p:spPr>
          <a:xfrm>
            <a:off x="5207794" y="5514976"/>
            <a:ext cx="2228174" cy="523220"/>
          </a:xfrm>
          <a:prstGeom prst="rect">
            <a:avLst/>
          </a:prstGeom>
          <a:noFill/>
        </p:spPr>
        <p:txBody>
          <a:bodyPr wrap="none" rtlCol="0">
            <a:spAutoFit/>
          </a:bodyPr>
          <a:lstStyle/>
          <a:p>
            <a:r>
              <a:rPr lang="en-US" sz="2800" smtClean="0">
                <a:latin typeface="Calibri" charset="0"/>
                <a:ea typeface="Calibri" charset="0"/>
                <a:cs typeface="Calibri" charset="0"/>
              </a:rPr>
              <a:t>Data hazards?</a:t>
            </a:r>
            <a:endParaRPr lang="en-US" sz="2800" dirty="0" smtClean="0">
              <a:latin typeface="Calibri" charset="0"/>
              <a:ea typeface="Calibri" charset="0"/>
              <a:cs typeface="Calibri" charset="0"/>
            </a:endParaRPr>
          </a:p>
        </p:txBody>
      </p:sp>
      <p:sp>
        <p:nvSpPr>
          <p:cNvPr id="7" name="TextBox 6"/>
          <p:cNvSpPr txBox="1"/>
          <p:nvPr/>
        </p:nvSpPr>
        <p:spPr>
          <a:xfrm>
            <a:off x="221456" y="1193006"/>
            <a:ext cx="5833392" cy="523220"/>
          </a:xfrm>
          <a:prstGeom prst="rect">
            <a:avLst/>
          </a:prstGeom>
          <a:noFill/>
        </p:spPr>
        <p:txBody>
          <a:bodyPr wrap="none" rtlCol="0">
            <a:spAutoFit/>
          </a:bodyPr>
          <a:lstStyle/>
          <a:p>
            <a:r>
              <a:rPr lang="en-US" sz="2800" dirty="0" smtClean="0">
                <a:latin typeface="Calibri" charset="0"/>
                <a:ea typeface="Calibri" charset="0"/>
                <a:cs typeface="Calibri" charset="0"/>
              </a:rPr>
              <a:t>Suppose that branch penalty is 1 cycle.</a:t>
            </a:r>
          </a:p>
        </p:txBody>
      </p:sp>
      <p:sp>
        <p:nvSpPr>
          <p:cNvPr id="9" name="TextBox 8"/>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12150367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of Branch Schemes</a:t>
            </a:r>
            <a:endParaRPr lang="en-US" dirty="0"/>
          </a:p>
        </p:txBody>
      </p:sp>
      <p:sp>
        <p:nvSpPr>
          <p:cNvPr id="10" name="TextBox 9"/>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pic>
        <p:nvPicPr>
          <p:cNvPr id="3" name="Picture 2"/>
          <p:cNvPicPr>
            <a:picLocks noChangeAspect="1"/>
          </p:cNvPicPr>
          <p:nvPr/>
        </p:nvPicPr>
        <p:blipFill>
          <a:blip r:embed="rId2"/>
          <a:stretch>
            <a:fillRect/>
          </a:stretch>
        </p:blipFill>
        <p:spPr>
          <a:xfrm>
            <a:off x="1233487" y="1484410"/>
            <a:ext cx="6210300" cy="824020"/>
          </a:xfrm>
          <a:prstGeom prst="rect">
            <a:avLst/>
          </a:prstGeom>
        </p:spPr>
      </p:pic>
      <p:pic>
        <p:nvPicPr>
          <p:cNvPr id="4" name="Picture 3"/>
          <p:cNvPicPr>
            <a:picLocks noChangeAspect="1"/>
          </p:cNvPicPr>
          <p:nvPr/>
        </p:nvPicPr>
        <p:blipFill>
          <a:blip r:embed="rId3"/>
          <a:stretch>
            <a:fillRect/>
          </a:stretch>
        </p:blipFill>
        <p:spPr>
          <a:xfrm>
            <a:off x="396875" y="3242479"/>
            <a:ext cx="8325643" cy="313637"/>
          </a:xfrm>
          <a:prstGeom prst="rect">
            <a:avLst/>
          </a:prstGeom>
        </p:spPr>
      </p:pic>
      <p:pic>
        <p:nvPicPr>
          <p:cNvPr id="5" name="Picture 4"/>
          <p:cNvPicPr>
            <a:picLocks noChangeAspect="1"/>
          </p:cNvPicPr>
          <p:nvPr/>
        </p:nvPicPr>
        <p:blipFill>
          <a:blip r:embed="rId4"/>
          <a:stretch>
            <a:fillRect/>
          </a:stretch>
        </p:blipFill>
        <p:spPr>
          <a:xfrm>
            <a:off x="828675" y="4642189"/>
            <a:ext cx="6693693" cy="835438"/>
          </a:xfrm>
          <a:prstGeom prst="rect">
            <a:avLst/>
          </a:prstGeom>
        </p:spPr>
      </p:pic>
    </p:spTree>
    <p:extLst>
      <p:ext uri="{BB962C8B-B14F-4D97-AF65-F5344CB8AC3E}">
        <p14:creationId xmlns:p14="http://schemas.microsoft.com/office/powerpoint/2010/main" val="260168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of Branch Schemes - Example</a:t>
            </a:r>
            <a:endParaRPr lang="en-US" dirty="0"/>
          </a:p>
        </p:txBody>
      </p:sp>
      <p:sp>
        <p:nvSpPr>
          <p:cNvPr id="3" name="Content Placeholder 2"/>
          <p:cNvSpPr>
            <a:spLocks noGrp="1"/>
          </p:cNvSpPr>
          <p:nvPr>
            <p:ph idx="1"/>
          </p:nvPr>
        </p:nvSpPr>
        <p:spPr/>
        <p:txBody>
          <a:bodyPr/>
          <a:lstStyle/>
          <a:p>
            <a:r>
              <a:rPr lang="en-US" dirty="0"/>
              <a:t>Assume that branches comprise 20% of all instructions. Also assume that the branch prediction is 80% accurate and incurs a 2 cycle stall on each </a:t>
            </a:r>
            <a:r>
              <a:rPr lang="en-US" dirty="0" err="1"/>
              <a:t>misprediction</a:t>
            </a:r>
            <a:r>
              <a:rPr lang="en-US" dirty="0"/>
              <a:t>. What is the impact of control hazards on the CPI of the pipelined processor? Ignore all other sources of pipeline hazards.</a:t>
            </a:r>
          </a:p>
          <a:p>
            <a:r>
              <a:rPr lang="en-US" b="1" dirty="0" smtClean="0">
                <a:solidFill>
                  <a:srgbClr val="0951FF"/>
                </a:solidFill>
              </a:rPr>
              <a:t>-------------------------------------------------------------------------</a:t>
            </a:r>
            <a:endParaRPr lang="en-US" b="1" dirty="0">
              <a:solidFill>
                <a:srgbClr val="0951FF"/>
              </a:solidFill>
            </a:endParaRPr>
          </a:p>
          <a:p>
            <a:r>
              <a:rPr lang="en-US" dirty="0"/>
              <a:t>CPI without control hazards = 1</a:t>
            </a:r>
          </a:p>
          <a:p>
            <a:r>
              <a:rPr lang="en-US" dirty="0"/>
              <a:t>Added CPI due to control hazards = Branch frequency * (1 – Branch prediction accuracy) * Stall penalty = 20% * (1 - 80%) * 2 = 0.08</a:t>
            </a:r>
          </a:p>
          <a:p>
            <a:r>
              <a:rPr lang="en-US" dirty="0"/>
              <a:t>CPI with control hazards = 1 + 0.08 = 1.08</a:t>
            </a:r>
            <a:endParaRPr lang="en-US" sz="200" dirty="0"/>
          </a:p>
          <a:p>
            <a:endParaRPr lang="en-US" dirty="0"/>
          </a:p>
        </p:txBody>
      </p:sp>
      <p:sp>
        <p:nvSpPr>
          <p:cNvPr id="5" name="TextBox 4"/>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3771306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Example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937" y="135442"/>
            <a:ext cx="8720946" cy="290082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937" y="3503467"/>
            <a:ext cx="8639176" cy="2283081"/>
          </a:xfrm>
          <a:prstGeom prst="rect">
            <a:avLst/>
          </a:prstGeom>
        </p:spPr>
      </p:pic>
      <p:cxnSp>
        <p:nvCxnSpPr>
          <p:cNvPr id="8" name="Straight Connector 7"/>
          <p:cNvCxnSpPr/>
          <p:nvPr/>
        </p:nvCxnSpPr>
        <p:spPr bwMode="auto">
          <a:xfrm>
            <a:off x="157566" y="3294821"/>
            <a:ext cx="8929687" cy="7144"/>
          </a:xfrm>
          <a:prstGeom prst="line">
            <a:avLst/>
          </a:prstGeom>
          <a:noFill/>
          <a:ln w="25400" cap="flat" cmpd="sng" algn="ctr">
            <a:solidFill>
              <a:srgbClr val="0951FF"/>
            </a:solidFill>
            <a:prstDash val="solid"/>
            <a:round/>
            <a:headEnd type="none" w="med" len="med"/>
            <a:tailEnd type="none" w="med" len="med"/>
          </a:ln>
          <a:effectLst/>
        </p:spPr>
      </p:cxnSp>
      <p:sp>
        <p:nvSpPr>
          <p:cNvPr id="10" name="TextBox 9"/>
          <p:cNvSpPr txBox="1"/>
          <p:nvPr/>
        </p:nvSpPr>
        <p:spPr>
          <a:xfrm>
            <a:off x="492919" y="5904525"/>
            <a:ext cx="7954742" cy="400110"/>
          </a:xfrm>
          <a:prstGeom prst="rect">
            <a:avLst/>
          </a:prstGeom>
          <a:noFill/>
        </p:spPr>
        <p:txBody>
          <a:bodyPr wrap="none" rtlCol="0">
            <a:spAutoFit/>
          </a:bodyPr>
          <a:lstStyle/>
          <a:p>
            <a:r>
              <a:rPr lang="en-US" sz="2000" dirty="0">
                <a:latin typeface="Calibri" charset="0"/>
                <a:ea typeface="Calibri" charset="0"/>
                <a:cs typeface="Calibri" charset="0"/>
              </a:rPr>
              <a:t>Speedup of “predicted-not-taken” over “stall pipeline” = 1.56 / 1.38 = 1.13 </a:t>
            </a:r>
          </a:p>
        </p:txBody>
      </p:sp>
      <p:sp>
        <p:nvSpPr>
          <p:cNvPr id="9" name="TextBox 8"/>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997366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Instruction Execution</a:t>
            </a:r>
            <a:endParaRPr lang="en-US" dirty="0"/>
          </a:p>
        </p:txBody>
      </p:sp>
      <p:sp>
        <p:nvSpPr>
          <p:cNvPr id="3" name="Content Placeholder 2"/>
          <p:cNvSpPr>
            <a:spLocks noGrp="1"/>
          </p:cNvSpPr>
          <p:nvPr>
            <p:ph idx="1"/>
          </p:nvPr>
        </p:nvSpPr>
        <p:spPr/>
        <p:txBody>
          <a:bodyPr/>
          <a:lstStyle/>
          <a:p>
            <a:r>
              <a:rPr lang="en-US" b="1" dirty="0"/>
              <a:t>Instruction Fetch</a:t>
            </a:r>
            <a:r>
              <a:rPr lang="en-US" dirty="0"/>
              <a:t>:</a:t>
            </a:r>
          </a:p>
          <a:p>
            <a:pPr lvl="1"/>
            <a:r>
              <a:rPr lang="en-US" dirty="0"/>
              <a:t>Send PC to memory, assert </a:t>
            </a:r>
            <a:r>
              <a:rPr lang="en-US" dirty="0" err="1"/>
              <a:t>MemRead</a:t>
            </a:r>
            <a:r>
              <a:rPr lang="en-US" dirty="0"/>
              <a:t> signal</a:t>
            </a:r>
          </a:p>
          <a:p>
            <a:pPr lvl="1"/>
            <a:r>
              <a:rPr lang="en-US" dirty="0"/>
              <a:t>Instruction read out from memory</a:t>
            </a:r>
          </a:p>
          <a:p>
            <a:pPr lvl="1"/>
            <a:r>
              <a:rPr lang="en-US" dirty="0"/>
              <a:t>Place instruction in IR: IR </a:t>
            </a:r>
            <a:r>
              <a:rPr lang="en-US" dirty="0">
                <a:sym typeface="Wingdings" panose="05000000000000000000" pitchFamily="2" charset="2"/>
              </a:rPr>
              <a:t></a:t>
            </a:r>
            <a:r>
              <a:rPr lang="en-US" dirty="0"/>
              <a:t> [PC]</a:t>
            </a:r>
          </a:p>
          <a:p>
            <a:pPr lvl="1"/>
            <a:r>
              <a:rPr lang="en-US" dirty="0"/>
              <a:t>Update PC to next instruction: PC </a:t>
            </a:r>
            <a:r>
              <a:rPr lang="en-US" dirty="0">
                <a:sym typeface="Wingdings" panose="05000000000000000000" pitchFamily="2" charset="2"/>
              </a:rPr>
              <a:t></a:t>
            </a:r>
            <a:r>
              <a:rPr lang="en-US" dirty="0"/>
              <a:t> [PC] + </a:t>
            </a:r>
            <a:r>
              <a:rPr lang="en-US" dirty="0" smtClean="0"/>
              <a:t>4</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962" y="4348956"/>
            <a:ext cx="6032500" cy="1702722"/>
          </a:xfrm>
          <a:prstGeom prst="rect">
            <a:avLst/>
          </a:prstGeom>
        </p:spPr>
      </p:pic>
      <p:sp>
        <p:nvSpPr>
          <p:cNvPr id="6" name="TextBox 5"/>
          <p:cNvSpPr txBox="1"/>
          <p:nvPr/>
        </p:nvSpPr>
        <p:spPr>
          <a:xfrm>
            <a:off x="-1" y="6612318"/>
            <a:ext cx="1656736"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a:solidFill>
                  <a:srgbClr val="004BF3"/>
                </a:solidFill>
                <a:latin typeface="Calibri" charset="0"/>
                <a:ea typeface="Calibri" charset="0"/>
                <a:cs typeface="Calibri" charset="0"/>
              </a:rPr>
              <a:t>C</a:t>
            </a:r>
            <a:r>
              <a:rPr lang="en-US" sz="1600" b="1" i="0" smtClean="0">
                <a:solidFill>
                  <a:srgbClr val="004BF3"/>
                </a:solidFill>
                <a:latin typeface="Calibri" charset="0"/>
                <a:ea typeface="Calibri" charset="0"/>
                <a:cs typeface="Calibri" charset="0"/>
              </a:rPr>
              <a:t>.1   </a:t>
            </a:r>
            <a:r>
              <a:rPr lang="en-US" sz="1600" b="1" i="0" dirty="0" smtClean="0">
                <a:solidFill>
                  <a:srgbClr val="004BF3"/>
                </a:solidFill>
                <a:latin typeface="Calibri" charset="0"/>
                <a:ea typeface="Calibri" charset="0"/>
                <a:cs typeface="Calibri" charset="0"/>
              </a:rPr>
              <a:t>Introduction</a:t>
            </a:r>
            <a:endParaRPr lang="en-US" sz="1600" b="1" i="0" dirty="0">
              <a:solidFill>
                <a:srgbClr val="0066FF"/>
              </a:solidFill>
              <a:latin typeface="Arial" charset="0"/>
            </a:endParaRPr>
          </a:p>
        </p:txBody>
      </p:sp>
    </p:spTree>
    <p:extLst>
      <p:ext uri="{BB962C8B-B14F-4D97-AF65-F5344CB8AC3E}">
        <p14:creationId xmlns:p14="http://schemas.microsoft.com/office/powerpoint/2010/main" val="10671566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Branch Prediction</a:t>
            </a:r>
            <a:endParaRPr lang="en-US" dirty="0"/>
          </a:p>
        </p:txBody>
      </p:sp>
      <p:sp>
        <p:nvSpPr>
          <p:cNvPr id="3" name="Content Placeholder 2"/>
          <p:cNvSpPr>
            <a:spLocks noGrp="1"/>
          </p:cNvSpPr>
          <p:nvPr>
            <p:ph idx="1"/>
          </p:nvPr>
        </p:nvSpPr>
        <p:spPr>
          <a:xfrm>
            <a:off x="188912" y="975629"/>
            <a:ext cx="8775576" cy="5543822"/>
          </a:xfrm>
        </p:spPr>
        <p:txBody>
          <a:bodyPr/>
          <a:lstStyle/>
          <a:p>
            <a:pPr>
              <a:spcBef>
                <a:spcPts val="300"/>
              </a:spcBef>
            </a:pPr>
            <a:r>
              <a:rPr lang="en-US" b="1" dirty="0">
                <a:solidFill>
                  <a:srgbClr val="0044DB"/>
                </a:solidFill>
              </a:rPr>
              <a:t>Static Prediction</a:t>
            </a:r>
          </a:p>
          <a:p>
            <a:pPr lvl="1">
              <a:spcBef>
                <a:spcPts val="300"/>
              </a:spcBef>
            </a:pPr>
            <a:r>
              <a:rPr lang="en-US" dirty="0"/>
              <a:t>I</a:t>
            </a:r>
            <a:r>
              <a:rPr lang="en-US" dirty="0" smtClean="0"/>
              <a:t>ndividual </a:t>
            </a:r>
            <a:r>
              <a:rPr lang="en-US" dirty="0" smtClean="0"/>
              <a:t>branches biased toward taken</a:t>
            </a:r>
            <a:r>
              <a:rPr lang="en-US" dirty="0"/>
              <a:t> </a:t>
            </a:r>
            <a:r>
              <a:rPr lang="en-US" dirty="0" smtClean="0"/>
              <a:t>or not-taken</a:t>
            </a:r>
            <a:endParaRPr lang="en-US" dirty="0"/>
          </a:p>
          <a:p>
            <a:pPr lvl="1">
              <a:spcBef>
                <a:spcPts val="300"/>
              </a:spcBef>
            </a:pPr>
            <a:r>
              <a:rPr lang="en-US" dirty="0" smtClean="0"/>
              <a:t>Based on profile information</a:t>
            </a:r>
            <a:endParaRPr lang="en-US" dirty="0"/>
          </a:p>
          <a:p>
            <a:pPr lvl="1">
              <a:spcBef>
                <a:spcPts val="300"/>
              </a:spcBef>
            </a:pPr>
            <a:r>
              <a:rPr lang="en-US" dirty="0" smtClean="0"/>
              <a:t>Limited by: high </a:t>
            </a:r>
            <a:r>
              <a:rPr lang="en-US" dirty="0" err="1" smtClean="0"/>
              <a:t>misprediction</a:t>
            </a:r>
            <a:r>
              <a:rPr lang="en-US" dirty="0" smtClean="0"/>
              <a:t> rate + high branch frequency</a:t>
            </a:r>
            <a:endParaRPr lang="en-US" dirty="0"/>
          </a:p>
          <a:p>
            <a:pPr>
              <a:spcBef>
                <a:spcPts val="1500"/>
              </a:spcBef>
            </a:pPr>
            <a:r>
              <a:rPr lang="en-US" b="1" dirty="0">
                <a:solidFill>
                  <a:srgbClr val="0044DB"/>
                </a:solidFill>
              </a:rPr>
              <a:t>Dynamic Prediction</a:t>
            </a:r>
          </a:p>
          <a:p>
            <a:pPr lvl="1">
              <a:spcBef>
                <a:spcPts val="100"/>
              </a:spcBef>
            </a:pPr>
            <a:r>
              <a:rPr lang="en-US" dirty="0"/>
              <a:t>1 bit predictor - remember last taken/not taken per branch</a:t>
            </a:r>
          </a:p>
          <a:p>
            <a:pPr lvl="1">
              <a:spcBef>
                <a:spcPts val="100"/>
              </a:spcBef>
            </a:pPr>
            <a:r>
              <a:rPr lang="en-US" dirty="0"/>
              <a:t>Use a </a:t>
            </a:r>
            <a:r>
              <a:rPr lang="en-US" dirty="0">
                <a:solidFill>
                  <a:srgbClr val="004BF3"/>
                </a:solidFill>
              </a:rPr>
              <a:t>branch-prediction buffer </a:t>
            </a:r>
            <a:r>
              <a:rPr lang="en-US" dirty="0"/>
              <a:t>or </a:t>
            </a:r>
            <a:r>
              <a:rPr lang="en-US" dirty="0">
                <a:solidFill>
                  <a:srgbClr val="004BF3"/>
                </a:solidFill>
              </a:rPr>
              <a:t>branch-history table </a:t>
            </a:r>
            <a:r>
              <a:rPr lang="en-US" dirty="0"/>
              <a:t>with 1 bit entry</a:t>
            </a:r>
          </a:p>
          <a:p>
            <a:pPr lvl="1">
              <a:spcBef>
                <a:spcPts val="100"/>
              </a:spcBef>
            </a:pPr>
            <a:r>
              <a:rPr lang="en-US" dirty="0"/>
              <a:t>Use part of the PC (low-order bits) to index buffer/table –Why?</a:t>
            </a:r>
          </a:p>
          <a:p>
            <a:pPr lvl="2">
              <a:spcBef>
                <a:spcPts val="100"/>
              </a:spcBef>
            </a:pPr>
            <a:r>
              <a:rPr lang="en-US" dirty="0"/>
              <a:t>Multiple branches may share the same bit</a:t>
            </a:r>
          </a:p>
          <a:p>
            <a:pPr lvl="1">
              <a:spcBef>
                <a:spcPts val="100"/>
              </a:spcBef>
            </a:pPr>
            <a:r>
              <a:rPr lang="en-US" dirty="0"/>
              <a:t>Invert the bit if the prediction is wrong</a:t>
            </a:r>
          </a:p>
          <a:p>
            <a:pPr lvl="1">
              <a:spcBef>
                <a:spcPts val="100"/>
              </a:spcBef>
            </a:pPr>
            <a:r>
              <a:rPr lang="en-US" dirty="0"/>
              <a:t>Backward branches for loops will be </a:t>
            </a:r>
            <a:r>
              <a:rPr lang="en-US" dirty="0" err="1" smtClean="0"/>
              <a:t>mis</a:t>
            </a:r>
            <a:r>
              <a:rPr lang="en-US" dirty="0" smtClean="0"/>
              <a:t>-predicted </a:t>
            </a:r>
            <a:r>
              <a:rPr lang="en-US" dirty="0"/>
              <a:t>twice</a:t>
            </a:r>
          </a:p>
          <a:p>
            <a:pPr lvl="2">
              <a:spcBef>
                <a:spcPts val="100"/>
              </a:spcBef>
            </a:pPr>
            <a:r>
              <a:rPr lang="en-US" dirty="0"/>
              <a:t>O</a:t>
            </a:r>
            <a:r>
              <a:rPr lang="en-US" dirty="0" smtClean="0"/>
              <a:t>nce </a:t>
            </a:r>
            <a:r>
              <a:rPr lang="en-US" dirty="0"/>
              <a:t>upon loop exit and then again on loop </a:t>
            </a:r>
            <a:r>
              <a:rPr lang="en-US" dirty="0" smtClean="0"/>
              <a:t>entry</a:t>
            </a:r>
            <a:endParaRPr lang="en-US" dirty="0"/>
          </a:p>
        </p:txBody>
      </p:sp>
      <p:sp>
        <p:nvSpPr>
          <p:cNvPr id="5" name="TextBox 4"/>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362127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1-Bit Predictor</a:t>
            </a:r>
            <a:endParaRPr lang="en-US" dirty="0"/>
          </a:p>
        </p:txBody>
      </p:sp>
      <p:sp>
        <p:nvSpPr>
          <p:cNvPr id="4" name="Content Placeholder 3"/>
          <p:cNvSpPr>
            <a:spLocks noGrp="1"/>
          </p:cNvSpPr>
          <p:nvPr>
            <p:ph idx="1"/>
          </p:nvPr>
        </p:nvSpPr>
        <p:spPr>
          <a:xfrm>
            <a:off x="179513" y="1750221"/>
            <a:ext cx="3549525" cy="3921918"/>
          </a:xfrm>
        </p:spPr>
        <p:txBody>
          <a:bodyPr/>
          <a:lstStyle/>
          <a:p>
            <a:pPr>
              <a:lnSpc>
                <a:spcPct val="80000"/>
              </a:lnSpc>
            </a:pPr>
            <a:r>
              <a:rPr lang="en-US" altLang="en-US" sz="2000" b="1" dirty="0" smtClean="0">
                <a:solidFill>
                  <a:srgbClr val="0044DB"/>
                </a:solidFill>
              </a:rPr>
              <a:t>BHT</a:t>
            </a:r>
            <a:r>
              <a:rPr lang="en-US" altLang="en-US" sz="2000" dirty="0" smtClean="0"/>
              <a:t>: </a:t>
            </a:r>
            <a:r>
              <a:rPr lang="en-US" altLang="en-US" sz="2000" dirty="0"/>
              <a:t>Branch Prediction Buffer in textbook</a:t>
            </a:r>
          </a:p>
          <a:p>
            <a:pPr>
              <a:lnSpc>
                <a:spcPct val="80000"/>
              </a:lnSpc>
            </a:pPr>
            <a:r>
              <a:rPr lang="en-US" altLang="en-US" sz="2000" dirty="0"/>
              <a:t>U</a:t>
            </a:r>
            <a:r>
              <a:rPr lang="en-US" altLang="en-US" sz="2000" dirty="0" smtClean="0"/>
              <a:t>se </a:t>
            </a:r>
            <a:r>
              <a:rPr lang="en-US" altLang="en-US" sz="2000" dirty="0"/>
              <a:t>only one 1-bit predictor</a:t>
            </a:r>
          </a:p>
          <a:p>
            <a:pPr lvl="1">
              <a:lnSpc>
                <a:spcPct val="80000"/>
              </a:lnSpc>
            </a:pPr>
            <a:r>
              <a:rPr lang="en-US" altLang="en-US" sz="1800" dirty="0"/>
              <a:t>accuracy is low</a:t>
            </a:r>
          </a:p>
          <a:p>
            <a:pPr>
              <a:lnSpc>
                <a:spcPct val="80000"/>
              </a:lnSpc>
            </a:pPr>
            <a:r>
              <a:rPr lang="en-US" altLang="en-US" sz="2000" dirty="0"/>
              <a:t>BHT: use a table of simple predictors, indexed by bits from PC</a:t>
            </a:r>
          </a:p>
          <a:p>
            <a:pPr lvl="1">
              <a:lnSpc>
                <a:spcPct val="80000"/>
              </a:lnSpc>
            </a:pPr>
            <a:r>
              <a:rPr lang="en-US" altLang="en-US" sz="1800" dirty="0"/>
              <a:t>Similar to direct mapped cache</a:t>
            </a:r>
          </a:p>
          <a:p>
            <a:pPr lvl="1">
              <a:lnSpc>
                <a:spcPct val="80000"/>
              </a:lnSpc>
            </a:pPr>
            <a:r>
              <a:rPr lang="en-US" altLang="en-US" sz="1800" dirty="0"/>
              <a:t>More entries, more cost, but less conflicts, higher accuracy</a:t>
            </a:r>
          </a:p>
          <a:p>
            <a:pPr lvl="1">
              <a:lnSpc>
                <a:spcPct val="80000"/>
              </a:lnSpc>
            </a:pPr>
            <a:r>
              <a:rPr lang="en-US" altLang="en-US" sz="1800" dirty="0"/>
              <a:t>BHT can contain complex predictors</a:t>
            </a:r>
          </a:p>
          <a:p>
            <a:pPr>
              <a:lnSpc>
                <a:spcPct val="80000"/>
              </a:lnSpc>
            </a:pPr>
            <a:endParaRPr lang="en-US" altLang="en-US" sz="2000" dirty="0"/>
          </a:p>
        </p:txBody>
      </p:sp>
      <p:sp>
        <p:nvSpPr>
          <p:cNvPr id="5" name="Rectangle 4"/>
          <p:cNvSpPr>
            <a:spLocks noChangeArrowheads="1"/>
          </p:cNvSpPr>
          <p:nvPr/>
        </p:nvSpPr>
        <p:spPr bwMode="auto">
          <a:xfrm>
            <a:off x="3928268" y="629603"/>
            <a:ext cx="339838" cy="39754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eaLnBrk="0" hangingPunct="0"/>
            <a:r>
              <a:rPr lang="en-US" altLang="en-US" sz="2000" b="1" i="0">
                <a:latin typeface="Arial" panose="020B0604020202020204" pitchFamily="34" charset="0"/>
              </a:rPr>
              <a:t>T</a:t>
            </a:r>
          </a:p>
        </p:txBody>
      </p:sp>
      <p:sp>
        <p:nvSpPr>
          <p:cNvPr id="6" name="Rectangle 5"/>
          <p:cNvSpPr>
            <a:spLocks noChangeArrowheads="1"/>
          </p:cNvSpPr>
          <p:nvPr/>
        </p:nvSpPr>
        <p:spPr bwMode="auto">
          <a:xfrm>
            <a:off x="1371287" y="1239203"/>
            <a:ext cx="1846263" cy="393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eaLnBrk="0" hangingPunct="0"/>
            <a:r>
              <a:rPr lang="en-US" altLang="en-US" sz="2000" b="1" i="0" dirty="0">
                <a:latin typeface="Arial" panose="020B0604020202020204" pitchFamily="34" charset="0"/>
              </a:rPr>
              <a:t>Predict Taken</a:t>
            </a:r>
          </a:p>
        </p:txBody>
      </p:sp>
      <p:sp>
        <p:nvSpPr>
          <p:cNvPr id="7" name="Rectangle 6"/>
          <p:cNvSpPr>
            <a:spLocks noChangeArrowheads="1"/>
          </p:cNvSpPr>
          <p:nvPr/>
        </p:nvSpPr>
        <p:spPr bwMode="auto">
          <a:xfrm>
            <a:off x="7749855" y="885054"/>
            <a:ext cx="1096963" cy="10130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eaLnBrk="0" hangingPunct="0"/>
            <a:r>
              <a:rPr lang="en-US" altLang="en-US" sz="2000" b="1" i="0" dirty="0">
                <a:latin typeface="Arial" panose="020B0604020202020204" pitchFamily="34" charset="0"/>
              </a:rPr>
              <a:t>Predict </a:t>
            </a:r>
            <a:r>
              <a:rPr lang="en-US" altLang="en-US" sz="2000" b="1" i="0" dirty="0" smtClean="0">
                <a:latin typeface="Arial" panose="020B0604020202020204" pitchFamily="34" charset="0"/>
              </a:rPr>
              <a:t>Not Taken</a:t>
            </a:r>
            <a:endParaRPr lang="en-US" altLang="en-US" sz="2000" b="1" i="0" dirty="0">
              <a:latin typeface="Arial" panose="020B0604020202020204" pitchFamily="34" charset="0"/>
            </a:endParaRPr>
          </a:p>
        </p:txBody>
      </p:sp>
      <p:sp>
        <p:nvSpPr>
          <p:cNvPr id="8" name="Oval 7"/>
          <p:cNvSpPr>
            <a:spLocks noChangeArrowheads="1"/>
          </p:cNvSpPr>
          <p:nvPr/>
        </p:nvSpPr>
        <p:spPr bwMode="auto">
          <a:xfrm>
            <a:off x="3852068" y="1163003"/>
            <a:ext cx="1270000" cy="508000"/>
          </a:xfrm>
          <a:prstGeom prst="ellipse">
            <a:avLst/>
          </a:prstGeom>
          <a:solidFill>
            <a:srgbClr val="B2B2B2"/>
          </a:solidFill>
          <a:ln w="12700">
            <a:solidFill>
              <a:srgbClr val="40458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rgbClr val="40458C"/>
                </a:solidFill>
                <a:effectLst/>
                <a:uLnTx/>
                <a:uFillTx/>
                <a:latin typeface="Tahoma" panose="020B0604030504040204" pitchFamily="34" charset="0"/>
                <a:ea typeface="+mn-ea"/>
                <a:cs typeface="+mn-cs"/>
              </a:rPr>
              <a:t>T</a:t>
            </a:r>
            <a:endParaRPr kumimoji="0" lang="en-US" altLang="en-US" sz="2800" b="0" i="0" u="none" strike="noStrike" kern="1200" cap="none" spc="0" normalizeH="0" baseline="0" noProof="0" dirty="0">
              <a:ln>
                <a:noFill/>
              </a:ln>
              <a:solidFill>
                <a:srgbClr val="40458C"/>
              </a:solidFill>
              <a:effectLst/>
              <a:uLnTx/>
              <a:uFillTx/>
              <a:latin typeface="Tahoma" panose="020B0604030504040204" pitchFamily="34" charset="0"/>
              <a:ea typeface="+mn-ea"/>
              <a:cs typeface="+mn-cs"/>
            </a:endParaRPr>
          </a:p>
        </p:txBody>
      </p:sp>
      <p:sp>
        <p:nvSpPr>
          <p:cNvPr id="9" name="Oval 8"/>
          <p:cNvSpPr>
            <a:spLocks noChangeArrowheads="1"/>
          </p:cNvSpPr>
          <p:nvPr/>
        </p:nvSpPr>
        <p:spPr bwMode="auto">
          <a:xfrm>
            <a:off x="5871368" y="1175703"/>
            <a:ext cx="1270000" cy="508000"/>
          </a:xfrm>
          <a:prstGeom prst="ellipse">
            <a:avLst/>
          </a:prstGeom>
          <a:solidFill>
            <a:srgbClr val="B2B2B2">
              <a:alpha val="50000"/>
            </a:srgbClr>
          </a:solidFill>
          <a:ln w="12700">
            <a:solidFill>
              <a:srgbClr val="40458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rgbClr val="40458C"/>
                </a:solidFill>
                <a:effectLst/>
                <a:uLnTx/>
                <a:uFillTx/>
                <a:latin typeface="Tahoma" panose="020B0604030504040204" pitchFamily="34" charset="0"/>
                <a:ea typeface="+mn-ea"/>
                <a:cs typeface="+mn-cs"/>
              </a:rPr>
              <a:t>NT</a:t>
            </a:r>
            <a:endParaRPr kumimoji="0" lang="en-US" altLang="en-US" sz="2800" b="0" i="0" u="none" strike="noStrike" kern="1200" cap="none" spc="0" normalizeH="0" baseline="0" noProof="0" dirty="0">
              <a:ln>
                <a:noFill/>
              </a:ln>
              <a:solidFill>
                <a:srgbClr val="40458C"/>
              </a:solidFill>
              <a:effectLst/>
              <a:uLnTx/>
              <a:uFillTx/>
              <a:latin typeface="Tahoma" panose="020B0604030504040204" pitchFamily="34" charset="0"/>
              <a:ea typeface="+mn-ea"/>
              <a:cs typeface="+mn-cs"/>
            </a:endParaRPr>
          </a:p>
        </p:txBody>
      </p:sp>
      <p:sp>
        <p:nvSpPr>
          <p:cNvPr id="10" name="Arc 14"/>
          <p:cNvSpPr>
            <a:spLocks/>
          </p:cNvSpPr>
          <p:nvPr/>
        </p:nvSpPr>
        <p:spPr bwMode="auto">
          <a:xfrm>
            <a:off x="4199731" y="645478"/>
            <a:ext cx="762000" cy="554038"/>
          </a:xfrm>
          <a:custGeom>
            <a:avLst/>
            <a:gdLst>
              <a:gd name="G0" fmla="+- 21600 0 0"/>
              <a:gd name="G1" fmla="+- 21600 0 0"/>
              <a:gd name="G2" fmla="+- 21600 0 0"/>
              <a:gd name="T0" fmla="*/ 2062 w 43200"/>
              <a:gd name="T1" fmla="*/ 30809 h 31458"/>
              <a:gd name="T2" fmla="*/ 40819 w 43200"/>
              <a:gd name="T3" fmla="*/ 31458 h 31458"/>
              <a:gd name="T4" fmla="*/ 21600 w 43200"/>
              <a:gd name="T5" fmla="*/ 21600 h 31458"/>
            </a:gdLst>
            <a:ahLst/>
            <a:cxnLst>
              <a:cxn ang="0">
                <a:pos x="T0" y="T1"/>
              </a:cxn>
              <a:cxn ang="0">
                <a:pos x="T2" y="T3"/>
              </a:cxn>
              <a:cxn ang="0">
                <a:pos x="T4" y="T5"/>
              </a:cxn>
            </a:cxnLst>
            <a:rect l="0" t="0" r="r" b="b"/>
            <a:pathLst>
              <a:path w="43200" h="31458" fill="none" extrusionOk="0">
                <a:moveTo>
                  <a:pt x="2061" y="30809"/>
                </a:moveTo>
                <a:cubicBezTo>
                  <a:pt x="703" y="27928"/>
                  <a:pt x="0" y="24784"/>
                  <a:pt x="0" y="21600"/>
                </a:cubicBezTo>
                <a:cubicBezTo>
                  <a:pt x="0" y="9670"/>
                  <a:pt x="9670" y="0"/>
                  <a:pt x="21600" y="0"/>
                </a:cubicBezTo>
                <a:cubicBezTo>
                  <a:pt x="33529" y="0"/>
                  <a:pt x="43200" y="9670"/>
                  <a:pt x="43200" y="21600"/>
                </a:cubicBezTo>
                <a:cubicBezTo>
                  <a:pt x="43200" y="25028"/>
                  <a:pt x="42383" y="28407"/>
                  <a:pt x="40819" y="31458"/>
                </a:cubicBezTo>
              </a:path>
              <a:path w="43200" h="31458" stroke="0" extrusionOk="0">
                <a:moveTo>
                  <a:pt x="2061" y="30809"/>
                </a:moveTo>
                <a:cubicBezTo>
                  <a:pt x="703" y="27928"/>
                  <a:pt x="0" y="24784"/>
                  <a:pt x="0" y="21600"/>
                </a:cubicBezTo>
                <a:cubicBezTo>
                  <a:pt x="0" y="9670"/>
                  <a:pt x="9670" y="0"/>
                  <a:pt x="21600" y="0"/>
                </a:cubicBezTo>
                <a:cubicBezTo>
                  <a:pt x="33529" y="0"/>
                  <a:pt x="43200" y="9670"/>
                  <a:pt x="43200" y="21600"/>
                </a:cubicBezTo>
                <a:cubicBezTo>
                  <a:pt x="43200" y="25028"/>
                  <a:pt x="42383" y="28407"/>
                  <a:pt x="40819" y="31458"/>
                </a:cubicBezTo>
                <a:lnTo>
                  <a:pt x="21600" y="21600"/>
                </a:lnTo>
                <a:close/>
              </a:path>
            </a:pathLst>
          </a:custGeom>
          <a:noFill/>
          <a:ln w="28575">
            <a:solidFill>
              <a:srgbClr val="40458C"/>
            </a:solidFill>
            <a:round/>
            <a:headEnd/>
            <a:tailEnd type="triangl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458C"/>
              </a:solidFill>
              <a:effectLst/>
              <a:uLnTx/>
              <a:uFillTx/>
              <a:latin typeface="Tahoma" panose="020B0604030504040204" pitchFamily="34" charset="0"/>
              <a:ea typeface="+mn-ea"/>
              <a:cs typeface="+mn-cs"/>
            </a:endParaRPr>
          </a:p>
        </p:txBody>
      </p:sp>
      <p:sp>
        <p:nvSpPr>
          <p:cNvPr id="11" name="Line 15"/>
          <p:cNvSpPr>
            <a:spLocks noChangeShapeType="1"/>
          </p:cNvSpPr>
          <p:nvPr/>
        </p:nvSpPr>
        <p:spPr bwMode="auto">
          <a:xfrm flipH="1">
            <a:off x="5098256" y="1491616"/>
            <a:ext cx="762000" cy="0"/>
          </a:xfrm>
          <a:prstGeom prst="line">
            <a:avLst/>
          </a:prstGeom>
          <a:noFill/>
          <a:ln w="28575">
            <a:solidFill>
              <a:srgbClr val="40458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458C"/>
              </a:solidFill>
              <a:effectLst/>
              <a:uLnTx/>
              <a:uFillTx/>
              <a:latin typeface="Tahoma" panose="020B0604030504040204" pitchFamily="34" charset="0"/>
              <a:ea typeface="+mn-ea"/>
              <a:cs typeface="+mn-cs"/>
            </a:endParaRPr>
          </a:p>
        </p:txBody>
      </p:sp>
      <p:sp>
        <p:nvSpPr>
          <p:cNvPr id="12" name="Rectangle 11"/>
          <p:cNvSpPr>
            <a:spLocks noChangeArrowheads="1"/>
          </p:cNvSpPr>
          <p:nvPr/>
        </p:nvSpPr>
        <p:spPr bwMode="auto">
          <a:xfrm>
            <a:off x="5291931" y="1455103"/>
            <a:ext cx="339838" cy="39754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eaLnBrk="0" hangingPunct="0"/>
            <a:r>
              <a:rPr lang="en-US" altLang="en-US" sz="2000" b="1" i="0">
                <a:latin typeface="Arial" panose="020B0604020202020204" pitchFamily="34" charset="0"/>
              </a:rPr>
              <a:t>T</a:t>
            </a:r>
          </a:p>
        </p:txBody>
      </p:sp>
      <p:sp>
        <p:nvSpPr>
          <p:cNvPr id="13" name="Rectangle 12"/>
          <p:cNvSpPr>
            <a:spLocks noChangeArrowheads="1"/>
          </p:cNvSpPr>
          <p:nvPr/>
        </p:nvSpPr>
        <p:spPr bwMode="auto">
          <a:xfrm>
            <a:off x="5199856" y="983616"/>
            <a:ext cx="525786" cy="39754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eaLnBrk="0" hangingPunct="0"/>
            <a:r>
              <a:rPr lang="en-US" altLang="en-US" sz="2000" b="1" i="0">
                <a:latin typeface="Arial" panose="020B0604020202020204" pitchFamily="34" charset="0"/>
              </a:rPr>
              <a:t>NT</a:t>
            </a:r>
          </a:p>
        </p:txBody>
      </p:sp>
      <p:sp>
        <p:nvSpPr>
          <p:cNvPr id="14" name="Line 18"/>
          <p:cNvSpPr>
            <a:spLocks noChangeShapeType="1"/>
          </p:cNvSpPr>
          <p:nvPr/>
        </p:nvSpPr>
        <p:spPr bwMode="auto">
          <a:xfrm>
            <a:off x="5098256" y="1339216"/>
            <a:ext cx="7620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458C"/>
              </a:solidFill>
              <a:effectLst/>
              <a:uLnTx/>
              <a:uFillTx/>
              <a:latin typeface="Tahoma" panose="020B0604030504040204" pitchFamily="34" charset="0"/>
              <a:ea typeface="+mn-ea"/>
              <a:cs typeface="+mn-cs"/>
            </a:endParaRPr>
          </a:p>
        </p:txBody>
      </p:sp>
      <p:sp>
        <p:nvSpPr>
          <p:cNvPr id="15" name="Rectangle 14"/>
          <p:cNvSpPr>
            <a:spLocks noChangeArrowheads="1"/>
          </p:cNvSpPr>
          <p:nvPr/>
        </p:nvSpPr>
        <p:spPr bwMode="auto">
          <a:xfrm>
            <a:off x="5753893" y="629603"/>
            <a:ext cx="525786" cy="39754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eaLnBrk="0" hangingPunct="0"/>
            <a:r>
              <a:rPr lang="en-US" altLang="en-US" sz="2000" b="1" i="0">
                <a:latin typeface="Arial" panose="020B0604020202020204" pitchFamily="34" charset="0"/>
              </a:rPr>
              <a:t>NT</a:t>
            </a:r>
          </a:p>
        </p:txBody>
      </p:sp>
      <p:sp>
        <p:nvSpPr>
          <p:cNvPr id="16" name="Arc 23"/>
          <p:cNvSpPr>
            <a:spLocks/>
          </p:cNvSpPr>
          <p:nvPr/>
        </p:nvSpPr>
        <p:spPr bwMode="auto">
          <a:xfrm>
            <a:off x="6211093" y="685166"/>
            <a:ext cx="762000" cy="554037"/>
          </a:xfrm>
          <a:custGeom>
            <a:avLst/>
            <a:gdLst>
              <a:gd name="G0" fmla="+- 21600 0 0"/>
              <a:gd name="G1" fmla="+- 21600 0 0"/>
              <a:gd name="G2" fmla="+- 21600 0 0"/>
              <a:gd name="T0" fmla="*/ 2062 w 43200"/>
              <a:gd name="T1" fmla="*/ 30809 h 31458"/>
              <a:gd name="T2" fmla="*/ 40819 w 43200"/>
              <a:gd name="T3" fmla="*/ 31458 h 31458"/>
              <a:gd name="T4" fmla="*/ 21600 w 43200"/>
              <a:gd name="T5" fmla="*/ 21600 h 31458"/>
            </a:gdLst>
            <a:ahLst/>
            <a:cxnLst>
              <a:cxn ang="0">
                <a:pos x="T0" y="T1"/>
              </a:cxn>
              <a:cxn ang="0">
                <a:pos x="T2" y="T3"/>
              </a:cxn>
              <a:cxn ang="0">
                <a:pos x="T4" y="T5"/>
              </a:cxn>
            </a:cxnLst>
            <a:rect l="0" t="0" r="r" b="b"/>
            <a:pathLst>
              <a:path w="43200" h="31458" fill="none" extrusionOk="0">
                <a:moveTo>
                  <a:pt x="2061" y="30809"/>
                </a:moveTo>
                <a:cubicBezTo>
                  <a:pt x="703" y="27928"/>
                  <a:pt x="0" y="24784"/>
                  <a:pt x="0" y="21600"/>
                </a:cubicBezTo>
                <a:cubicBezTo>
                  <a:pt x="0" y="9670"/>
                  <a:pt x="9670" y="0"/>
                  <a:pt x="21600" y="0"/>
                </a:cubicBezTo>
                <a:cubicBezTo>
                  <a:pt x="33529" y="0"/>
                  <a:pt x="43200" y="9670"/>
                  <a:pt x="43200" y="21600"/>
                </a:cubicBezTo>
                <a:cubicBezTo>
                  <a:pt x="43200" y="25028"/>
                  <a:pt x="42383" y="28407"/>
                  <a:pt x="40819" y="31458"/>
                </a:cubicBezTo>
              </a:path>
              <a:path w="43200" h="31458" stroke="0" extrusionOk="0">
                <a:moveTo>
                  <a:pt x="2061" y="30809"/>
                </a:moveTo>
                <a:cubicBezTo>
                  <a:pt x="703" y="27928"/>
                  <a:pt x="0" y="24784"/>
                  <a:pt x="0" y="21600"/>
                </a:cubicBezTo>
                <a:cubicBezTo>
                  <a:pt x="0" y="9670"/>
                  <a:pt x="9670" y="0"/>
                  <a:pt x="21600" y="0"/>
                </a:cubicBezTo>
                <a:cubicBezTo>
                  <a:pt x="33529" y="0"/>
                  <a:pt x="43200" y="9670"/>
                  <a:pt x="43200" y="21600"/>
                </a:cubicBezTo>
                <a:cubicBezTo>
                  <a:pt x="43200" y="25028"/>
                  <a:pt x="42383" y="28407"/>
                  <a:pt x="40819" y="31458"/>
                </a:cubicBezTo>
                <a:lnTo>
                  <a:pt x="21600" y="21600"/>
                </a:lnTo>
                <a:close/>
              </a:path>
            </a:pathLst>
          </a:custGeom>
          <a:noFill/>
          <a:ln w="28575">
            <a:solidFill>
              <a:srgbClr val="40458C"/>
            </a:solidFill>
            <a:round/>
            <a:headEnd/>
            <a:tailEnd type="triangl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458C"/>
              </a:solidFill>
              <a:effectLst/>
              <a:uLnTx/>
              <a:uFillTx/>
              <a:latin typeface="Tahoma" panose="020B0604030504040204" pitchFamily="34" charset="0"/>
              <a:ea typeface="+mn-ea"/>
              <a:cs typeface="+mn-cs"/>
            </a:endParaRPr>
          </a:p>
        </p:txBody>
      </p:sp>
      <p:sp>
        <p:nvSpPr>
          <p:cNvPr id="17" name="Oval 16"/>
          <p:cNvSpPr>
            <a:spLocks noChangeArrowheads="1"/>
          </p:cNvSpPr>
          <p:nvPr/>
        </p:nvSpPr>
        <p:spPr bwMode="auto">
          <a:xfrm>
            <a:off x="3515992" y="308134"/>
            <a:ext cx="3962400" cy="2057400"/>
          </a:xfrm>
          <a:prstGeom prst="ellipse">
            <a:avLst/>
          </a:prstGeom>
          <a:solidFill>
            <a:srgbClr val="ECD882">
              <a:alpha val="14999"/>
            </a:srgbClr>
          </a:solidFill>
          <a:ln w="25400" cap="sq">
            <a:solidFill>
              <a:srgbClr val="40458C"/>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458C"/>
              </a:solidFill>
              <a:effectLst/>
              <a:uLnTx/>
              <a:uFillTx/>
              <a:latin typeface="Tahoma" panose="020B0604030504040204" pitchFamily="34" charset="0"/>
              <a:ea typeface="+mn-ea"/>
              <a:cs typeface="+mn-cs"/>
            </a:endParaRPr>
          </a:p>
        </p:txBody>
      </p:sp>
      <p:sp>
        <p:nvSpPr>
          <p:cNvPr id="18" name="Line 28"/>
          <p:cNvSpPr>
            <a:spLocks noChangeShapeType="1"/>
          </p:cNvSpPr>
          <p:nvPr/>
        </p:nvSpPr>
        <p:spPr bwMode="auto">
          <a:xfrm>
            <a:off x="7201693" y="1391603"/>
            <a:ext cx="533400" cy="0"/>
          </a:xfrm>
          <a:prstGeom prst="line">
            <a:avLst/>
          </a:prstGeom>
          <a:noFill/>
          <a:ln w="25400">
            <a:solidFill>
              <a:srgbClr val="40458C"/>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458C"/>
              </a:solidFill>
              <a:effectLst/>
              <a:uLnTx/>
              <a:uFillTx/>
              <a:latin typeface="Tahoma" panose="020B0604030504040204" pitchFamily="34" charset="0"/>
              <a:ea typeface="+mn-ea"/>
              <a:cs typeface="+mn-cs"/>
            </a:endParaRPr>
          </a:p>
        </p:txBody>
      </p:sp>
      <p:sp>
        <p:nvSpPr>
          <p:cNvPr id="19" name="Line 29"/>
          <p:cNvSpPr>
            <a:spLocks noChangeShapeType="1"/>
          </p:cNvSpPr>
          <p:nvPr/>
        </p:nvSpPr>
        <p:spPr bwMode="auto">
          <a:xfrm flipH="1" flipV="1">
            <a:off x="3216267" y="1455103"/>
            <a:ext cx="442449" cy="0"/>
          </a:xfrm>
          <a:prstGeom prst="line">
            <a:avLst/>
          </a:prstGeom>
          <a:noFill/>
          <a:ln w="25400">
            <a:solidFill>
              <a:srgbClr val="40458C"/>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458C"/>
              </a:solidFill>
              <a:effectLst/>
              <a:uLnTx/>
              <a:uFillTx/>
              <a:latin typeface="Tahoma" panose="020B0604030504040204" pitchFamily="34" charset="0"/>
              <a:ea typeface="+mn-ea"/>
              <a:cs typeface="+mn-cs"/>
            </a:endParaRPr>
          </a:p>
        </p:txBody>
      </p:sp>
      <p:sp>
        <p:nvSpPr>
          <p:cNvPr id="20" name="Rectangle 19"/>
          <p:cNvSpPr>
            <a:spLocks noChangeArrowheads="1"/>
          </p:cNvSpPr>
          <p:nvPr/>
        </p:nvSpPr>
        <p:spPr bwMode="auto">
          <a:xfrm>
            <a:off x="7550944" y="4849813"/>
            <a:ext cx="1300162" cy="363537"/>
          </a:xfrm>
          <a:prstGeom prst="rect">
            <a:avLst/>
          </a:prstGeom>
          <a:solidFill>
            <a:srgbClr val="FFFFFF"/>
          </a:solidFill>
          <a:ln>
            <a:noFill/>
          </a:ln>
          <a:effectLst>
            <a:outerShdw dist="107763" dir="2700000" algn="ctr" rotWithShape="0">
              <a:srgbClr val="FFFFFF"/>
            </a:outerShdw>
          </a:effectLst>
          <a:extLst>
            <a:ext uri="{91240B29-F687-4F45-9708-019B960494DF}">
              <a14:hiddenLine xmlns:a14="http://schemas.microsoft.com/office/drawing/2010/main" w="12700">
                <a:pattFill prst="narHorz">
                  <a:fgClr>
                    <a:schemeClr val="tx1"/>
                  </a:fgClr>
                  <a:bgClr>
                    <a:schemeClr val="bg1"/>
                  </a:bgClr>
                </a:pattFill>
                <a:miter lim="800000"/>
                <a:headEnd/>
                <a:tailEnd/>
              </a14:hiddenLine>
            </a:ext>
          </a:extLst>
        </p:spPr>
        <p:txBody>
          <a:bodyPr wrap="none" lIns="90487" tIns="44450" rIns="90487" bIns="44450">
            <a:spAutoFit/>
          </a:bodyPr>
          <a:ls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40458C"/>
                </a:solidFill>
                <a:effectLst/>
                <a:uLnTx/>
                <a:uFillTx/>
                <a:latin typeface="Arial" panose="020B0604020202020204" pitchFamily="34" charset="0"/>
                <a:ea typeface="+mn-ea"/>
                <a:cs typeface="+mn-cs"/>
              </a:rPr>
              <a:t>Prediction</a:t>
            </a:r>
          </a:p>
        </p:txBody>
      </p:sp>
      <p:cxnSp>
        <p:nvCxnSpPr>
          <p:cNvPr id="21" name="AutoShape 6"/>
          <p:cNvCxnSpPr>
            <a:cxnSpLocks noChangeShapeType="1"/>
          </p:cNvCxnSpPr>
          <p:nvPr/>
        </p:nvCxnSpPr>
        <p:spPr bwMode="auto">
          <a:xfrm rot="5400000">
            <a:off x="4966493" y="3345657"/>
            <a:ext cx="1978025" cy="1419225"/>
          </a:xfrm>
          <a:prstGeom prst="bentConnector4">
            <a:avLst>
              <a:gd name="adj1" fmla="val 17736"/>
              <a:gd name="adj2" fmla="val 116106"/>
            </a:avLst>
          </a:prstGeom>
          <a:noFill/>
          <a:ln w="28575">
            <a:solidFill>
              <a:srgbClr val="40458C"/>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Rectangle 21"/>
          <p:cNvSpPr>
            <a:spLocks noChangeArrowheads="1"/>
          </p:cNvSpPr>
          <p:nvPr/>
        </p:nvSpPr>
        <p:spPr bwMode="auto">
          <a:xfrm>
            <a:off x="5245893" y="5188745"/>
            <a:ext cx="1504950" cy="288925"/>
          </a:xfrm>
          <a:prstGeom prst="rect">
            <a:avLst/>
          </a:prstGeom>
          <a:solidFill>
            <a:srgbClr val="ECD882"/>
          </a:solidFill>
          <a:ln w="12700" cap="sq">
            <a:solidFill>
              <a:srgbClr val="40458C"/>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458C"/>
              </a:solidFill>
              <a:effectLst/>
              <a:uLnTx/>
              <a:uFillTx/>
              <a:latin typeface="Tahoma" panose="020B0604030504040204" pitchFamily="34" charset="0"/>
              <a:ea typeface="+mn-ea"/>
              <a:cs typeface="+mn-cs"/>
            </a:endParaRPr>
          </a:p>
        </p:txBody>
      </p:sp>
      <p:sp>
        <p:nvSpPr>
          <p:cNvPr id="23" name="Rectangle 22"/>
          <p:cNvSpPr>
            <a:spLocks noChangeArrowheads="1"/>
          </p:cNvSpPr>
          <p:nvPr/>
        </p:nvSpPr>
        <p:spPr bwMode="auto">
          <a:xfrm>
            <a:off x="5245893" y="4899820"/>
            <a:ext cx="1504950" cy="288925"/>
          </a:xfrm>
          <a:prstGeom prst="rect">
            <a:avLst/>
          </a:prstGeom>
          <a:solidFill>
            <a:srgbClr val="ECD882"/>
          </a:solidFill>
          <a:ln w="12700" cap="sq">
            <a:solidFill>
              <a:srgbClr val="40458C"/>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40458C"/>
              </a:solidFill>
              <a:effectLst/>
              <a:uLnTx/>
              <a:uFillTx/>
              <a:latin typeface="Tahoma" panose="020B0604030504040204" pitchFamily="34" charset="0"/>
              <a:ea typeface="+mn-ea"/>
              <a:cs typeface="+mn-cs"/>
            </a:endParaRPr>
          </a:p>
        </p:txBody>
      </p:sp>
      <p:sp>
        <p:nvSpPr>
          <p:cNvPr id="24" name="Rectangle 23"/>
          <p:cNvSpPr>
            <a:spLocks noChangeArrowheads="1"/>
          </p:cNvSpPr>
          <p:nvPr/>
        </p:nvSpPr>
        <p:spPr bwMode="auto">
          <a:xfrm>
            <a:off x="5245893" y="4612482"/>
            <a:ext cx="1504950" cy="287338"/>
          </a:xfrm>
          <a:prstGeom prst="rect">
            <a:avLst/>
          </a:prstGeom>
          <a:solidFill>
            <a:srgbClr val="ECD882"/>
          </a:solidFill>
          <a:ln w="12700" cap="sq">
            <a:solidFill>
              <a:srgbClr val="40458C"/>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458C"/>
              </a:solidFill>
              <a:effectLst/>
              <a:uLnTx/>
              <a:uFillTx/>
              <a:latin typeface="Tahoma" panose="020B0604030504040204" pitchFamily="34" charset="0"/>
              <a:ea typeface="+mn-ea"/>
              <a:cs typeface="+mn-cs"/>
            </a:endParaRPr>
          </a:p>
        </p:txBody>
      </p:sp>
      <p:sp>
        <p:nvSpPr>
          <p:cNvPr id="25" name="Rectangle 24"/>
          <p:cNvSpPr>
            <a:spLocks noChangeArrowheads="1"/>
          </p:cNvSpPr>
          <p:nvPr/>
        </p:nvSpPr>
        <p:spPr bwMode="auto">
          <a:xfrm>
            <a:off x="5245893" y="4323557"/>
            <a:ext cx="1504950" cy="288925"/>
          </a:xfrm>
          <a:prstGeom prst="rect">
            <a:avLst/>
          </a:prstGeom>
          <a:solidFill>
            <a:srgbClr val="ECD882"/>
          </a:solidFill>
          <a:ln w="12700" cap="sq">
            <a:solidFill>
              <a:srgbClr val="40458C"/>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458C"/>
              </a:solidFill>
              <a:effectLst/>
              <a:uLnTx/>
              <a:uFillTx/>
              <a:latin typeface="Tahoma" panose="020B0604030504040204" pitchFamily="34" charset="0"/>
              <a:ea typeface="+mn-ea"/>
              <a:cs typeface="+mn-cs"/>
            </a:endParaRPr>
          </a:p>
        </p:txBody>
      </p:sp>
      <p:sp>
        <p:nvSpPr>
          <p:cNvPr id="26" name="Rectangle 25"/>
          <p:cNvSpPr>
            <a:spLocks noChangeArrowheads="1"/>
          </p:cNvSpPr>
          <p:nvPr/>
        </p:nvSpPr>
        <p:spPr bwMode="auto">
          <a:xfrm>
            <a:off x="5245893" y="4034632"/>
            <a:ext cx="1504950" cy="288925"/>
          </a:xfrm>
          <a:prstGeom prst="rect">
            <a:avLst/>
          </a:prstGeom>
          <a:solidFill>
            <a:srgbClr val="ECD882"/>
          </a:solidFill>
          <a:ln w="12700" cap="sq">
            <a:solidFill>
              <a:srgbClr val="40458C"/>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458C"/>
              </a:solidFill>
              <a:effectLst/>
              <a:uLnTx/>
              <a:uFillTx/>
              <a:latin typeface="Tahoma" panose="020B0604030504040204" pitchFamily="34" charset="0"/>
              <a:ea typeface="+mn-ea"/>
              <a:cs typeface="+mn-cs"/>
            </a:endParaRPr>
          </a:p>
        </p:txBody>
      </p:sp>
      <p:sp>
        <p:nvSpPr>
          <p:cNvPr id="27" name="Rectangle 26"/>
          <p:cNvSpPr>
            <a:spLocks noChangeArrowheads="1"/>
          </p:cNvSpPr>
          <p:nvPr/>
        </p:nvSpPr>
        <p:spPr bwMode="auto">
          <a:xfrm>
            <a:off x="5245893" y="3747295"/>
            <a:ext cx="1504950" cy="287337"/>
          </a:xfrm>
          <a:prstGeom prst="rect">
            <a:avLst/>
          </a:prstGeom>
          <a:solidFill>
            <a:srgbClr val="ECD882"/>
          </a:solidFill>
          <a:ln w="12700" cap="sq">
            <a:solidFill>
              <a:srgbClr val="40458C"/>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458C"/>
              </a:solidFill>
              <a:effectLst/>
              <a:uLnTx/>
              <a:uFillTx/>
              <a:latin typeface="Tahoma" panose="020B0604030504040204" pitchFamily="34" charset="0"/>
              <a:ea typeface="+mn-ea"/>
              <a:cs typeface="+mn-cs"/>
            </a:endParaRPr>
          </a:p>
        </p:txBody>
      </p:sp>
      <p:sp>
        <p:nvSpPr>
          <p:cNvPr id="28" name="Rectangle 27"/>
          <p:cNvSpPr>
            <a:spLocks noChangeArrowheads="1"/>
          </p:cNvSpPr>
          <p:nvPr/>
        </p:nvSpPr>
        <p:spPr bwMode="auto">
          <a:xfrm>
            <a:off x="5245893" y="5477670"/>
            <a:ext cx="1504950" cy="288925"/>
          </a:xfrm>
          <a:prstGeom prst="rect">
            <a:avLst/>
          </a:prstGeom>
          <a:solidFill>
            <a:srgbClr val="ECD882"/>
          </a:solidFill>
          <a:ln w="12700" cap="sq">
            <a:solidFill>
              <a:srgbClr val="40458C"/>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458C"/>
              </a:solidFill>
              <a:effectLst/>
              <a:uLnTx/>
              <a:uFillTx/>
              <a:latin typeface="Tahoma" panose="020B0604030504040204" pitchFamily="34" charset="0"/>
              <a:ea typeface="+mn-ea"/>
              <a:cs typeface="+mn-cs"/>
            </a:endParaRPr>
          </a:p>
        </p:txBody>
      </p:sp>
      <p:sp>
        <p:nvSpPr>
          <p:cNvPr id="29" name="Rectangle 28"/>
          <p:cNvSpPr>
            <a:spLocks noChangeArrowheads="1"/>
          </p:cNvSpPr>
          <p:nvPr/>
        </p:nvSpPr>
        <p:spPr bwMode="auto">
          <a:xfrm>
            <a:off x="5245893" y="5766595"/>
            <a:ext cx="1504950" cy="287337"/>
          </a:xfrm>
          <a:prstGeom prst="rect">
            <a:avLst/>
          </a:prstGeom>
          <a:solidFill>
            <a:srgbClr val="ECD882"/>
          </a:solidFill>
          <a:ln w="12700" cap="sq">
            <a:solidFill>
              <a:srgbClr val="40458C"/>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458C"/>
              </a:solidFill>
              <a:effectLst/>
              <a:uLnTx/>
              <a:uFillTx/>
              <a:latin typeface="Tahoma" panose="020B0604030504040204" pitchFamily="34" charset="0"/>
              <a:ea typeface="+mn-ea"/>
              <a:cs typeface="+mn-cs"/>
            </a:endParaRPr>
          </a:p>
        </p:txBody>
      </p:sp>
      <p:sp>
        <p:nvSpPr>
          <p:cNvPr id="30" name="Rectangle 29"/>
          <p:cNvSpPr>
            <a:spLocks noChangeArrowheads="1"/>
          </p:cNvSpPr>
          <p:nvPr/>
        </p:nvSpPr>
        <p:spPr bwMode="auto">
          <a:xfrm>
            <a:off x="5245893" y="6053932"/>
            <a:ext cx="1504950" cy="288925"/>
          </a:xfrm>
          <a:prstGeom prst="rect">
            <a:avLst/>
          </a:prstGeom>
          <a:solidFill>
            <a:srgbClr val="ECD882"/>
          </a:solidFill>
          <a:ln w="12700" cap="sq">
            <a:solidFill>
              <a:srgbClr val="40458C"/>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458C"/>
              </a:solidFill>
              <a:effectLst/>
              <a:uLnTx/>
              <a:uFillTx/>
              <a:latin typeface="Tahoma" panose="020B0604030504040204" pitchFamily="34" charset="0"/>
              <a:ea typeface="+mn-ea"/>
              <a:cs typeface="+mn-cs"/>
            </a:endParaRPr>
          </a:p>
        </p:txBody>
      </p:sp>
      <p:cxnSp>
        <p:nvCxnSpPr>
          <p:cNvPr id="31" name="AutoShape 16"/>
          <p:cNvCxnSpPr>
            <a:cxnSpLocks noChangeShapeType="1"/>
          </p:cNvCxnSpPr>
          <p:nvPr/>
        </p:nvCxnSpPr>
        <p:spPr bwMode="auto">
          <a:xfrm flipV="1">
            <a:off x="6750843" y="5043488"/>
            <a:ext cx="792957" cy="795"/>
          </a:xfrm>
          <a:prstGeom prst="bentConnector3">
            <a:avLst>
              <a:gd name="adj1" fmla="val 50000"/>
            </a:avLst>
          </a:prstGeom>
          <a:noFill/>
          <a:ln w="31750" cap="sq">
            <a:solidFill>
              <a:srgbClr val="40458C"/>
            </a:solidFill>
            <a:miter lim="800000"/>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ctangle 31"/>
          <p:cNvSpPr>
            <a:spLocks noChangeArrowheads="1"/>
          </p:cNvSpPr>
          <p:nvPr/>
        </p:nvSpPr>
        <p:spPr bwMode="auto">
          <a:xfrm>
            <a:off x="5141118" y="2837657"/>
            <a:ext cx="1981200" cy="228600"/>
          </a:xfrm>
          <a:prstGeom prst="rect">
            <a:avLst/>
          </a:prstGeom>
          <a:solidFill>
            <a:srgbClr val="FFCC00"/>
          </a:solidFill>
          <a:ln w="12700" cap="sq">
            <a:solidFill>
              <a:srgbClr val="40458C"/>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458C"/>
              </a:solidFill>
              <a:effectLst/>
              <a:uLnTx/>
              <a:uFillTx/>
              <a:latin typeface="Tahoma" panose="020B0604030504040204" pitchFamily="34" charset="0"/>
              <a:ea typeface="+mn-ea"/>
              <a:cs typeface="+mn-cs"/>
            </a:endParaRPr>
          </a:p>
        </p:txBody>
      </p:sp>
      <p:sp>
        <p:nvSpPr>
          <p:cNvPr id="33" name="Rectangle 32"/>
          <p:cNvSpPr>
            <a:spLocks noChangeArrowheads="1"/>
          </p:cNvSpPr>
          <p:nvPr/>
        </p:nvSpPr>
        <p:spPr bwMode="auto">
          <a:xfrm>
            <a:off x="6360318" y="2837657"/>
            <a:ext cx="609600" cy="228600"/>
          </a:xfrm>
          <a:prstGeom prst="rect">
            <a:avLst/>
          </a:prstGeom>
          <a:solidFill>
            <a:srgbClr val="ECD882"/>
          </a:solidFill>
          <a:ln w="12700" cap="sq">
            <a:solidFill>
              <a:srgbClr val="40458C"/>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458C"/>
              </a:solidFill>
              <a:effectLst/>
              <a:uLnTx/>
              <a:uFillTx/>
              <a:latin typeface="Tahoma" panose="020B0604030504040204" pitchFamily="34" charset="0"/>
              <a:ea typeface="+mn-ea"/>
              <a:cs typeface="+mn-cs"/>
            </a:endParaRPr>
          </a:p>
        </p:txBody>
      </p:sp>
      <p:sp>
        <p:nvSpPr>
          <p:cNvPr id="34" name="Text Box 19"/>
          <p:cNvSpPr txBox="1">
            <a:spLocks noChangeArrowheads="1"/>
          </p:cNvSpPr>
          <p:nvPr/>
        </p:nvSpPr>
        <p:spPr bwMode="auto">
          <a:xfrm>
            <a:off x="6365081" y="2501107"/>
            <a:ext cx="6873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40458C"/>
                </a:solidFill>
                <a:effectLst/>
                <a:uLnTx/>
                <a:uFillTx/>
                <a:latin typeface="Tahoma" panose="020B0604030504040204" pitchFamily="34" charset="0"/>
                <a:ea typeface="+mn-ea"/>
                <a:cs typeface="+mn-cs"/>
              </a:rPr>
              <a:t>K-bit</a:t>
            </a:r>
          </a:p>
        </p:txBody>
      </p:sp>
      <p:sp>
        <p:nvSpPr>
          <p:cNvPr id="35" name="Text Box 20"/>
          <p:cNvSpPr txBox="1">
            <a:spLocks noChangeArrowheads="1"/>
          </p:cNvSpPr>
          <p:nvPr/>
        </p:nvSpPr>
        <p:spPr bwMode="auto">
          <a:xfrm>
            <a:off x="7335043" y="2691607"/>
            <a:ext cx="11779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40458C"/>
                </a:solidFill>
                <a:effectLst/>
                <a:uLnTx/>
                <a:uFillTx/>
                <a:latin typeface="Tahoma" panose="020B0604030504040204" pitchFamily="34" charset="0"/>
                <a:ea typeface="+mn-ea"/>
                <a:cs typeface="+mn-cs"/>
              </a:rPr>
              <a:t>Branch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40458C"/>
                </a:solidFill>
                <a:effectLst/>
                <a:uLnTx/>
                <a:uFillTx/>
                <a:latin typeface="Tahoma" panose="020B0604030504040204" pitchFamily="34" charset="0"/>
                <a:ea typeface="+mn-ea"/>
                <a:cs typeface="+mn-cs"/>
              </a:rPr>
              <a:t>address</a:t>
            </a:r>
          </a:p>
        </p:txBody>
      </p:sp>
      <p:sp>
        <p:nvSpPr>
          <p:cNvPr id="36" name="Text Box 21"/>
          <p:cNvSpPr txBox="1">
            <a:spLocks noChangeArrowheads="1"/>
          </p:cNvSpPr>
          <p:nvPr/>
        </p:nvSpPr>
        <p:spPr bwMode="auto">
          <a:xfrm>
            <a:off x="6741318" y="3690145"/>
            <a:ext cx="558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40458C"/>
                </a:solidFill>
                <a:effectLst/>
                <a:uLnTx/>
                <a:uFillTx/>
                <a:latin typeface="Tahoma" panose="020B0604030504040204" pitchFamily="34" charset="0"/>
                <a:ea typeface="+mn-ea"/>
                <a:cs typeface="+mn-cs"/>
              </a:rPr>
              <a:t>2</a:t>
            </a:r>
            <a:r>
              <a:rPr kumimoji="0" lang="en-US" altLang="en-US" sz="2800" b="0" i="0" u="none" strike="noStrike" kern="1200" cap="none" spc="0" normalizeH="0" baseline="30000" noProof="0">
                <a:ln>
                  <a:noFill/>
                </a:ln>
                <a:solidFill>
                  <a:srgbClr val="40458C"/>
                </a:solidFill>
                <a:effectLst/>
                <a:uLnTx/>
                <a:uFillTx/>
                <a:latin typeface="Tahoma" panose="020B0604030504040204" pitchFamily="34" charset="0"/>
                <a:ea typeface="+mn-ea"/>
                <a:cs typeface="+mn-cs"/>
              </a:rPr>
              <a:t>k</a:t>
            </a:r>
            <a:endParaRPr kumimoji="0" lang="en-US" altLang="en-US" sz="2800" b="0" i="0" u="none" strike="noStrike" kern="1200" cap="none" spc="0" normalizeH="0" baseline="0" noProof="0">
              <a:ln>
                <a:noFill/>
              </a:ln>
              <a:solidFill>
                <a:srgbClr val="40458C"/>
              </a:solidFill>
              <a:effectLst/>
              <a:uLnTx/>
              <a:uFillTx/>
              <a:latin typeface="Tahoma" panose="020B0604030504040204" pitchFamily="34" charset="0"/>
              <a:ea typeface="+mn-ea"/>
              <a:cs typeface="+mn-cs"/>
            </a:endParaRPr>
          </a:p>
        </p:txBody>
      </p:sp>
      <p:sp>
        <p:nvSpPr>
          <p:cNvPr id="3" name="TextBox 2"/>
          <p:cNvSpPr txBox="1"/>
          <p:nvPr/>
        </p:nvSpPr>
        <p:spPr>
          <a:xfrm>
            <a:off x="179512" y="5775171"/>
            <a:ext cx="4450556" cy="646331"/>
          </a:xfrm>
          <a:prstGeom prst="rect">
            <a:avLst/>
          </a:prstGeom>
          <a:noFill/>
        </p:spPr>
        <p:txBody>
          <a:bodyPr wrap="square" rtlCol="0">
            <a:spAutoFit/>
          </a:bodyPr>
          <a:lstStyle/>
          <a:p>
            <a:pPr>
              <a:spcBef>
                <a:spcPts val="0"/>
              </a:spcBef>
            </a:pPr>
            <a:r>
              <a:rPr lang="en-US" sz="1800" dirty="0" smtClean="0">
                <a:latin typeface="Calibri" charset="0"/>
                <a:ea typeface="Calibri" charset="0"/>
                <a:cs typeface="Calibri" charset="0"/>
              </a:rPr>
              <a:t>What about PCs of two branches having the same lower bits?</a:t>
            </a:r>
          </a:p>
        </p:txBody>
      </p:sp>
      <p:sp>
        <p:nvSpPr>
          <p:cNvPr id="38" name="TextBox 37"/>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287386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1-Bit Predictor</a:t>
            </a:r>
            <a:endParaRPr lang="en-US" dirty="0"/>
          </a:p>
        </p:txBody>
      </p:sp>
      <p:sp>
        <p:nvSpPr>
          <p:cNvPr id="4" name="Content Placeholder 3"/>
          <p:cNvSpPr>
            <a:spLocks noGrp="1"/>
          </p:cNvSpPr>
          <p:nvPr>
            <p:ph idx="1"/>
          </p:nvPr>
        </p:nvSpPr>
        <p:spPr/>
        <p:txBody>
          <a:bodyPr/>
          <a:lstStyle/>
          <a:p>
            <a:pPr marL="285750" indent="-285750">
              <a:lnSpc>
                <a:spcPct val="80000"/>
              </a:lnSpc>
            </a:pPr>
            <a:r>
              <a:rPr lang="en-US" altLang="en-US" dirty="0"/>
              <a:t>Example: in a loop, 1-bit BHT will cause </a:t>
            </a:r>
            <a:r>
              <a:rPr lang="en-US" altLang="en-US" dirty="0" smtClean="0"/>
              <a:t>2 </a:t>
            </a:r>
            <a:r>
              <a:rPr lang="en-US" altLang="en-US" dirty="0" err="1" smtClean="0"/>
              <a:t>mis</a:t>
            </a:r>
            <a:r>
              <a:rPr lang="en-US" altLang="en-US" dirty="0" smtClean="0"/>
              <a:t>-predictions </a:t>
            </a:r>
            <a:endParaRPr lang="en-US" altLang="en-US" dirty="0"/>
          </a:p>
          <a:p>
            <a:pPr marL="285750" indent="-285750">
              <a:lnSpc>
                <a:spcPct val="80000"/>
              </a:lnSpc>
            </a:pPr>
            <a:r>
              <a:rPr lang="en-US" altLang="en-US" dirty="0"/>
              <a:t>Consider a loop of 9 iterations before exit</a:t>
            </a:r>
            <a:r>
              <a:rPr lang="en-US" altLang="en-US" dirty="0" smtClean="0"/>
              <a:t>:</a:t>
            </a:r>
          </a:p>
          <a:p>
            <a:pPr marL="685800" lvl="1" indent="-228600">
              <a:lnSpc>
                <a:spcPct val="80000"/>
              </a:lnSpc>
              <a:buNone/>
            </a:pPr>
            <a:r>
              <a:rPr lang="en-US" altLang="en-US" dirty="0" smtClean="0">
                <a:latin typeface="Courier New" panose="02070309020205020404" pitchFamily="49" charset="0"/>
              </a:rPr>
              <a:t>		for (…){</a:t>
            </a:r>
          </a:p>
          <a:p>
            <a:pPr marL="685800" lvl="1" indent="-228600">
              <a:lnSpc>
                <a:spcPct val="80000"/>
              </a:lnSpc>
              <a:buNone/>
            </a:pPr>
            <a:r>
              <a:rPr lang="en-US" altLang="en-US" dirty="0" smtClean="0">
                <a:latin typeface="Courier New" panose="02070309020205020404" pitchFamily="49" charset="0"/>
              </a:rPr>
              <a:t>  		</a:t>
            </a:r>
            <a:r>
              <a:rPr lang="en-US" altLang="en-US" b="1" dirty="0" smtClean="0">
                <a:latin typeface="Courier New" panose="02070309020205020404" pitchFamily="49" charset="0"/>
              </a:rPr>
              <a:t>for (</a:t>
            </a:r>
            <a:r>
              <a:rPr lang="en-US" altLang="en-US" b="1" dirty="0" err="1" smtClean="0">
                <a:latin typeface="Courier New" panose="02070309020205020404" pitchFamily="49" charset="0"/>
              </a:rPr>
              <a:t>i</a:t>
            </a:r>
            <a:r>
              <a:rPr lang="en-US" altLang="en-US" b="1" dirty="0" smtClean="0">
                <a:latin typeface="Courier New" panose="02070309020205020404" pitchFamily="49" charset="0"/>
              </a:rPr>
              <a:t>=0; </a:t>
            </a:r>
            <a:r>
              <a:rPr lang="en-US" altLang="en-US" b="1" dirty="0" err="1" smtClean="0">
                <a:solidFill>
                  <a:srgbClr val="CC3300"/>
                </a:solidFill>
                <a:latin typeface="Courier New" panose="02070309020205020404" pitchFamily="49" charset="0"/>
              </a:rPr>
              <a:t>i</a:t>
            </a:r>
            <a:r>
              <a:rPr lang="en-US" altLang="en-US" b="1" dirty="0" smtClean="0">
                <a:solidFill>
                  <a:srgbClr val="CC3300"/>
                </a:solidFill>
                <a:latin typeface="Courier New" panose="02070309020205020404" pitchFamily="49" charset="0"/>
              </a:rPr>
              <a:t>&lt;9</a:t>
            </a:r>
            <a:r>
              <a:rPr lang="en-US" altLang="en-US" b="1" dirty="0" smtClean="0">
                <a:latin typeface="Courier New" panose="02070309020205020404" pitchFamily="49" charset="0"/>
              </a:rPr>
              <a:t>; </a:t>
            </a:r>
            <a:r>
              <a:rPr lang="en-US" altLang="en-US" b="1" dirty="0" err="1" smtClean="0">
                <a:latin typeface="Courier New" panose="02070309020205020404" pitchFamily="49" charset="0"/>
              </a:rPr>
              <a:t>i</a:t>
            </a:r>
            <a:r>
              <a:rPr lang="en-US" altLang="en-US" b="1" dirty="0" smtClean="0">
                <a:latin typeface="Courier New" panose="02070309020205020404" pitchFamily="49" charset="0"/>
              </a:rPr>
              <a:t>++)</a:t>
            </a:r>
          </a:p>
          <a:p>
            <a:pPr marL="685800" lvl="1" indent="-228600">
              <a:lnSpc>
                <a:spcPct val="80000"/>
              </a:lnSpc>
              <a:buNone/>
            </a:pPr>
            <a:r>
              <a:rPr lang="en-US" altLang="en-US" b="1" dirty="0" smtClean="0">
                <a:latin typeface="Courier New" panose="02070309020205020404" pitchFamily="49" charset="0"/>
              </a:rPr>
              <a:t>    		a[</a:t>
            </a:r>
            <a:r>
              <a:rPr lang="en-US" altLang="en-US" b="1" dirty="0" err="1" smtClean="0">
                <a:latin typeface="Courier New" panose="02070309020205020404" pitchFamily="49" charset="0"/>
              </a:rPr>
              <a:t>i</a:t>
            </a:r>
            <a:r>
              <a:rPr lang="en-US" altLang="en-US" b="1" dirty="0">
                <a:latin typeface="Courier New" panose="02070309020205020404" pitchFamily="49" charset="0"/>
              </a:rPr>
              <a:t>] = a[</a:t>
            </a:r>
            <a:r>
              <a:rPr lang="en-US" altLang="en-US" b="1" dirty="0" err="1">
                <a:latin typeface="Courier New" panose="02070309020205020404" pitchFamily="49" charset="0"/>
              </a:rPr>
              <a:t>i</a:t>
            </a:r>
            <a:r>
              <a:rPr lang="en-US" altLang="en-US" b="1" dirty="0">
                <a:latin typeface="Courier New" panose="02070309020205020404" pitchFamily="49" charset="0"/>
              </a:rPr>
              <a:t>] * 2.0;</a:t>
            </a:r>
          </a:p>
          <a:p>
            <a:pPr marL="685800" lvl="1" indent="-228600">
              <a:lnSpc>
                <a:spcPct val="80000"/>
              </a:lnSpc>
              <a:buNone/>
            </a:pPr>
            <a:r>
              <a:rPr lang="en-US" altLang="en-US" dirty="0" smtClean="0">
                <a:latin typeface="Courier New" panose="02070309020205020404" pitchFamily="49" charset="0"/>
              </a:rPr>
              <a:t>		}</a:t>
            </a:r>
            <a:endParaRPr lang="en-US" altLang="en-US" dirty="0">
              <a:latin typeface="Courier New" panose="02070309020205020404" pitchFamily="49" charset="0"/>
            </a:endParaRPr>
          </a:p>
          <a:p>
            <a:pPr marL="685800" lvl="1" indent="-228600"/>
            <a:r>
              <a:rPr lang="en-US" altLang="en-US" dirty="0"/>
              <a:t>End of loop case, when it exits instead of  looping as before</a:t>
            </a:r>
          </a:p>
          <a:p>
            <a:pPr marL="685800" lvl="1" indent="-228600"/>
            <a:r>
              <a:rPr lang="en-US" altLang="en-US" dirty="0"/>
              <a:t>First time through loop on </a:t>
            </a:r>
            <a:r>
              <a:rPr lang="en-US" altLang="en-US" i="1" dirty="0">
                <a:solidFill>
                  <a:srgbClr val="C00000"/>
                </a:solidFill>
              </a:rPr>
              <a:t>next</a:t>
            </a:r>
            <a:r>
              <a:rPr lang="en-US" altLang="en-US" dirty="0">
                <a:solidFill>
                  <a:srgbClr val="C00000"/>
                </a:solidFill>
              </a:rPr>
              <a:t> </a:t>
            </a:r>
            <a:r>
              <a:rPr lang="en-US" altLang="en-US" dirty="0"/>
              <a:t>time through code, when it predicts </a:t>
            </a:r>
            <a:r>
              <a:rPr lang="en-US" altLang="en-US" i="1" dirty="0">
                <a:solidFill>
                  <a:srgbClr val="C00000"/>
                </a:solidFill>
              </a:rPr>
              <a:t>exit</a:t>
            </a:r>
            <a:r>
              <a:rPr lang="en-US" altLang="en-US" dirty="0">
                <a:solidFill>
                  <a:srgbClr val="C00000"/>
                </a:solidFill>
              </a:rPr>
              <a:t> </a:t>
            </a:r>
            <a:r>
              <a:rPr lang="en-US" altLang="en-US" dirty="0"/>
              <a:t>instead of </a:t>
            </a:r>
            <a:r>
              <a:rPr lang="en-US" altLang="en-US" dirty="0" smtClean="0"/>
              <a:t>looping</a:t>
            </a:r>
          </a:p>
          <a:p>
            <a:pPr marL="685800" lvl="1" indent="-228600"/>
            <a:r>
              <a:rPr lang="en-US" dirty="0" err="1" smtClean="0"/>
              <a:t>Mis</a:t>
            </a:r>
            <a:r>
              <a:rPr lang="en-US" dirty="0" smtClean="0"/>
              <a:t>-predict </a:t>
            </a:r>
            <a:r>
              <a:rPr lang="en-US" i="1" dirty="0" smtClean="0">
                <a:solidFill>
                  <a:srgbClr val="C00000"/>
                </a:solidFill>
              </a:rPr>
              <a:t>twice</a:t>
            </a:r>
            <a:r>
              <a:rPr lang="en-US" dirty="0" smtClean="0"/>
              <a:t> every time the inner loop is executed</a:t>
            </a:r>
            <a:endParaRPr lang="en-US" dirty="0"/>
          </a:p>
        </p:txBody>
      </p:sp>
      <p:sp>
        <p:nvSpPr>
          <p:cNvPr id="6" name="TextBox 5"/>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20197965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dirty="0" smtClean="0"/>
              <a:t>-Bit Predictor</a:t>
            </a:r>
            <a:endParaRPr lang="en-US" dirty="0"/>
          </a:p>
        </p:txBody>
      </p:sp>
      <p:sp>
        <p:nvSpPr>
          <p:cNvPr id="4" name="Content Placeholder 3"/>
          <p:cNvSpPr>
            <a:spLocks noGrp="1"/>
          </p:cNvSpPr>
          <p:nvPr>
            <p:ph idx="1"/>
          </p:nvPr>
        </p:nvSpPr>
        <p:spPr>
          <a:xfrm>
            <a:off x="179512" y="4614862"/>
            <a:ext cx="8775576" cy="1961629"/>
          </a:xfrm>
        </p:spPr>
        <p:txBody>
          <a:bodyPr/>
          <a:lstStyle/>
          <a:p>
            <a:r>
              <a:rPr lang="en-US" altLang="en-US" dirty="0"/>
              <a:t>Solution: 2-bit scheme where change prediction only if get </a:t>
            </a:r>
            <a:r>
              <a:rPr lang="en-US" altLang="en-US" dirty="0" err="1" smtClean="0"/>
              <a:t>mis</a:t>
            </a:r>
            <a:r>
              <a:rPr lang="en-US" altLang="en-US" dirty="0" smtClean="0"/>
              <a:t>-prediction </a:t>
            </a:r>
            <a:r>
              <a:rPr lang="en-US" altLang="en-US" i="1" dirty="0" smtClean="0">
                <a:solidFill>
                  <a:srgbClr val="C00000"/>
                </a:solidFill>
              </a:rPr>
              <a:t>twice consecutively</a:t>
            </a:r>
            <a:endParaRPr lang="en-US" altLang="en-US" i="1" dirty="0">
              <a:solidFill>
                <a:srgbClr val="C00000"/>
              </a:solidFill>
            </a:endParaRPr>
          </a:p>
          <a:p>
            <a:r>
              <a:rPr lang="en-US" altLang="en-US" dirty="0"/>
              <a:t>Other solutions: correlating predictor, tournament predictors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0362" y="806852"/>
            <a:ext cx="6370638" cy="3829442"/>
          </a:xfrm>
          <a:prstGeom prst="rect">
            <a:avLst/>
          </a:prstGeom>
        </p:spPr>
      </p:pic>
      <p:sp>
        <p:nvSpPr>
          <p:cNvPr id="6" name="TextBox 5"/>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3224972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dirty="0" smtClean="0"/>
              <a:t>-Bit Predictor Accuracy </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1" y="1325493"/>
            <a:ext cx="6726601" cy="5193958"/>
          </a:xfrm>
          <a:prstGeom prst="rect">
            <a:avLst/>
          </a:prstGeom>
        </p:spPr>
      </p:pic>
      <p:sp>
        <p:nvSpPr>
          <p:cNvPr id="3" name="TextBox 2"/>
          <p:cNvSpPr txBox="1"/>
          <p:nvPr/>
        </p:nvSpPr>
        <p:spPr>
          <a:xfrm>
            <a:off x="4734901" y="1443038"/>
            <a:ext cx="3666773" cy="461665"/>
          </a:xfrm>
          <a:prstGeom prst="rect">
            <a:avLst/>
          </a:prstGeom>
          <a:noFill/>
        </p:spPr>
        <p:txBody>
          <a:bodyPr wrap="none" rtlCol="0">
            <a:spAutoFit/>
          </a:bodyPr>
          <a:lstStyle/>
          <a:p>
            <a:pPr>
              <a:spcBef>
                <a:spcPts val="0"/>
              </a:spcBef>
            </a:pPr>
            <a:r>
              <a:rPr lang="en-US" sz="2400" dirty="0" smtClean="0">
                <a:latin typeface="Calibri" charset="0"/>
                <a:ea typeface="Calibri" charset="0"/>
                <a:cs typeface="Calibri" charset="0"/>
              </a:rPr>
              <a:t>BHT: 4096 entry 2-bit buffer</a:t>
            </a:r>
          </a:p>
        </p:txBody>
      </p:sp>
      <p:sp>
        <p:nvSpPr>
          <p:cNvPr id="7" name="TextBox 6"/>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19631151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4K vs Unlimited Buffer for Prediction</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4575" y="1037431"/>
            <a:ext cx="4789487" cy="5687516"/>
          </a:xfrm>
          <a:prstGeom prst="rect">
            <a:avLst/>
          </a:prstGeom>
        </p:spPr>
      </p:pic>
      <p:sp>
        <p:nvSpPr>
          <p:cNvPr id="5" name="TextBox 4"/>
          <p:cNvSpPr txBox="1"/>
          <p:nvPr/>
        </p:nvSpPr>
        <p:spPr>
          <a:xfrm>
            <a:off x="-1" y="6612318"/>
            <a:ext cx="2340641"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a:t>
            </a:r>
            <a:r>
              <a:rPr lang="en-US" sz="1600" b="1" i="0" dirty="0" smtClean="0">
                <a:solidFill>
                  <a:srgbClr val="004BF3"/>
                </a:solidFill>
                <a:latin typeface="Calibri" charset="0"/>
                <a:ea typeface="Calibri" charset="0"/>
                <a:cs typeface="Calibri" charset="0"/>
              </a:rPr>
              <a:t>.2, 3.1   Pipeline hazards</a:t>
            </a:r>
            <a:endParaRPr lang="en-US" sz="1600" b="1" i="0" dirty="0">
              <a:solidFill>
                <a:srgbClr val="0066FF"/>
              </a:solidFill>
              <a:latin typeface="Arial" charset="0"/>
            </a:endParaRPr>
          </a:p>
        </p:txBody>
      </p:sp>
    </p:spTree>
    <p:extLst>
      <p:ext uri="{BB962C8B-B14F-4D97-AF65-F5344CB8AC3E}">
        <p14:creationId xmlns:p14="http://schemas.microsoft.com/office/powerpoint/2010/main" val="5691964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Correlating Branch Predictors</a:t>
            </a:r>
            <a:endParaRPr lang="en-US" dirty="0"/>
          </a:p>
        </p:txBody>
      </p:sp>
      <p:sp>
        <p:nvSpPr>
          <p:cNvPr id="3" name="Content Placeholder 2"/>
          <p:cNvSpPr>
            <a:spLocks noGrp="1"/>
          </p:cNvSpPr>
          <p:nvPr>
            <p:ph idx="1"/>
          </p:nvPr>
        </p:nvSpPr>
        <p:spPr/>
        <p:txBody>
          <a:bodyPr/>
          <a:lstStyle/>
          <a:p>
            <a:r>
              <a:rPr lang="en-US" dirty="0" smtClean="0"/>
              <a:t>Rationale: branch outcomes may be correlated</a:t>
            </a:r>
            <a:endParaRPr lang="en-US" dirty="0"/>
          </a:p>
        </p:txBody>
      </p:sp>
      <p:sp>
        <p:nvSpPr>
          <p:cNvPr id="4" name="TextBox 3"/>
          <p:cNvSpPr txBox="1"/>
          <p:nvPr/>
        </p:nvSpPr>
        <p:spPr>
          <a:xfrm>
            <a:off x="421480" y="1935956"/>
            <a:ext cx="2419252" cy="2591479"/>
          </a:xfrm>
          <a:prstGeom prst="rect">
            <a:avLst/>
          </a:prstGeom>
          <a:noFill/>
        </p:spPr>
        <p:txBody>
          <a:bodyPr wrap="none" rtlCol="0">
            <a:spAutoFit/>
          </a:bodyPr>
          <a:lstStyle/>
          <a:p>
            <a:pPr>
              <a:spcBef>
                <a:spcPts val="0"/>
              </a:spcBef>
              <a:spcAft>
                <a:spcPts val="600"/>
              </a:spcAft>
            </a:pPr>
            <a:r>
              <a:rPr lang="en-US" sz="2800" dirty="0" smtClean="0">
                <a:latin typeface="Calibri" charset="0"/>
                <a:ea typeface="Calibri" charset="0"/>
                <a:cs typeface="Calibri" charset="0"/>
              </a:rPr>
              <a:t>If (aa == 2)</a:t>
            </a:r>
          </a:p>
          <a:p>
            <a:pPr>
              <a:spcBef>
                <a:spcPts val="0"/>
              </a:spcBef>
              <a:spcAft>
                <a:spcPts val="600"/>
              </a:spcAft>
            </a:pPr>
            <a:r>
              <a:rPr lang="en-US" sz="2800" dirty="0" smtClean="0">
                <a:latin typeface="Calibri" charset="0"/>
                <a:ea typeface="Calibri" charset="0"/>
                <a:cs typeface="Calibri" charset="0"/>
              </a:rPr>
              <a:t>	aa = 0;</a:t>
            </a:r>
          </a:p>
          <a:p>
            <a:pPr>
              <a:spcBef>
                <a:spcPts val="0"/>
              </a:spcBef>
              <a:spcAft>
                <a:spcPts val="600"/>
              </a:spcAft>
            </a:pPr>
            <a:r>
              <a:rPr lang="en-US" sz="2800" dirty="0" smtClean="0">
                <a:latin typeface="Calibri" charset="0"/>
                <a:ea typeface="Calibri" charset="0"/>
                <a:cs typeface="Calibri" charset="0"/>
              </a:rPr>
              <a:t>If (bb == 2)</a:t>
            </a:r>
          </a:p>
          <a:p>
            <a:pPr>
              <a:spcBef>
                <a:spcPts val="0"/>
              </a:spcBef>
              <a:spcAft>
                <a:spcPts val="600"/>
              </a:spcAft>
            </a:pPr>
            <a:r>
              <a:rPr lang="en-US" sz="2800" dirty="0">
                <a:latin typeface="Calibri" charset="0"/>
                <a:ea typeface="Calibri" charset="0"/>
                <a:cs typeface="Calibri" charset="0"/>
              </a:rPr>
              <a:t>	</a:t>
            </a:r>
            <a:r>
              <a:rPr lang="en-US" sz="2800" dirty="0" smtClean="0">
                <a:latin typeface="Calibri" charset="0"/>
                <a:ea typeface="Calibri" charset="0"/>
                <a:cs typeface="Calibri" charset="0"/>
              </a:rPr>
              <a:t>bb = 0;</a:t>
            </a:r>
          </a:p>
          <a:p>
            <a:pPr>
              <a:spcBef>
                <a:spcPts val="0"/>
              </a:spcBef>
              <a:spcAft>
                <a:spcPts val="600"/>
              </a:spcAft>
            </a:pPr>
            <a:r>
              <a:rPr lang="en-US" sz="2800" dirty="0" smtClean="0">
                <a:latin typeface="Calibri" charset="0"/>
                <a:ea typeface="Calibri" charset="0"/>
                <a:cs typeface="Calibri" charset="0"/>
              </a:rPr>
              <a:t>If (aa != bb) {</a:t>
            </a:r>
            <a:r>
              <a:rPr lang="mr-IN" sz="2800" dirty="0" smtClean="0">
                <a:latin typeface="Calibri" charset="0"/>
                <a:ea typeface="Calibri" charset="0"/>
                <a:cs typeface="Calibri" charset="0"/>
              </a:rPr>
              <a:t>…</a:t>
            </a:r>
            <a:r>
              <a:rPr lang="en-US" sz="2800" dirty="0" smtClean="0">
                <a:latin typeface="Calibri" charset="0"/>
                <a:ea typeface="Calibri" charset="0"/>
                <a:cs typeface="Calibri" charset="0"/>
              </a:rPr>
              <a:t>}</a:t>
            </a:r>
          </a:p>
        </p:txBody>
      </p:sp>
      <p:sp>
        <p:nvSpPr>
          <p:cNvPr id="6" name="TextBox 5"/>
          <p:cNvSpPr txBox="1"/>
          <p:nvPr/>
        </p:nvSpPr>
        <p:spPr>
          <a:xfrm>
            <a:off x="918385" y="5286906"/>
            <a:ext cx="7297832" cy="523220"/>
          </a:xfrm>
          <a:prstGeom prst="rect">
            <a:avLst/>
          </a:prstGeom>
          <a:noFill/>
        </p:spPr>
        <p:txBody>
          <a:bodyPr wrap="none" rtlCol="0">
            <a:spAutoFit/>
          </a:bodyPr>
          <a:lstStyle/>
          <a:p>
            <a:r>
              <a:rPr lang="en-US" sz="2800" dirty="0" smtClean="0">
                <a:latin typeface="Calibri" charset="0"/>
                <a:ea typeface="Calibri" charset="0"/>
                <a:cs typeface="Calibri" charset="0"/>
              </a:rPr>
              <a:t>If both b1 and b2 are not taken, then b3 is taken.</a:t>
            </a:r>
          </a:p>
        </p:txBody>
      </p:sp>
      <p:sp>
        <p:nvSpPr>
          <p:cNvPr id="8" name="TextBox 7"/>
          <p:cNvSpPr txBox="1"/>
          <p:nvPr/>
        </p:nvSpPr>
        <p:spPr>
          <a:xfrm>
            <a:off x="423863" y="5817394"/>
            <a:ext cx="8521243" cy="523220"/>
          </a:xfrm>
          <a:prstGeom prst="rect">
            <a:avLst/>
          </a:prstGeom>
          <a:noFill/>
        </p:spPr>
        <p:txBody>
          <a:bodyPr wrap="none" rtlCol="0">
            <a:spAutoFit/>
          </a:bodyPr>
          <a:lstStyle/>
          <a:p>
            <a:r>
              <a:rPr lang="en-US" sz="2800" dirty="0" smtClean="0">
                <a:latin typeface="Calibri" charset="0"/>
                <a:ea typeface="Calibri" charset="0"/>
                <a:cs typeface="Calibri" charset="0"/>
              </a:rPr>
              <a:t>Use history of last </a:t>
            </a:r>
            <a:r>
              <a:rPr lang="en-US" sz="2800" i="1" dirty="0" smtClean="0">
                <a:solidFill>
                  <a:srgbClr val="C00000"/>
                </a:solidFill>
                <a:latin typeface="Calibri" charset="0"/>
                <a:ea typeface="Calibri" charset="0"/>
                <a:cs typeface="Calibri" charset="0"/>
              </a:rPr>
              <a:t>m</a:t>
            </a:r>
            <a:r>
              <a:rPr lang="en-US" sz="2800" dirty="0" smtClean="0">
                <a:latin typeface="Calibri" charset="0"/>
                <a:ea typeface="Calibri" charset="0"/>
                <a:cs typeface="Calibri" charset="0"/>
              </a:rPr>
              <a:t> branches to predict the current one.</a:t>
            </a:r>
          </a:p>
        </p:txBody>
      </p:sp>
      <p:sp>
        <p:nvSpPr>
          <p:cNvPr id="9" name="TextBox 8"/>
          <p:cNvSpPr txBox="1"/>
          <p:nvPr/>
        </p:nvSpPr>
        <p:spPr>
          <a:xfrm>
            <a:off x="0" y="6611779"/>
            <a:ext cx="2986908"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smtClean="0">
                <a:solidFill>
                  <a:srgbClr val="004BF3"/>
                </a:solidFill>
                <a:latin typeface="Calibri" charset="0"/>
                <a:ea typeface="Calibri" charset="0"/>
                <a:cs typeface="Calibri" charset="0"/>
              </a:rPr>
              <a:t>3.3</a:t>
            </a:r>
            <a:r>
              <a:rPr lang="en-US" sz="1600" b="1" i="0" smtClean="0">
                <a:solidFill>
                  <a:srgbClr val="004BF3"/>
                </a:solidFill>
                <a:latin typeface="Calibri" charset="0"/>
                <a:ea typeface="Calibri" charset="0"/>
                <a:cs typeface="Calibri" charset="0"/>
              </a:rPr>
              <a:t>   Advanced Branch Prediction</a:t>
            </a:r>
            <a:endParaRPr lang="en-US" sz="1600" b="1" i="0" dirty="0">
              <a:solidFill>
                <a:srgbClr val="0066FF"/>
              </a:solidFill>
              <a:latin typeface="Arial" charset="0"/>
            </a:endParaRPr>
          </a:p>
        </p:txBody>
      </p:sp>
      <p:sp>
        <p:nvSpPr>
          <p:cNvPr id="7" name="TextBox 6"/>
          <p:cNvSpPr txBox="1"/>
          <p:nvPr/>
        </p:nvSpPr>
        <p:spPr>
          <a:xfrm>
            <a:off x="3843337" y="1962150"/>
            <a:ext cx="4550926" cy="2985433"/>
          </a:xfrm>
          <a:prstGeom prst="rect">
            <a:avLst/>
          </a:prstGeom>
          <a:noFill/>
        </p:spPr>
        <p:txBody>
          <a:bodyPr wrap="none" rtlCol="0">
            <a:spAutoFit/>
          </a:bodyPr>
          <a:lstStyle/>
          <a:p>
            <a:pPr marL="6350">
              <a:buNone/>
            </a:pPr>
            <a:r>
              <a:rPr lang="en-US" sz="2000" dirty="0" smtClean="0">
                <a:latin typeface="Calibri" charset="0"/>
                <a:ea typeface="Calibri" charset="0"/>
                <a:cs typeface="Calibri" charset="0"/>
              </a:rPr>
              <a:t>	</a:t>
            </a:r>
            <a:r>
              <a:rPr lang="mr-IN" sz="2000" dirty="0" err="1" smtClean="0">
                <a:latin typeface="Calibri" charset="0"/>
                <a:ea typeface="Calibri" charset="0"/>
                <a:cs typeface="Calibri" charset="0"/>
              </a:rPr>
              <a:t>addi</a:t>
            </a:r>
            <a:r>
              <a:rPr lang="mr-IN" sz="2000" dirty="0" smtClean="0">
                <a:latin typeface="Calibri" charset="0"/>
                <a:ea typeface="Calibri" charset="0"/>
                <a:cs typeface="Calibri" charset="0"/>
              </a:rPr>
              <a:t> </a:t>
            </a:r>
            <a:r>
              <a:rPr lang="mr-IN" sz="2000" dirty="0">
                <a:latin typeface="Calibri" charset="0"/>
                <a:ea typeface="Calibri" charset="0"/>
                <a:cs typeface="Calibri" charset="0"/>
              </a:rPr>
              <a:t>x3,x1,–2 </a:t>
            </a:r>
            <a:endParaRPr lang="en-US" sz="2000" dirty="0" smtClean="0">
              <a:latin typeface="Calibri" charset="0"/>
              <a:ea typeface="Calibri" charset="0"/>
              <a:cs typeface="Calibri" charset="0"/>
            </a:endParaRPr>
          </a:p>
          <a:p>
            <a:pPr marL="6350">
              <a:buNone/>
            </a:pPr>
            <a:r>
              <a:rPr lang="en-US" sz="2000" dirty="0" smtClean="0">
                <a:latin typeface="Calibri" charset="0"/>
                <a:ea typeface="Calibri" charset="0"/>
                <a:cs typeface="Calibri" charset="0"/>
              </a:rPr>
              <a:t>	</a:t>
            </a:r>
            <a:r>
              <a:rPr lang="mr-IN" sz="2000" dirty="0" err="1" smtClean="0">
                <a:latin typeface="Calibri" charset="0"/>
                <a:ea typeface="Calibri" charset="0"/>
                <a:cs typeface="Calibri" charset="0"/>
              </a:rPr>
              <a:t>bnez</a:t>
            </a:r>
            <a:r>
              <a:rPr lang="mr-IN" sz="2000" dirty="0" smtClean="0">
                <a:latin typeface="Calibri" charset="0"/>
                <a:ea typeface="Calibri" charset="0"/>
                <a:cs typeface="Calibri" charset="0"/>
              </a:rPr>
              <a:t> </a:t>
            </a:r>
            <a:r>
              <a:rPr lang="mr-IN" sz="2000" dirty="0">
                <a:latin typeface="Calibri" charset="0"/>
                <a:ea typeface="Calibri" charset="0"/>
                <a:cs typeface="Calibri" charset="0"/>
              </a:rPr>
              <a:t>x3,L1 //</a:t>
            </a:r>
            <a:r>
              <a:rPr lang="mr-IN" sz="2000" dirty="0" err="1">
                <a:solidFill>
                  <a:srgbClr val="07860F"/>
                </a:solidFill>
                <a:latin typeface="Calibri" charset="0"/>
                <a:ea typeface="Calibri" charset="0"/>
                <a:cs typeface="Calibri" charset="0"/>
              </a:rPr>
              <a:t>branch</a:t>
            </a:r>
            <a:r>
              <a:rPr lang="mr-IN" sz="2000" dirty="0">
                <a:solidFill>
                  <a:srgbClr val="07860F"/>
                </a:solidFill>
                <a:latin typeface="Calibri" charset="0"/>
                <a:ea typeface="Calibri" charset="0"/>
                <a:cs typeface="Calibri" charset="0"/>
              </a:rPr>
              <a:t> b1 (</a:t>
            </a:r>
            <a:r>
              <a:rPr lang="mr-IN" sz="2000" dirty="0" err="1">
                <a:solidFill>
                  <a:srgbClr val="07860F"/>
                </a:solidFill>
                <a:latin typeface="Calibri" charset="0"/>
                <a:ea typeface="Calibri" charset="0"/>
                <a:cs typeface="Calibri" charset="0"/>
              </a:rPr>
              <a:t>aa</a:t>
            </a:r>
            <a:r>
              <a:rPr lang="mr-IN" sz="2000" dirty="0">
                <a:solidFill>
                  <a:srgbClr val="07860F"/>
                </a:solidFill>
                <a:latin typeface="Calibri" charset="0"/>
                <a:ea typeface="Calibri" charset="0"/>
                <a:cs typeface="Calibri" charset="0"/>
              </a:rPr>
              <a:t>!=2) </a:t>
            </a:r>
            <a:endParaRPr lang="en-US" sz="2000" dirty="0" smtClean="0">
              <a:solidFill>
                <a:srgbClr val="07860F"/>
              </a:solidFill>
              <a:latin typeface="Calibri" charset="0"/>
              <a:ea typeface="Calibri" charset="0"/>
              <a:cs typeface="Calibri" charset="0"/>
            </a:endParaRPr>
          </a:p>
          <a:p>
            <a:pPr marL="6350">
              <a:buNone/>
            </a:pPr>
            <a:r>
              <a:rPr lang="en-US" sz="2000" dirty="0" smtClean="0">
                <a:latin typeface="Calibri" charset="0"/>
                <a:ea typeface="Calibri" charset="0"/>
                <a:cs typeface="Calibri" charset="0"/>
              </a:rPr>
              <a:t>	</a:t>
            </a:r>
            <a:r>
              <a:rPr lang="mr-IN" sz="2000" dirty="0" err="1" smtClean="0">
                <a:latin typeface="Calibri" charset="0"/>
                <a:ea typeface="Calibri" charset="0"/>
                <a:cs typeface="Calibri" charset="0"/>
              </a:rPr>
              <a:t>add</a:t>
            </a:r>
            <a:r>
              <a:rPr lang="mr-IN" sz="2000" dirty="0" smtClean="0">
                <a:latin typeface="Calibri" charset="0"/>
                <a:ea typeface="Calibri" charset="0"/>
                <a:cs typeface="Calibri" charset="0"/>
              </a:rPr>
              <a:t> </a:t>
            </a:r>
            <a:r>
              <a:rPr lang="mr-IN" sz="2000" dirty="0">
                <a:latin typeface="Calibri" charset="0"/>
                <a:ea typeface="Calibri" charset="0"/>
                <a:cs typeface="Calibri" charset="0"/>
              </a:rPr>
              <a:t>x1,x0,x0 //</a:t>
            </a:r>
            <a:r>
              <a:rPr lang="mr-IN" sz="2000" dirty="0" err="1">
                <a:latin typeface="Calibri" charset="0"/>
                <a:ea typeface="Calibri" charset="0"/>
                <a:cs typeface="Calibri" charset="0"/>
              </a:rPr>
              <a:t>aa</a:t>
            </a:r>
            <a:r>
              <a:rPr lang="mr-IN" sz="2000" dirty="0">
                <a:latin typeface="Calibri" charset="0"/>
                <a:ea typeface="Calibri" charset="0"/>
                <a:cs typeface="Calibri" charset="0"/>
              </a:rPr>
              <a:t>=0 </a:t>
            </a:r>
            <a:endParaRPr lang="en-US" sz="2000" dirty="0" smtClean="0">
              <a:latin typeface="Calibri" charset="0"/>
              <a:ea typeface="Calibri" charset="0"/>
              <a:cs typeface="Calibri" charset="0"/>
            </a:endParaRPr>
          </a:p>
          <a:p>
            <a:pPr marL="6350">
              <a:buNone/>
            </a:pPr>
            <a:r>
              <a:rPr lang="mr-IN" sz="2000" dirty="0" smtClean="0">
                <a:latin typeface="Calibri" charset="0"/>
                <a:ea typeface="Calibri" charset="0"/>
                <a:cs typeface="Calibri" charset="0"/>
              </a:rPr>
              <a:t>L1</a:t>
            </a:r>
            <a:r>
              <a:rPr lang="mr-IN" sz="2000" dirty="0">
                <a:latin typeface="Calibri" charset="0"/>
                <a:ea typeface="Calibri" charset="0"/>
                <a:cs typeface="Calibri" charset="0"/>
              </a:rPr>
              <a:t>: </a:t>
            </a:r>
            <a:r>
              <a:rPr lang="en-US" sz="2000" dirty="0" smtClean="0">
                <a:latin typeface="Calibri" charset="0"/>
                <a:ea typeface="Calibri" charset="0"/>
                <a:cs typeface="Calibri" charset="0"/>
              </a:rPr>
              <a:t>	</a:t>
            </a:r>
            <a:r>
              <a:rPr lang="mr-IN" sz="2000" dirty="0" err="1" smtClean="0">
                <a:latin typeface="Calibri" charset="0"/>
                <a:ea typeface="Calibri" charset="0"/>
                <a:cs typeface="Calibri" charset="0"/>
              </a:rPr>
              <a:t>addi</a:t>
            </a:r>
            <a:r>
              <a:rPr lang="mr-IN" sz="2000" dirty="0" smtClean="0">
                <a:latin typeface="Calibri" charset="0"/>
                <a:ea typeface="Calibri" charset="0"/>
                <a:cs typeface="Calibri" charset="0"/>
              </a:rPr>
              <a:t> </a:t>
            </a:r>
            <a:r>
              <a:rPr lang="mr-IN" sz="2000" dirty="0">
                <a:latin typeface="Calibri" charset="0"/>
                <a:ea typeface="Calibri" charset="0"/>
                <a:cs typeface="Calibri" charset="0"/>
              </a:rPr>
              <a:t>x3,x2,–2 </a:t>
            </a:r>
            <a:endParaRPr lang="en-US" sz="2000" dirty="0" smtClean="0">
              <a:latin typeface="Calibri" charset="0"/>
              <a:ea typeface="Calibri" charset="0"/>
              <a:cs typeface="Calibri" charset="0"/>
            </a:endParaRPr>
          </a:p>
          <a:p>
            <a:pPr marL="6350">
              <a:buNone/>
            </a:pPr>
            <a:r>
              <a:rPr lang="en-US" sz="2000" dirty="0" smtClean="0">
                <a:latin typeface="Calibri" charset="0"/>
                <a:ea typeface="Calibri" charset="0"/>
                <a:cs typeface="Calibri" charset="0"/>
              </a:rPr>
              <a:t>	</a:t>
            </a:r>
            <a:r>
              <a:rPr lang="mr-IN" sz="2000" dirty="0" err="1" smtClean="0">
                <a:latin typeface="Calibri" charset="0"/>
                <a:ea typeface="Calibri" charset="0"/>
                <a:cs typeface="Calibri" charset="0"/>
              </a:rPr>
              <a:t>bnez</a:t>
            </a:r>
            <a:r>
              <a:rPr lang="mr-IN" sz="2000" dirty="0" smtClean="0">
                <a:latin typeface="Calibri" charset="0"/>
                <a:ea typeface="Calibri" charset="0"/>
                <a:cs typeface="Calibri" charset="0"/>
              </a:rPr>
              <a:t> </a:t>
            </a:r>
            <a:r>
              <a:rPr lang="mr-IN" sz="2000" dirty="0">
                <a:latin typeface="Calibri" charset="0"/>
                <a:ea typeface="Calibri" charset="0"/>
                <a:cs typeface="Calibri" charset="0"/>
              </a:rPr>
              <a:t>x3,L2 //</a:t>
            </a:r>
            <a:r>
              <a:rPr lang="mr-IN" sz="2000" dirty="0" err="1">
                <a:solidFill>
                  <a:srgbClr val="07860F"/>
                </a:solidFill>
                <a:latin typeface="Calibri" charset="0"/>
                <a:ea typeface="Calibri" charset="0"/>
                <a:cs typeface="Calibri" charset="0"/>
              </a:rPr>
              <a:t>branch</a:t>
            </a:r>
            <a:r>
              <a:rPr lang="mr-IN" sz="2000" dirty="0">
                <a:solidFill>
                  <a:srgbClr val="07860F"/>
                </a:solidFill>
                <a:latin typeface="Calibri" charset="0"/>
                <a:ea typeface="Calibri" charset="0"/>
                <a:cs typeface="Calibri" charset="0"/>
              </a:rPr>
              <a:t> </a:t>
            </a:r>
            <a:r>
              <a:rPr lang="mr-IN" sz="2000" dirty="0" smtClean="0">
                <a:solidFill>
                  <a:srgbClr val="07860F"/>
                </a:solidFill>
                <a:latin typeface="Calibri" charset="0"/>
                <a:ea typeface="Calibri" charset="0"/>
                <a:cs typeface="Calibri" charset="0"/>
              </a:rPr>
              <a:t>b2 </a:t>
            </a:r>
            <a:r>
              <a:rPr lang="mr-IN" sz="2000" dirty="0">
                <a:solidFill>
                  <a:srgbClr val="07860F"/>
                </a:solidFill>
                <a:latin typeface="Calibri" charset="0"/>
                <a:ea typeface="Calibri" charset="0"/>
                <a:cs typeface="Calibri" charset="0"/>
              </a:rPr>
              <a:t>(</a:t>
            </a:r>
            <a:r>
              <a:rPr lang="mr-IN" sz="2000" dirty="0" err="1">
                <a:solidFill>
                  <a:srgbClr val="07860F"/>
                </a:solidFill>
                <a:latin typeface="Calibri" charset="0"/>
                <a:ea typeface="Calibri" charset="0"/>
                <a:cs typeface="Calibri" charset="0"/>
              </a:rPr>
              <a:t>bb</a:t>
            </a:r>
            <a:r>
              <a:rPr lang="mr-IN" sz="2000" dirty="0">
                <a:solidFill>
                  <a:srgbClr val="07860F"/>
                </a:solidFill>
                <a:latin typeface="Calibri" charset="0"/>
                <a:ea typeface="Calibri" charset="0"/>
                <a:cs typeface="Calibri" charset="0"/>
              </a:rPr>
              <a:t>!=2) </a:t>
            </a:r>
            <a:endParaRPr lang="en-US" sz="2000" dirty="0" smtClean="0">
              <a:solidFill>
                <a:srgbClr val="07860F"/>
              </a:solidFill>
              <a:latin typeface="Calibri" charset="0"/>
              <a:ea typeface="Calibri" charset="0"/>
              <a:cs typeface="Calibri" charset="0"/>
            </a:endParaRPr>
          </a:p>
          <a:p>
            <a:pPr marL="6350">
              <a:buNone/>
            </a:pPr>
            <a:r>
              <a:rPr lang="en-US" sz="2000" dirty="0" smtClean="0">
                <a:latin typeface="Calibri" charset="0"/>
                <a:ea typeface="Calibri" charset="0"/>
                <a:cs typeface="Calibri" charset="0"/>
              </a:rPr>
              <a:t>	</a:t>
            </a:r>
            <a:r>
              <a:rPr lang="mr-IN" sz="2000" dirty="0" err="1" smtClean="0">
                <a:latin typeface="Calibri" charset="0"/>
                <a:ea typeface="Calibri" charset="0"/>
                <a:cs typeface="Calibri" charset="0"/>
              </a:rPr>
              <a:t>add</a:t>
            </a:r>
            <a:r>
              <a:rPr lang="mr-IN" sz="2000" dirty="0" smtClean="0">
                <a:latin typeface="Calibri" charset="0"/>
                <a:ea typeface="Calibri" charset="0"/>
                <a:cs typeface="Calibri" charset="0"/>
              </a:rPr>
              <a:t> </a:t>
            </a:r>
            <a:r>
              <a:rPr lang="mr-IN" sz="2000" dirty="0">
                <a:latin typeface="Calibri" charset="0"/>
                <a:ea typeface="Calibri" charset="0"/>
                <a:cs typeface="Calibri" charset="0"/>
              </a:rPr>
              <a:t>x2,x0,x0 //</a:t>
            </a:r>
            <a:r>
              <a:rPr lang="mr-IN" sz="2000" dirty="0" err="1">
                <a:latin typeface="Calibri" charset="0"/>
                <a:ea typeface="Calibri" charset="0"/>
                <a:cs typeface="Calibri" charset="0"/>
              </a:rPr>
              <a:t>bb</a:t>
            </a:r>
            <a:r>
              <a:rPr lang="mr-IN" sz="2000" dirty="0">
                <a:latin typeface="Calibri" charset="0"/>
                <a:ea typeface="Calibri" charset="0"/>
                <a:cs typeface="Calibri" charset="0"/>
              </a:rPr>
              <a:t>=0 </a:t>
            </a:r>
            <a:endParaRPr lang="en-US" sz="2000" dirty="0" smtClean="0">
              <a:latin typeface="Calibri" charset="0"/>
              <a:ea typeface="Calibri" charset="0"/>
              <a:cs typeface="Calibri" charset="0"/>
            </a:endParaRPr>
          </a:p>
          <a:p>
            <a:pPr marL="6350">
              <a:buNone/>
            </a:pPr>
            <a:r>
              <a:rPr lang="mr-IN" sz="2000" dirty="0" smtClean="0">
                <a:latin typeface="Calibri" charset="0"/>
                <a:ea typeface="Calibri" charset="0"/>
                <a:cs typeface="Calibri" charset="0"/>
              </a:rPr>
              <a:t>L2</a:t>
            </a:r>
            <a:r>
              <a:rPr lang="mr-IN" sz="2000" dirty="0">
                <a:latin typeface="Calibri" charset="0"/>
                <a:ea typeface="Calibri" charset="0"/>
                <a:cs typeface="Calibri" charset="0"/>
              </a:rPr>
              <a:t>: </a:t>
            </a:r>
            <a:r>
              <a:rPr lang="en-US" sz="2000" dirty="0" smtClean="0">
                <a:latin typeface="Calibri" charset="0"/>
                <a:ea typeface="Calibri" charset="0"/>
                <a:cs typeface="Calibri" charset="0"/>
              </a:rPr>
              <a:t>	</a:t>
            </a:r>
            <a:r>
              <a:rPr lang="mr-IN" sz="2000" dirty="0" err="1" smtClean="0">
                <a:latin typeface="Calibri" charset="0"/>
                <a:ea typeface="Calibri" charset="0"/>
                <a:cs typeface="Calibri" charset="0"/>
              </a:rPr>
              <a:t>sub</a:t>
            </a:r>
            <a:r>
              <a:rPr lang="mr-IN" sz="2000" dirty="0" smtClean="0">
                <a:latin typeface="Calibri" charset="0"/>
                <a:ea typeface="Calibri" charset="0"/>
                <a:cs typeface="Calibri" charset="0"/>
              </a:rPr>
              <a:t> </a:t>
            </a:r>
            <a:r>
              <a:rPr lang="mr-IN" sz="2000" dirty="0">
                <a:latin typeface="Calibri" charset="0"/>
                <a:ea typeface="Calibri" charset="0"/>
                <a:cs typeface="Calibri" charset="0"/>
              </a:rPr>
              <a:t>x3,x1,x2 //x3=</a:t>
            </a:r>
            <a:r>
              <a:rPr lang="mr-IN" sz="2000" dirty="0" err="1">
                <a:latin typeface="Calibri" charset="0"/>
                <a:ea typeface="Calibri" charset="0"/>
                <a:cs typeface="Calibri" charset="0"/>
              </a:rPr>
              <a:t>aa-bb</a:t>
            </a:r>
            <a:r>
              <a:rPr lang="mr-IN" sz="2000" dirty="0">
                <a:latin typeface="Calibri" charset="0"/>
                <a:ea typeface="Calibri" charset="0"/>
                <a:cs typeface="Calibri" charset="0"/>
              </a:rPr>
              <a:t> </a:t>
            </a:r>
            <a:endParaRPr lang="en-US" sz="2000" dirty="0" smtClean="0">
              <a:latin typeface="Calibri" charset="0"/>
              <a:ea typeface="Calibri" charset="0"/>
              <a:cs typeface="Calibri" charset="0"/>
            </a:endParaRPr>
          </a:p>
          <a:p>
            <a:pPr marL="6350">
              <a:buNone/>
            </a:pPr>
            <a:r>
              <a:rPr lang="en-US" sz="2000" dirty="0" smtClean="0">
                <a:latin typeface="Calibri" charset="0"/>
                <a:ea typeface="Calibri" charset="0"/>
                <a:cs typeface="Calibri" charset="0"/>
              </a:rPr>
              <a:t>	</a:t>
            </a:r>
            <a:r>
              <a:rPr lang="mr-IN" sz="2000" dirty="0" err="1" smtClean="0">
                <a:latin typeface="Calibri" charset="0"/>
                <a:ea typeface="Calibri" charset="0"/>
                <a:cs typeface="Calibri" charset="0"/>
              </a:rPr>
              <a:t>beqz</a:t>
            </a:r>
            <a:r>
              <a:rPr lang="mr-IN" sz="2000" dirty="0" smtClean="0">
                <a:latin typeface="Calibri" charset="0"/>
                <a:ea typeface="Calibri" charset="0"/>
                <a:cs typeface="Calibri" charset="0"/>
              </a:rPr>
              <a:t> </a:t>
            </a:r>
            <a:r>
              <a:rPr lang="mr-IN" sz="2000" dirty="0">
                <a:latin typeface="Calibri" charset="0"/>
                <a:ea typeface="Calibri" charset="0"/>
                <a:cs typeface="Calibri" charset="0"/>
              </a:rPr>
              <a:t>x3,L3 //</a:t>
            </a:r>
            <a:r>
              <a:rPr lang="mr-IN" sz="2000" dirty="0" err="1">
                <a:solidFill>
                  <a:srgbClr val="07860F"/>
                </a:solidFill>
                <a:latin typeface="Calibri" charset="0"/>
                <a:ea typeface="Calibri" charset="0"/>
                <a:cs typeface="Calibri" charset="0"/>
              </a:rPr>
              <a:t>branch</a:t>
            </a:r>
            <a:r>
              <a:rPr lang="mr-IN" sz="2000" dirty="0">
                <a:solidFill>
                  <a:srgbClr val="07860F"/>
                </a:solidFill>
                <a:latin typeface="Calibri" charset="0"/>
                <a:ea typeface="Calibri" charset="0"/>
                <a:cs typeface="Calibri" charset="0"/>
              </a:rPr>
              <a:t> b3 (</a:t>
            </a:r>
            <a:r>
              <a:rPr lang="mr-IN" sz="2000" dirty="0" err="1">
                <a:solidFill>
                  <a:srgbClr val="07860F"/>
                </a:solidFill>
                <a:latin typeface="Calibri" charset="0"/>
                <a:ea typeface="Calibri" charset="0"/>
                <a:cs typeface="Calibri" charset="0"/>
              </a:rPr>
              <a:t>aa</a:t>
            </a:r>
            <a:r>
              <a:rPr lang="mr-IN" sz="2000" dirty="0">
                <a:solidFill>
                  <a:srgbClr val="07860F"/>
                </a:solidFill>
                <a:latin typeface="Calibri" charset="0"/>
                <a:ea typeface="Calibri" charset="0"/>
                <a:cs typeface="Calibri" charset="0"/>
              </a:rPr>
              <a:t>==</a:t>
            </a:r>
            <a:r>
              <a:rPr lang="mr-IN" sz="2000" dirty="0" err="1">
                <a:solidFill>
                  <a:srgbClr val="07860F"/>
                </a:solidFill>
                <a:latin typeface="Calibri" charset="0"/>
                <a:ea typeface="Calibri" charset="0"/>
                <a:cs typeface="Calibri" charset="0"/>
              </a:rPr>
              <a:t>bb</a:t>
            </a:r>
            <a:r>
              <a:rPr lang="mr-IN" sz="2000" dirty="0">
                <a:solidFill>
                  <a:srgbClr val="07860F"/>
                </a:solidFill>
                <a:latin typeface="Calibri" charset="0"/>
                <a:ea typeface="Calibri" charset="0"/>
                <a:cs typeface="Calibri" charset="0"/>
              </a:rPr>
              <a:t>) </a:t>
            </a:r>
            <a:endParaRPr lang="en-US" sz="2000" dirty="0" err="1">
              <a:solidFill>
                <a:srgbClr val="07860F"/>
              </a:solidFill>
              <a:latin typeface="Calibri" charset="0"/>
              <a:ea typeface="Calibri" charset="0"/>
              <a:cs typeface="Calibri" charset="0"/>
            </a:endParaRPr>
          </a:p>
        </p:txBody>
      </p:sp>
      <p:cxnSp>
        <p:nvCxnSpPr>
          <p:cNvPr id="11" name="Straight Connector 10"/>
          <p:cNvCxnSpPr/>
          <p:nvPr/>
        </p:nvCxnSpPr>
        <p:spPr bwMode="auto">
          <a:xfrm flipV="1">
            <a:off x="274320" y="1885950"/>
            <a:ext cx="8501062" cy="0"/>
          </a:xfrm>
          <a:prstGeom prst="line">
            <a:avLst/>
          </a:prstGeom>
          <a:noFill/>
          <a:ln w="31750" cap="flat" cmpd="sng" algn="ctr">
            <a:solidFill>
              <a:schemeClr val="tx1"/>
            </a:solidFill>
            <a:prstDash val="solid"/>
            <a:round/>
            <a:headEnd type="none" w="med" len="med"/>
            <a:tailEnd type="none" w="med" len="lg"/>
          </a:ln>
          <a:effectLst/>
        </p:spPr>
      </p:cxnSp>
      <p:cxnSp>
        <p:nvCxnSpPr>
          <p:cNvPr id="12" name="Straight Connector 11"/>
          <p:cNvCxnSpPr/>
          <p:nvPr/>
        </p:nvCxnSpPr>
        <p:spPr bwMode="auto">
          <a:xfrm flipV="1">
            <a:off x="274320" y="4971395"/>
            <a:ext cx="8501062" cy="0"/>
          </a:xfrm>
          <a:prstGeom prst="line">
            <a:avLst/>
          </a:prstGeom>
          <a:noFill/>
          <a:ln w="31750" cap="flat" cmpd="sng" algn="ctr">
            <a:solidFill>
              <a:schemeClr val="tx1"/>
            </a:solidFill>
            <a:prstDash val="solid"/>
            <a:round/>
            <a:headEnd type="none" w="med" len="med"/>
            <a:tailEnd type="none" w="med" len="lg"/>
          </a:ln>
          <a:effectLst/>
        </p:spPr>
      </p:cxnSp>
    </p:spTree>
    <p:extLst>
      <p:ext uri="{BB962C8B-B14F-4D97-AF65-F5344CB8AC3E}">
        <p14:creationId xmlns:p14="http://schemas.microsoft.com/office/powerpoint/2010/main" val="11638979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Correlating Branch Predictors</a:t>
            </a:r>
            <a:endParaRPr lang="en-US" dirty="0"/>
          </a:p>
        </p:txBody>
      </p:sp>
      <p:sp>
        <p:nvSpPr>
          <p:cNvPr id="9" name="Content Placeholder 8"/>
          <p:cNvSpPr>
            <a:spLocks noGrp="1"/>
          </p:cNvSpPr>
          <p:nvPr>
            <p:ph idx="1"/>
          </p:nvPr>
        </p:nvSpPr>
        <p:spPr>
          <a:xfrm>
            <a:off x="179513" y="1125538"/>
            <a:ext cx="8775576" cy="1410493"/>
          </a:xfrm>
        </p:spPr>
        <p:txBody>
          <a:bodyPr/>
          <a:lstStyle/>
          <a:p>
            <a:r>
              <a:rPr lang="en-US" dirty="0"/>
              <a:t>Use history of last </a:t>
            </a:r>
            <a:r>
              <a:rPr lang="en-US" i="1" dirty="0">
                <a:solidFill>
                  <a:srgbClr val="C00000"/>
                </a:solidFill>
              </a:rPr>
              <a:t>m</a:t>
            </a:r>
            <a:r>
              <a:rPr lang="en-US" dirty="0"/>
              <a:t> branches to predict the current </a:t>
            </a:r>
            <a:r>
              <a:rPr lang="en-US" dirty="0" smtClean="0"/>
              <a:t>branch.</a:t>
            </a:r>
          </a:p>
          <a:p>
            <a:pPr lvl="1"/>
            <a:r>
              <a:rPr lang="en-US" dirty="0" smtClean="0"/>
              <a:t>Each predictor uses </a:t>
            </a:r>
            <a:r>
              <a:rPr lang="en-US" i="1" dirty="0" smtClean="0">
                <a:solidFill>
                  <a:srgbClr val="C00000"/>
                </a:solidFill>
              </a:rPr>
              <a:t>n</a:t>
            </a:r>
            <a:r>
              <a:rPr lang="en-US" dirty="0" smtClean="0"/>
              <a:t> bits.</a:t>
            </a:r>
            <a:endParaRPr lang="en-US" dirty="0"/>
          </a:p>
          <a:p>
            <a:endParaRPr lang="en-US" dirty="0"/>
          </a:p>
          <a:p>
            <a:endParaRPr lang="en-US" dirty="0"/>
          </a:p>
        </p:txBody>
      </p:sp>
      <p:sp>
        <p:nvSpPr>
          <p:cNvPr id="10" name="Rectangle 9"/>
          <p:cNvSpPr/>
          <p:nvPr/>
        </p:nvSpPr>
        <p:spPr bwMode="auto">
          <a:xfrm>
            <a:off x="2228851" y="4357688"/>
            <a:ext cx="371475" cy="357187"/>
          </a:xfrm>
          <a:prstGeom prst="rect">
            <a:avLst/>
          </a:pr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chemeClr val="tx1"/>
              </a:buClr>
              <a:buSzPct val="60000"/>
              <a:buFont typeface="Wingdings" pitchFamily="2" charset="2"/>
              <a:buNone/>
              <a:tabLst/>
            </a:pPr>
            <a:endParaRPr kumimoji="0" lang="en-US" sz="3200" b="0" i="0" u="none" strike="noStrike" cap="none" normalizeH="0" baseline="0" smtClean="0">
              <a:ln>
                <a:noFill/>
              </a:ln>
              <a:solidFill>
                <a:schemeClr val="tx1"/>
              </a:solidFill>
              <a:effectLst/>
              <a:latin typeface="Arial Black" pitchFamily="34" charset="0"/>
            </a:endParaRPr>
          </a:p>
        </p:txBody>
      </p:sp>
      <p:sp>
        <p:nvSpPr>
          <p:cNvPr id="11" name="Rectangle 10"/>
          <p:cNvSpPr/>
          <p:nvPr/>
        </p:nvSpPr>
        <p:spPr bwMode="auto">
          <a:xfrm>
            <a:off x="2602710" y="4360069"/>
            <a:ext cx="371475" cy="357187"/>
          </a:xfrm>
          <a:prstGeom prst="rect">
            <a:avLst/>
          </a:pr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chemeClr val="tx1"/>
              </a:buClr>
              <a:buSzPct val="60000"/>
              <a:buFont typeface="Wingdings" pitchFamily="2" charset="2"/>
              <a:buNone/>
              <a:tabLst/>
            </a:pPr>
            <a:endParaRPr kumimoji="0" lang="en-US" sz="3200" b="0" i="0" u="none" strike="noStrike" cap="none" normalizeH="0" baseline="0" smtClean="0">
              <a:ln>
                <a:noFill/>
              </a:ln>
              <a:solidFill>
                <a:schemeClr val="tx1"/>
              </a:solidFill>
              <a:effectLst/>
              <a:latin typeface="Arial Black" pitchFamily="34" charset="0"/>
            </a:endParaRPr>
          </a:p>
        </p:txBody>
      </p:sp>
      <p:sp>
        <p:nvSpPr>
          <p:cNvPr id="12" name="Rectangle 11"/>
          <p:cNvSpPr/>
          <p:nvPr/>
        </p:nvSpPr>
        <p:spPr bwMode="auto">
          <a:xfrm>
            <a:off x="2974182" y="4360069"/>
            <a:ext cx="371475" cy="357187"/>
          </a:xfrm>
          <a:prstGeom prst="rect">
            <a:avLst/>
          </a:pr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chemeClr val="tx1"/>
              </a:buClr>
              <a:buSzPct val="60000"/>
              <a:buFont typeface="Wingdings" pitchFamily="2" charset="2"/>
              <a:buNone/>
              <a:tabLst/>
            </a:pPr>
            <a:endParaRPr kumimoji="0" lang="en-US" sz="3200" b="0" i="0" u="none" strike="noStrike" cap="none" normalizeH="0" baseline="0" smtClean="0">
              <a:ln>
                <a:noFill/>
              </a:ln>
              <a:solidFill>
                <a:schemeClr val="tx1"/>
              </a:solidFill>
              <a:effectLst/>
              <a:latin typeface="Arial Black" pitchFamily="34" charset="0"/>
            </a:endParaRPr>
          </a:p>
        </p:txBody>
      </p:sp>
      <p:sp>
        <p:nvSpPr>
          <p:cNvPr id="13" name="Rectangle 12"/>
          <p:cNvSpPr/>
          <p:nvPr/>
        </p:nvSpPr>
        <p:spPr bwMode="auto">
          <a:xfrm>
            <a:off x="3340897" y="4355306"/>
            <a:ext cx="371475" cy="357187"/>
          </a:xfrm>
          <a:prstGeom prst="rect">
            <a:avLst/>
          </a:pr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chemeClr val="tx1"/>
              </a:buClr>
              <a:buSzPct val="60000"/>
              <a:buFont typeface="Wingdings" pitchFamily="2" charset="2"/>
              <a:buNone/>
              <a:tabLst/>
            </a:pPr>
            <a:endParaRPr kumimoji="0" lang="en-US" sz="3200" b="0" i="0" u="none" strike="noStrike" cap="none" normalizeH="0" baseline="0" smtClean="0">
              <a:ln>
                <a:noFill/>
              </a:ln>
              <a:solidFill>
                <a:schemeClr val="tx1"/>
              </a:solidFill>
              <a:effectLst/>
              <a:latin typeface="Arial Black" pitchFamily="34" charset="0"/>
            </a:endParaRPr>
          </a:p>
        </p:txBody>
      </p:sp>
      <p:sp>
        <p:nvSpPr>
          <p:cNvPr id="14" name="Rectangle 13"/>
          <p:cNvSpPr/>
          <p:nvPr/>
        </p:nvSpPr>
        <p:spPr bwMode="auto">
          <a:xfrm>
            <a:off x="3714754" y="4357687"/>
            <a:ext cx="371475" cy="357187"/>
          </a:xfrm>
          <a:prstGeom prst="rect">
            <a:avLst/>
          </a:pr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chemeClr val="tx1"/>
              </a:buClr>
              <a:buSzPct val="60000"/>
              <a:buFont typeface="Wingdings" pitchFamily="2" charset="2"/>
              <a:buNone/>
              <a:tabLst/>
            </a:pPr>
            <a:endParaRPr kumimoji="0" lang="en-US" sz="3200" b="0" i="0" u="none" strike="noStrike" cap="none" normalizeH="0" baseline="0" smtClean="0">
              <a:ln>
                <a:noFill/>
              </a:ln>
              <a:solidFill>
                <a:schemeClr val="tx1"/>
              </a:solidFill>
              <a:effectLst/>
              <a:latin typeface="Arial Black" pitchFamily="34" charset="0"/>
            </a:endParaRPr>
          </a:p>
        </p:txBody>
      </p:sp>
      <p:sp>
        <p:nvSpPr>
          <p:cNvPr id="18" name="Rectangle 17"/>
          <p:cNvSpPr/>
          <p:nvPr/>
        </p:nvSpPr>
        <p:spPr bwMode="auto">
          <a:xfrm>
            <a:off x="5657850" y="3043238"/>
            <a:ext cx="1278732" cy="3107532"/>
          </a:xfrm>
          <a:prstGeom prst="rect">
            <a:avLst/>
          </a:prstGeom>
          <a:noFill/>
          <a:ln w="222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chemeClr val="tx1"/>
              </a:buClr>
              <a:buSzPct val="60000"/>
              <a:buFont typeface="Wingdings" pitchFamily="2" charset="2"/>
              <a:buNone/>
              <a:tabLst/>
            </a:pPr>
            <a:endParaRPr kumimoji="0" lang="en-US" sz="3200" b="0" i="0" u="none" strike="noStrike" cap="none" normalizeH="0" baseline="0" smtClean="0">
              <a:ln>
                <a:noFill/>
              </a:ln>
              <a:solidFill>
                <a:schemeClr val="tx1"/>
              </a:solidFill>
              <a:effectLst/>
              <a:latin typeface="Arial Black" pitchFamily="34" charset="0"/>
            </a:endParaRPr>
          </a:p>
        </p:txBody>
      </p:sp>
      <p:cxnSp>
        <p:nvCxnSpPr>
          <p:cNvPr id="20" name="Straight Connector 19"/>
          <p:cNvCxnSpPr>
            <a:stCxn id="18" idx="1"/>
            <a:endCxn id="18" idx="3"/>
          </p:cNvCxnSpPr>
          <p:nvPr/>
        </p:nvCxnSpPr>
        <p:spPr bwMode="auto">
          <a:xfrm>
            <a:off x="5657850" y="4597004"/>
            <a:ext cx="1278732" cy="0"/>
          </a:xfrm>
          <a:prstGeom prst="line">
            <a:avLst/>
          </a:prstGeom>
          <a:noFill/>
          <a:ln w="1587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a:off x="5667375" y="3870720"/>
            <a:ext cx="1278732" cy="0"/>
          </a:xfrm>
          <a:prstGeom prst="line">
            <a:avLst/>
          </a:prstGeom>
          <a:noFill/>
          <a:ln w="15875"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a:off x="5655469" y="5373291"/>
            <a:ext cx="1278732" cy="0"/>
          </a:xfrm>
          <a:prstGeom prst="line">
            <a:avLst/>
          </a:prstGeom>
          <a:noFill/>
          <a:ln w="1587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5672138" y="5797153"/>
            <a:ext cx="1278732" cy="0"/>
          </a:xfrm>
          <a:prstGeom prst="line">
            <a:avLst/>
          </a:prstGeom>
          <a:noFill/>
          <a:ln w="15875"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a:off x="5660232" y="3492102"/>
            <a:ext cx="1278732" cy="0"/>
          </a:xfrm>
          <a:prstGeom prst="line">
            <a:avLst/>
          </a:prstGeom>
          <a:noFill/>
          <a:ln w="1587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5669757" y="5016103"/>
            <a:ext cx="1278732" cy="0"/>
          </a:xfrm>
          <a:prstGeom prst="line">
            <a:avLst/>
          </a:prstGeom>
          <a:noFill/>
          <a:ln w="15875"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a:off x="5650707" y="4254102"/>
            <a:ext cx="1278732" cy="0"/>
          </a:xfrm>
          <a:prstGeom prst="line">
            <a:avLst/>
          </a:prstGeom>
          <a:noFill/>
          <a:ln w="15875" cap="flat" cmpd="sng" algn="ctr">
            <a:solidFill>
              <a:schemeClr val="tx1"/>
            </a:solidFill>
            <a:prstDash val="solid"/>
            <a:round/>
            <a:headEnd type="none" w="med" len="med"/>
            <a:tailEnd type="none" w="med" len="med"/>
          </a:ln>
          <a:effectLst/>
        </p:spPr>
      </p:cxnSp>
      <p:sp>
        <p:nvSpPr>
          <p:cNvPr id="27" name="TextBox 26"/>
          <p:cNvSpPr txBox="1"/>
          <p:nvPr/>
        </p:nvSpPr>
        <p:spPr>
          <a:xfrm>
            <a:off x="1664494" y="3450432"/>
            <a:ext cx="2937664" cy="830997"/>
          </a:xfrm>
          <a:prstGeom prst="rect">
            <a:avLst/>
          </a:prstGeom>
          <a:noFill/>
        </p:spPr>
        <p:txBody>
          <a:bodyPr wrap="none" rtlCol="0">
            <a:spAutoFit/>
          </a:bodyPr>
          <a:lstStyle/>
          <a:p>
            <a:pPr algn="ctr">
              <a:spcBef>
                <a:spcPts val="0"/>
              </a:spcBef>
            </a:pPr>
            <a:r>
              <a:rPr lang="en-US" sz="2400" dirty="0" smtClean="0">
                <a:solidFill>
                  <a:srgbClr val="0951FF"/>
                </a:solidFill>
                <a:latin typeface="Calibri" charset="0"/>
                <a:ea typeface="Calibri" charset="0"/>
                <a:cs typeface="Calibri" charset="0"/>
              </a:rPr>
              <a:t>Global history register</a:t>
            </a:r>
          </a:p>
          <a:p>
            <a:pPr algn="ctr">
              <a:spcBef>
                <a:spcPts val="0"/>
              </a:spcBef>
            </a:pPr>
            <a:r>
              <a:rPr lang="en-US" sz="2400" dirty="0">
                <a:latin typeface="Calibri" charset="0"/>
                <a:ea typeface="Calibri" charset="0"/>
                <a:cs typeface="Calibri" charset="0"/>
              </a:rPr>
              <a:t>o</a:t>
            </a:r>
            <a:r>
              <a:rPr lang="en-US" sz="2400" dirty="0" smtClean="0">
                <a:latin typeface="Calibri" charset="0"/>
                <a:ea typeface="Calibri" charset="0"/>
                <a:cs typeface="Calibri" charset="0"/>
              </a:rPr>
              <a:t>f last </a:t>
            </a:r>
            <a:r>
              <a:rPr lang="en-US" sz="2400" i="1" dirty="0" smtClean="0">
                <a:solidFill>
                  <a:srgbClr val="C00000"/>
                </a:solidFill>
                <a:latin typeface="Calibri" charset="0"/>
                <a:ea typeface="Calibri" charset="0"/>
                <a:cs typeface="Calibri" charset="0"/>
              </a:rPr>
              <a:t>m</a:t>
            </a:r>
            <a:r>
              <a:rPr lang="en-US" sz="2400" dirty="0" smtClean="0">
                <a:latin typeface="Calibri" charset="0"/>
                <a:ea typeface="Calibri" charset="0"/>
                <a:cs typeface="Calibri" charset="0"/>
              </a:rPr>
              <a:t> branches</a:t>
            </a:r>
          </a:p>
        </p:txBody>
      </p:sp>
      <p:sp>
        <p:nvSpPr>
          <p:cNvPr id="28" name="TextBox 27"/>
          <p:cNvSpPr txBox="1"/>
          <p:nvPr/>
        </p:nvSpPr>
        <p:spPr>
          <a:xfrm>
            <a:off x="2278857" y="4286252"/>
            <a:ext cx="287258" cy="461665"/>
          </a:xfrm>
          <a:prstGeom prst="rect">
            <a:avLst/>
          </a:prstGeom>
          <a:noFill/>
        </p:spPr>
        <p:txBody>
          <a:bodyPr wrap="none" rtlCol="0">
            <a:spAutoFit/>
          </a:bodyPr>
          <a:lstStyle/>
          <a:p>
            <a:r>
              <a:rPr lang="en-US" sz="2400" dirty="0" smtClean="0">
                <a:solidFill>
                  <a:srgbClr val="00B050"/>
                </a:solidFill>
                <a:latin typeface="Calibri" charset="0"/>
                <a:ea typeface="Calibri" charset="0"/>
                <a:cs typeface="Calibri" charset="0"/>
              </a:rPr>
              <a:t>t</a:t>
            </a:r>
          </a:p>
        </p:txBody>
      </p:sp>
      <p:sp>
        <p:nvSpPr>
          <p:cNvPr id="29" name="TextBox 28"/>
          <p:cNvSpPr txBox="1"/>
          <p:nvPr/>
        </p:nvSpPr>
        <p:spPr>
          <a:xfrm>
            <a:off x="3002757" y="4288634"/>
            <a:ext cx="287258" cy="461665"/>
          </a:xfrm>
          <a:prstGeom prst="rect">
            <a:avLst/>
          </a:prstGeom>
          <a:noFill/>
        </p:spPr>
        <p:txBody>
          <a:bodyPr wrap="none" rtlCol="0">
            <a:spAutoFit/>
          </a:bodyPr>
          <a:lstStyle/>
          <a:p>
            <a:r>
              <a:rPr lang="en-US" sz="2400" dirty="0" smtClean="0">
                <a:solidFill>
                  <a:srgbClr val="00B050"/>
                </a:solidFill>
                <a:latin typeface="Calibri" charset="0"/>
                <a:ea typeface="Calibri" charset="0"/>
                <a:cs typeface="Calibri" charset="0"/>
              </a:rPr>
              <a:t>t</a:t>
            </a:r>
          </a:p>
        </p:txBody>
      </p:sp>
      <p:sp>
        <p:nvSpPr>
          <p:cNvPr id="30" name="TextBox 29"/>
          <p:cNvSpPr txBox="1"/>
          <p:nvPr/>
        </p:nvSpPr>
        <p:spPr>
          <a:xfrm>
            <a:off x="2569370" y="4283872"/>
            <a:ext cx="446404" cy="461665"/>
          </a:xfrm>
          <a:prstGeom prst="rect">
            <a:avLst/>
          </a:prstGeom>
          <a:noFill/>
        </p:spPr>
        <p:txBody>
          <a:bodyPr wrap="none" rtlCol="0">
            <a:spAutoFit/>
          </a:bodyPr>
          <a:lstStyle/>
          <a:p>
            <a:r>
              <a:rPr lang="en-US" sz="2400" dirty="0" err="1" smtClean="0">
                <a:solidFill>
                  <a:srgbClr val="FF0000"/>
                </a:solidFill>
                <a:latin typeface="Calibri" charset="0"/>
                <a:ea typeface="Calibri" charset="0"/>
                <a:cs typeface="Calibri" charset="0"/>
              </a:rPr>
              <a:t>nt</a:t>
            </a:r>
            <a:endParaRPr lang="en-US" sz="2400" dirty="0" smtClean="0">
              <a:solidFill>
                <a:srgbClr val="FF0000"/>
              </a:solidFill>
              <a:latin typeface="Calibri" charset="0"/>
              <a:ea typeface="Calibri" charset="0"/>
              <a:cs typeface="Calibri" charset="0"/>
            </a:endParaRPr>
          </a:p>
        </p:txBody>
      </p:sp>
      <p:sp>
        <p:nvSpPr>
          <p:cNvPr id="33" name="TextBox 32"/>
          <p:cNvSpPr txBox="1"/>
          <p:nvPr/>
        </p:nvSpPr>
        <p:spPr>
          <a:xfrm>
            <a:off x="3393282" y="4300540"/>
            <a:ext cx="287258" cy="461665"/>
          </a:xfrm>
          <a:prstGeom prst="rect">
            <a:avLst/>
          </a:prstGeom>
          <a:noFill/>
        </p:spPr>
        <p:txBody>
          <a:bodyPr wrap="none" rtlCol="0">
            <a:spAutoFit/>
          </a:bodyPr>
          <a:lstStyle/>
          <a:p>
            <a:r>
              <a:rPr lang="en-US" sz="2400" dirty="0" smtClean="0">
                <a:solidFill>
                  <a:srgbClr val="00B050"/>
                </a:solidFill>
                <a:latin typeface="Calibri" charset="0"/>
                <a:ea typeface="Calibri" charset="0"/>
                <a:cs typeface="Calibri" charset="0"/>
              </a:rPr>
              <a:t>t</a:t>
            </a:r>
          </a:p>
        </p:txBody>
      </p:sp>
      <p:sp>
        <p:nvSpPr>
          <p:cNvPr id="34" name="TextBox 33"/>
          <p:cNvSpPr txBox="1"/>
          <p:nvPr/>
        </p:nvSpPr>
        <p:spPr>
          <a:xfrm>
            <a:off x="3686176" y="4279109"/>
            <a:ext cx="446404" cy="461665"/>
          </a:xfrm>
          <a:prstGeom prst="rect">
            <a:avLst/>
          </a:prstGeom>
          <a:noFill/>
        </p:spPr>
        <p:txBody>
          <a:bodyPr wrap="none" rtlCol="0">
            <a:spAutoFit/>
          </a:bodyPr>
          <a:lstStyle/>
          <a:p>
            <a:r>
              <a:rPr lang="en-US" sz="2400" dirty="0" err="1" smtClean="0">
                <a:solidFill>
                  <a:srgbClr val="FF0000"/>
                </a:solidFill>
                <a:latin typeface="Calibri" charset="0"/>
                <a:ea typeface="Calibri" charset="0"/>
                <a:cs typeface="Calibri" charset="0"/>
              </a:rPr>
              <a:t>nt</a:t>
            </a:r>
            <a:endParaRPr lang="en-US" sz="2400" dirty="0" smtClean="0">
              <a:solidFill>
                <a:srgbClr val="FF0000"/>
              </a:solidFill>
              <a:latin typeface="Calibri" charset="0"/>
              <a:ea typeface="Calibri" charset="0"/>
              <a:cs typeface="Calibri" charset="0"/>
            </a:endParaRPr>
          </a:p>
        </p:txBody>
      </p:sp>
      <p:sp>
        <p:nvSpPr>
          <p:cNvPr id="35" name="TextBox 34"/>
          <p:cNvSpPr txBox="1"/>
          <p:nvPr/>
        </p:nvSpPr>
        <p:spPr>
          <a:xfrm>
            <a:off x="2143127" y="5157788"/>
            <a:ext cx="2220736" cy="954107"/>
          </a:xfrm>
          <a:prstGeom prst="rect">
            <a:avLst/>
          </a:prstGeom>
          <a:noFill/>
        </p:spPr>
        <p:txBody>
          <a:bodyPr wrap="none" rtlCol="0">
            <a:spAutoFit/>
          </a:bodyPr>
          <a:lstStyle/>
          <a:p>
            <a:pPr>
              <a:spcBef>
                <a:spcPts val="0"/>
              </a:spcBef>
            </a:pPr>
            <a:r>
              <a:rPr lang="en-US" sz="2800" dirty="0">
                <a:solidFill>
                  <a:srgbClr val="00B050"/>
                </a:solidFill>
                <a:latin typeface="Calibri" charset="0"/>
                <a:ea typeface="Calibri" charset="0"/>
                <a:cs typeface="Calibri" charset="0"/>
              </a:rPr>
              <a:t>t</a:t>
            </a:r>
            <a:r>
              <a:rPr lang="en-US" sz="2800" dirty="0" smtClean="0">
                <a:solidFill>
                  <a:srgbClr val="00B050"/>
                </a:solidFill>
                <a:latin typeface="Calibri" charset="0"/>
                <a:ea typeface="Calibri" charset="0"/>
                <a:cs typeface="Calibri" charset="0"/>
              </a:rPr>
              <a:t> </a:t>
            </a:r>
            <a:r>
              <a:rPr lang="mr-IN" sz="2800" dirty="0" smtClean="0">
                <a:solidFill>
                  <a:srgbClr val="00B050"/>
                </a:solidFill>
                <a:latin typeface="Calibri" charset="0"/>
                <a:ea typeface="Calibri" charset="0"/>
                <a:cs typeface="Calibri" charset="0"/>
              </a:rPr>
              <a:t>–</a:t>
            </a:r>
            <a:r>
              <a:rPr lang="en-US" sz="2800" dirty="0" smtClean="0">
                <a:solidFill>
                  <a:srgbClr val="00B050"/>
                </a:solidFill>
                <a:latin typeface="Calibri" charset="0"/>
                <a:ea typeface="Calibri" charset="0"/>
                <a:cs typeface="Calibri" charset="0"/>
              </a:rPr>
              <a:t> taken</a:t>
            </a:r>
          </a:p>
          <a:p>
            <a:pPr>
              <a:spcBef>
                <a:spcPts val="0"/>
              </a:spcBef>
            </a:pPr>
            <a:r>
              <a:rPr lang="en-US" sz="2800" dirty="0" err="1">
                <a:solidFill>
                  <a:srgbClr val="FF0000"/>
                </a:solidFill>
                <a:latin typeface="Calibri" charset="0"/>
                <a:ea typeface="Calibri" charset="0"/>
                <a:cs typeface="Calibri" charset="0"/>
              </a:rPr>
              <a:t>n</a:t>
            </a:r>
            <a:r>
              <a:rPr lang="en-US" sz="2800" dirty="0" err="1" smtClean="0">
                <a:solidFill>
                  <a:srgbClr val="FF0000"/>
                </a:solidFill>
                <a:latin typeface="Calibri" charset="0"/>
                <a:ea typeface="Calibri" charset="0"/>
                <a:cs typeface="Calibri" charset="0"/>
              </a:rPr>
              <a:t>t</a:t>
            </a:r>
            <a:r>
              <a:rPr lang="en-US" sz="2800" dirty="0" smtClean="0">
                <a:solidFill>
                  <a:srgbClr val="FF0000"/>
                </a:solidFill>
                <a:latin typeface="Calibri" charset="0"/>
                <a:ea typeface="Calibri" charset="0"/>
                <a:cs typeface="Calibri" charset="0"/>
              </a:rPr>
              <a:t> </a:t>
            </a:r>
            <a:r>
              <a:rPr lang="mr-IN" sz="2800" dirty="0" smtClean="0">
                <a:solidFill>
                  <a:srgbClr val="FF0000"/>
                </a:solidFill>
                <a:latin typeface="Calibri" charset="0"/>
                <a:ea typeface="Calibri" charset="0"/>
                <a:cs typeface="Calibri" charset="0"/>
              </a:rPr>
              <a:t>–</a:t>
            </a:r>
            <a:r>
              <a:rPr lang="en-US" sz="2800" dirty="0" smtClean="0">
                <a:solidFill>
                  <a:srgbClr val="FF0000"/>
                </a:solidFill>
                <a:latin typeface="Calibri" charset="0"/>
                <a:ea typeface="Calibri" charset="0"/>
                <a:cs typeface="Calibri" charset="0"/>
              </a:rPr>
              <a:t> not taken</a:t>
            </a:r>
          </a:p>
        </p:txBody>
      </p:sp>
      <p:sp>
        <p:nvSpPr>
          <p:cNvPr id="36" name="TextBox 35"/>
          <p:cNvSpPr txBox="1"/>
          <p:nvPr/>
        </p:nvSpPr>
        <p:spPr>
          <a:xfrm>
            <a:off x="157162" y="4321969"/>
            <a:ext cx="1514454" cy="400110"/>
          </a:xfrm>
          <a:prstGeom prst="rect">
            <a:avLst/>
          </a:prstGeom>
          <a:noFill/>
        </p:spPr>
        <p:txBody>
          <a:bodyPr wrap="none" rtlCol="0">
            <a:spAutoFit/>
          </a:bodyPr>
          <a:lstStyle/>
          <a:p>
            <a:pPr>
              <a:spcBef>
                <a:spcPts val="0"/>
              </a:spcBef>
            </a:pPr>
            <a:r>
              <a:rPr lang="en-US" sz="2000" dirty="0" smtClean="0">
                <a:solidFill>
                  <a:schemeClr val="bg1">
                    <a:lumMod val="50000"/>
                  </a:schemeClr>
                </a:solidFill>
                <a:latin typeface="Calibri" charset="0"/>
                <a:ea typeface="Calibri" charset="0"/>
                <a:cs typeface="Calibri" charset="0"/>
              </a:rPr>
              <a:t>Shift register</a:t>
            </a:r>
            <a:endParaRPr lang="en-US" sz="2000" dirty="0">
              <a:solidFill>
                <a:schemeClr val="bg1">
                  <a:lumMod val="50000"/>
                </a:schemeClr>
              </a:solidFill>
              <a:latin typeface="Calibri" charset="0"/>
              <a:ea typeface="Calibri" charset="0"/>
              <a:cs typeface="Calibri" charset="0"/>
            </a:endParaRPr>
          </a:p>
        </p:txBody>
      </p:sp>
      <p:cxnSp>
        <p:nvCxnSpPr>
          <p:cNvPr id="38" name="Straight Arrow Connector 37"/>
          <p:cNvCxnSpPr>
            <a:stCxn id="36" idx="3"/>
          </p:cNvCxnSpPr>
          <p:nvPr/>
        </p:nvCxnSpPr>
        <p:spPr bwMode="auto">
          <a:xfrm flipV="1">
            <a:off x="1671616" y="4521994"/>
            <a:ext cx="457222" cy="30"/>
          </a:xfrm>
          <a:prstGeom prst="straightConnector1">
            <a:avLst/>
          </a:prstGeom>
          <a:noFill/>
          <a:ln w="19050" cap="flat" cmpd="sng" algn="ctr">
            <a:solidFill>
              <a:schemeClr val="bg1">
                <a:lumMod val="50000"/>
              </a:schemeClr>
            </a:solidFill>
            <a:prstDash val="solid"/>
            <a:round/>
            <a:headEnd type="none" w="med" len="med"/>
            <a:tailEnd type="arrow" w="med" len="lg"/>
          </a:ln>
          <a:effectLst/>
        </p:spPr>
      </p:cxnSp>
      <p:sp>
        <p:nvSpPr>
          <p:cNvPr id="41" name="TextBox 40"/>
          <p:cNvSpPr txBox="1"/>
          <p:nvPr/>
        </p:nvSpPr>
        <p:spPr>
          <a:xfrm>
            <a:off x="4432334" y="2131220"/>
            <a:ext cx="3607527" cy="830997"/>
          </a:xfrm>
          <a:prstGeom prst="rect">
            <a:avLst/>
          </a:prstGeom>
          <a:noFill/>
        </p:spPr>
        <p:txBody>
          <a:bodyPr wrap="none" rtlCol="0">
            <a:spAutoFit/>
          </a:bodyPr>
          <a:lstStyle/>
          <a:p>
            <a:pPr algn="ctr">
              <a:spcBef>
                <a:spcPts val="0"/>
              </a:spcBef>
            </a:pPr>
            <a:r>
              <a:rPr lang="en-US" sz="2400" dirty="0" smtClean="0">
                <a:solidFill>
                  <a:srgbClr val="0951FF"/>
                </a:solidFill>
                <a:latin typeface="Calibri" charset="0"/>
                <a:ea typeface="Calibri" charset="0"/>
                <a:cs typeface="Calibri" charset="0"/>
              </a:rPr>
              <a:t>Branch prediction buffer</a:t>
            </a:r>
          </a:p>
          <a:p>
            <a:pPr algn="ctr">
              <a:spcBef>
                <a:spcPts val="0"/>
              </a:spcBef>
            </a:pPr>
            <a:r>
              <a:rPr lang="en-US" sz="2400" dirty="0" smtClean="0">
                <a:latin typeface="Calibri" charset="0"/>
                <a:ea typeface="Calibri" charset="0"/>
                <a:cs typeface="Calibri" charset="0"/>
              </a:rPr>
              <a:t> (</a:t>
            </a:r>
            <a:r>
              <a:rPr lang="en-US" sz="2400" i="1" dirty="0" smtClean="0">
                <a:solidFill>
                  <a:srgbClr val="C00000"/>
                </a:solidFill>
                <a:latin typeface="Calibri" charset="0"/>
                <a:ea typeface="Calibri" charset="0"/>
                <a:cs typeface="Calibri" charset="0"/>
              </a:rPr>
              <a:t>2</a:t>
            </a:r>
            <a:r>
              <a:rPr lang="en-US" sz="2400" i="1" baseline="30000" dirty="0" smtClean="0">
                <a:solidFill>
                  <a:srgbClr val="C00000"/>
                </a:solidFill>
                <a:latin typeface="Calibri" charset="0"/>
                <a:ea typeface="Calibri" charset="0"/>
                <a:cs typeface="Calibri" charset="0"/>
              </a:rPr>
              <a:t>m</a:t>
            </a:r>
            <a:r>
              <a:rPr lang="en-US" sz="2400" i="1" dirty="0" smtClean="0">
                <a:solidFill>
                  <a:srgbClr val="C00000"/>
                </a:solidFill>
                <a:latin typeface="Calibri" charset="0"/>
                <a:ea typeface="Calibri" charset="0"/>
                <a:cs typeface="Calibri" charset="0"/>
              </a:rPr>
              <a:t> </a:t>
            </a:r>
            <a:r>
              <a:rPr lang="en-US" sz="2400" dirty="0" smtClean="0">
                <a:latin typeface="Calibri" charset="0"/>
                <a:ea typeface="Calibri" charset="0"/>
                <a:cs typeface="Calibri" charset="0"/>
              </a:rPr>
              <a:t>entries, each of </a:t>
            </a:r>
            <a:r>
              <a:rPr lang="en-US" sz="2400" i="1" dirty="0" smtClean="0">
                <a:solidFill>
                  <a:srgbClr val="C00000"/>
                </a:solidFill>
                <a:latin typeface="Calibri" charset="0"/>
                <a:ea typeface="Calibri" charset="0"/>
                <a:cs typeface="Calibri" charset="0"/>
              </a:rPr>
              <a:t>n</a:t>
            </a:r>
            <a:r>
              <a:rPr lang="en-US" sz="2400" dirty="0" smtClean="0">
                <a:latin typeface="Calibri" charset="0"/>
                <a:ea typeface="Calibri" charset="0"/>
                <a:cs typeface="Calibri" charset="0"/>
              </a:rPr>
              <a:t>-bits) </a:t>
            </a:r>
          </a:p>
        </p:txBody>
      </p:sp>
      <p:sp>
        <p:nvSpPr>
          <p:cNvPr id="42" name="Rectangle 41"/>
          <p:cNvSpPr/>
          <p:nvPr/>
        </p:nvSpPr>
        <p:spPr bwMode="auto">
          <a:xfrm>
            <a:off x="5657850" y="3864769"/>
            <a:ext cx="1278731" cy="378619"/>
          </a:xfrm>
          <a:prstGeom prst="rect">
            <a:avLst/>
          </a:prstGeom>
          <a:solidFill>
            <a:schemeClr val="bg1">
              <a:lumMod val="50000"/>
            </a:schemeClr>
          </a:solidFill>
          <a:ln w="222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chemeClr val="tx1"/>
              </a:buClr>
              <a:buSzPct val="60000"/>
              <a:buFont typeface="Wingdings" pitchFamily="2" charset="2"/>
              <a:buNone/>
              <a:tabLst/>
            </a:pPr>
            <a:endParaRPr kumimoji="0" lang="en-US" sz="3200" b="0" i="0" u="none" strike="noStrike" cap="none" normalizeH="0" baseline="0" smtClean="0">
              <a:ln>
                <a:noFill/>
              </a:ln>
              <a:solidFill>
                <a:schemeClr val="tx1"/>
              </a:solidFill>
              <a:effectLst/>
              <a:latin typeface="Arial Black" pitchFamily="34" charset="0"/>
            </a:endParaRPr>
          </a:p>
        </p:txBody>
      </p:sp>
      <p:cxnSp>
        <p:nvCxnSpPr>
          <p:cNvPr id="44" name="Elbow Connector 43"/>
          <p:cNvCxnSpPr/>
          <p:nvPr/>
        </p:nvCxnSpPr>
        <p:spPr bwMode="auto">
          <a:xfrm flipV="1">
            <a:off x="4096860" y="4054079"/>
            <a:ext cx="1554480" cy="455863"/>
          </a:xfrm>
          <a:prstGeom prst="bentConnector3">
            <a:avLst/>
          </a:prstGeom>
          <a:noFill/>
          <a:ln w="19050" cap="flat" cmpd="sng" algn="ctr">
            <a:solidFill>
              <a:schemeClr val="tx1"/>
            </a:solidFill>
            <a:prstDash val="solid"/>
            <a:round/>
            <a:headEnd type="none" w="med" len="med"/>
            <a:tailEnd type="arrow" w="lg" len="med"/>
          </a:ln>
          <a:effectLst/>
        </p:spPr>
      </p:cxnSp>
      <p:sp>
        <p:nvSpPr>
          <p:cNvPr id="31" name="TextBox 30"/>
          <p:cNvSpPr txBox="1"/>
          <p:nvPr/>
        </p:nvSpPr>
        <p:spPr>
          <a:xfrm>
            <a:off x="0" y="6611779"/>
            <a:ext cx="2986908"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smtClean="0">
                <a:solidFill>
                  <a:srgbClr val="004BF3"/>
                </a:solidFill>
                <a:latin typeface="Calibri" charset="0"/>
                <a:ea typeface="Calibri" charset="0"/>
                <a:cs typeface="Calibri" charset="0"/>
              </a:rPr>
              <a:t>3.3</a:t>
            </a:r>
            <a:r>
              <a:rPr lang="en-US" sz="1600" b="1" i="0" smtClean="0">
                <a:solidFill>
                  <a:srgbClr val="004BF3"/>
                </a:solidFill>
                <a:latin typeface="Calibri" charset="0"/>
                <a:ea typeface="Calibri" charset="0"/>
                <a:cs typeface="Calibri" charset="0"/>
              </a:rPr>
              <a:t>   Advanced Branch Prediction</a:t>
            </a:r>
            <a:endParaRPr lang="en-US" sz="1600" b="1" i="0" dirty="0">
              <a:solidFill>
                <a:srgbClr val="0066FF"/>
              </a:solidFill>
              <a:latin typeface="Arial" charset="0"/>
            </a:endParaRPr>
          </a:p>
        </p:txBody>
      </p:sp>
    </p:spTree>
    <p:extLst>
      <p:ext uri="{BB962C8B-B14F-4D97-AF65-F5344CB8AC3E}">
        <p14:creationId xmlns:p14="http://schemas.microsoft.com/office/powerpoint/2010/main" val="12887743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Correlating Branch Predictors</a:t>
            </a:r>
            <a:endParaRPr lang="en-US" dirty="0"/>
          </a:p>
        </p:txBody>
      </p:sp>
      <p:sp>
        <p:nvSpPr>
          <p:cNvPr id="9" name="Content Placeholder 8"/>
          <p:cNvSpPr>
            <a:spLocks noGrp="1"/>
          </p:cNvSpPr>
          <p:nvPr>
            <p:ph idx="1"/>
          </p:nvPr>
        </p:nvSpPr>
        <p:spPr>
          <a:xfrm>
            <a:off x="179513" y="1125538"/>
            <a:ext cx="8775576" cy="1410493"/>
          </a:xfrm>
        </p:spPr>
        <p:txBody>
          <a:bodyPr/>
          <a:lstStyle/>
          <a:p>
            <a:r>
              <a:rPr lang="en-US" dirty="0"/>
              <a:t>Use history of last </a:t>
            </a:r>
            <a:r>
              <a:rPr lang="en-US" i="1" dirty="0">
                <a:solidFill>
                  <a:srgbClr val="C00000"/>
                </a:solidFill>
              </a:rPr>
              <a:t>m</a:t>
            </a:r>
            <a:r>
              <a:rPr lang="en-US" dirty="0"/>
              <a:t> branches to predict the current </a:t>
            </a:r>
            <a:r>
              <a:rPr lang="en-US" dirty="0" smtClean="0"/>
              <a:t>branch.</a:t>
            </a:r>
          </a:p>
          <a:p>
            <a:pPr lvl="1"/>
            <a:r>
              <a:rPr lang="en-US" dirty="0" smtClean="0"/>
              <a:t>Each predictor uses </a:t>
            </a:r>
            <a:r>
              <a:rPr lang="en-US" i="1" dirty="0" smtClean="0">
                <a:solidFill>
                  <a:srgbClr val="C00000"/>
                </a:solidFill>
              </a:rPr>
              <a:t>n</a:t>
            </a:r>
            <a:r>
              <a:rPr lang="en-US" dirty="0" smtClean="0"/>
              <a:t> bits.</a:t>
            </a:r>
            <a:endParaRPr lang="en-US" dirty="0"/>
          </a:p>
          <a:p>
            <a:endParaRPr lang="en-US" dirty="0"/>
          </a:p>
          <a:p>
            <a:endParaRPr lang="en-US" dirty="0"/>
          </a:p>
        </p:txBody>
      </p:sp>
      <p:sp>
        <p:nvSpPr>
          <p:cNvPr id="10" name="Rectangle 9"/>
          <p:cNvSpPr/>
          <p:nvPr/>
        </p:nvSpPr>
        <p:spPr bwMode="auto">
          <a:xfrm>
            <a:off x="2228851" y="4357688"/>
            <a:ext cx="371475" cy="357187"/>
          </a:xfrm>
          <a:prstGeom prst="rect">
            <a:avLst/>
          </a:pr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chemeClr val="tx1"/>
              </a:buClr>
              <a:buSzPct val="60000"/>
              <a:buFont typeface="Wingdings" pitchFamily="2" charset="2"/>
              <a:buNone/>
              <a:tabLst/>
            </a:pPr>
            <a:endParaRPr kumimoji="0" lang="en-US" sz="3200" b="0" i="0" u="none" strike="noStrike" cap="none" normalizeH="0" baseline="0" smtClean="0">
              <a:ln>
                <a:noFill/>
              </a:ln>
              <a:solidFill>
                <a:schemeClr val="tx1"/>
              </a:solidFill>
              <a:effectLst/>
              <a:latin typeface="Arial Black" pitchFamily="34" charset="0"/>
            </a:endParaRPr>
          </a:p>
        </p:txBody>
      </p:sp>
      <p:sp>
        <p:nvSpPr>
          <p:cNvPr id="11" name="Rectangle 10"/>
          <p:cNvSpPr/>
          <p:nvPr/>
        </p:nvSpPr>
        <p:spPr bwMode="auto">
          <a:xfrm>
            <a:off x="2602710" y="4360069"/>
            <a:ext cx="371475" cy="357187"/>
          </a:xfrm>
          <a:prstGeom prst="rect">
            <a:avLst/>
          </a:pr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chemeClr val="tx1"/>
              </a:buClr>
              <a:buSzPct val="60000"/>
              <a:buFont typeface="Wingdings" pitchFamily="2" charset="2"/>
              <a:buNone/>
              <a:tabLst/>
            </a:pPr>
            <a:endParaRPr kumimoji="0" lang="en-US" sz="3200" b="0" i="0" u="none" strike="noStrike" cap="none" normalizeH="0" baseline="0" smtClean="0">
              <a:ln>
                <a:noFill/>
              </a:ln>
              <a:solidFill>
                <a:schemeClr val="tx1"/>
              </a:solidFill>
              <a:effectLst/>
              <a:latin typeface="Arial Black" pitchFamily="34" charset="0"/>
            </a:endParaRPr>
          </a:p>
        </p:txBody>
      </p:sp>
      <p:sp>
        <p:nvSpPr>
          <p:cNvPr id="12" name="Rectangle 11"/>
          <p:cNvSpPr/>
          <p:nvPr/>
        </p:nvSpPr>
        <p:spPr bwMode="auto">
          <a:xfrm>
            <a:off x="2974182" y="4360069"/>
            <a:ext cx="371475" cy="357187"/>
          </a:xfrm>
          <a:prstGeom prst="rect">
            <a:avLst/>
          </a:pr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chemeClr val="tx1"/>
              </a:buClr>
              <a:buSzPct val="60000"/>
              <a:buFont typeface="Wingdings" pitchFamily="2" charset="2"/>
              <a:buNone/>
              <a:tabLst/>
            </a:pPr>
            <a:endParaRPr kumimoji="0" lang="en-US" sz="3200" b="0" i="0" u="none" strike="noStrike" cap="none" normalizeH="0" baseline="0" smtClean="0">
              <a:ln>
                <a:noFill/>
              </a:ln>
              <a:solidFill>
                <a:schemeClr val="tx1"/>
              </a:solidFill>
              <a:effectLst/>
              <a:latin typeface="Arial Black" pitchFamily="34" charset="0"/>
            </a:endParaRPr>
          </a:p>
        </p:txBody>
      </p:sp>
      <p:sp>
        <p:nvSpPr>
          <p:cNvPr id="13" name="Rectangle 12"/>
          <p:cNvSpPr/>
          <p:nvPr/>
        </p:nvSpPr>
        <p:spPr bwMode="auto">
          <a:xfrm>
            <a:off x="3340897" y="4355306"/>
            <a:ext cx="371475" cy="357187"/>
          </a:xfrm>
          <a:prstGeom prst="rect">
            <a:avLst/>
          </a:pr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chemeClr val="tx1"/>
              </a:buClr>
              <a:buSzPct val="60000"/>
              <a:buFont typeface="Wingdings" pitchFamily="2" charset="2"/>
              <a:buNone/>
              <a:tabLst/>
            </a:pPr>
            <a:endParaRPr kumimoji="0" lang="en-US" sz="3200" b="0" i="0" u="none" strike="noStrike" cap="none" normalizeH="0" baseline="0" smtClean="0">
              <a:ln>
                <a:noFill/>
              </a:ln>
              <a:solidFill>
                <a:schemeClr val="tx1"/>
              </a:solidFill>
              <a:effectLst/>
              <a:latin typeface="Arial Black" pitchFamily="34" charset="0"/>
            </a:endParaRPr>
          </a:p>
        </p:txBody>
      </p:sp>
      <p:sp>
        <p:nvSpPr>
          <p:cNvPr id="18" name="Rectangle 17"/>
          <p:cNvSpPr/>
          <p:nvPr/>
        </p:nvSpPr>
        <p:spPr bwMode="auto">
          <a:xfrm>
            <a:off x="5657850" y="3043238"/>
            <a:ext cx="1278732" cy="3107532"/>
          </a:xfrm>
          <a:prstGeom prst="rect">
            <a:avLst/>
          </a:prstGeom>
          <a:noFill/>
          <a:ln w="222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chemeClr val="tx1"/>
              </a:buClr>
              <a:buSzPct val="60000"/>
              <a:buFont typeface="Wingdings" pitchFamily="2" charset="2"/>
              <a:buNone/>
              <a:tabLst/>
            </a:pPr>
            <a:endParaRPr kumimoji="0" lang="en-US" sz="3200" b="0" i="0" u="none" strike="noStrike" cap="none" normalizeH="0" baseline="0" smtClean="0">
              <a:ln>
                <a:noFill/>
              </a:ln>
              <a:solidFill>
                <a:schemeClr val="tx1"/>
              </a:solidFill>
              <a:effectLst/>
              <a:latin typeface="Arial Black" pitchFamily="34" charset="0"/>
            </a:endParaRPr>
          </a:p>
        </p:txBody>
      </p:sp>
      <p:cxnSp>
        <p:nvCxnSpPr>
          <p:cNvPr id="20" name="Straight Connector 19"/>
          <p:cNvCxnSpPr>
            <a:stCxn id="18" idx="1"/>
            <a:endCxn id="18" idx="3"/>
          </p:cNvCxnSpPr>
          <p:nvPr/>
        </p:nvCxnSpPr>
        <p:spPr bwMode="auto">
          <a:xfrm>
            <a:off x="5657850" y="4597004"/>
            <a:ext cx="1278732" cy="0"/>
          </a:xfrm>
          <a:prstGeom prst="line">
            <a:avLst/>
          </a:prstGeom>
          <a:noFill/>
          <a:ln w="1587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a:off x="5667375" y="3870720"/>
            <a:ext cx="1278732" cy="0"/>
          </a:xfrm>
          <a:prstGeom prst="line">
            <a:avLst/>
          </a:prstGeom>
          <a:noFill/>
          <a:ln w="15875"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a:off x="5655469" y="5373291"/>
            <a:ext cx="1278732" cy="0"/>
          </a:xfrm>
          <a:prstGeom prst="line">
            <a:avLst/>
          </a:prstGeom>
          <a:noFill/>
          <a:ln w="1587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5672138" y="5797153"/>
            <a:ext cx="1278732" cy="0"/>
          </a:xfrm>
          <a:prstGeom prst="line">
            <a:avLst/>
          </a:prstGeom>
          <a:noFill/>
          <a:ln w="15875"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a:off x="5660232" y="3492102"/>
            <a:ext cx="1278732" cy="0"/>
          </a:xfrm>
          <a:prstGeom prst="line">
            <a:avLst/>
          </a:prstGeom>
          <a:noFill/>
          <a:ln w="1587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5669757" y="5016103"/>
            <a:ext cx="1278732" cy="0"/>
          </a:xfrm>
          <a:prstGeom prst="line">
            <a:avLst/>
          </a:prstGeom>
          <a:noFill/>
          <a:ln w="15875"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a:off x="5650707" y="4254102"/>
            <a:ext cx="1278732" cy="0"/>
          </a:xfrm>
          <a:prstGeom prst="line">
            <a:avLst/>
          </a:prstGeom>
          <a:noFill/>
          <a:ln w="15875" cap="flat" cmpd="sng" algn="ctr">
            <a:solidFill>
              <a:schemeClr val="tx1"/>
            </a:solidFill>
            <a:prstDash val="solid"/>
            <a:round/>
            <a:headEnd type="none" w="med" len="med"/>
            <a:tailEnd type="none" w="med" len="med"/>
          </a:ln>
          <a:effectLst/>
        </p:spPr>
      </p:cxnSp>
      <p:sp>
        <p:nvSpPr>
          <p:cNvPr id="27" name="TextBox 26"/>
          <p:cNvSpPr txBox="1"/>
          <p:nvPr/>
        </p:nvSpPr>
        <p:spPr>
          <a:xfrm>
            <a:off x="1664494" y="3450432"/>
            <a:ext cx="2937664" cy="830997"/>
          </a:xfrm>
          <a:prstGeom prst="rect">
            <a:avLst/>
          </a:prstGeom>
          <a:noFill/>
        </p:spPr>
        <p:txBody>
          <a:bodyPr wrap="none" rtlCol="0">
            <a:spAutoFit/>
          </a:bodyPr>
          <a:lstStyle/>
          <a:p>
            <a:pPr algn="ctr">
              <a:spcBef>
                <a:spcPts val="0"/>
              </a:spcBef>
            </a:pPr>
            <a:r>
              <a:rPr lang="en-US" sz="2400" dirty="0" smtClean="0">
                <a:solidFill>
                  <a:srgbClr val="0951FF"/>
                </a:solidFill>
                <a:latin typeface="Calibri" charset="0"/>
                <a:ea typeface="Calibri" charset="0"/>
                <a:cs typeface="Calibri" charset="0"/>
              </a:rPr>
              <a:t>Global history register</a:t>
            </a:r>
          </a:p>
          <a:p>
            <a:pPr algn="ctr">
              <a:spcBef>
                <a:spcPts val="0"/>
              </a:spcBef>
            </a:pPr>
            <a:r>
              <a:rPr lang="en-US" sz="2400" dirty="0">
                <a:latin typeface="Calibri" charset="0"/>
                <a:ea typeface="Calibri" charset="0"/>
                <a:cs typeface="Calibri" charset="0"/>
              </a:rPr>
              <a:t>o</a:t>
            </a:r>
            <a:r>
              <a:rPr lang="en-US" sz="2400" dirty="0" smtClean="0">
                <a:latin typeface="Calibri" charset="0"/>
                <a:ea typeface="Calibri" charset="0"/>
                <a:cs typeface="Calibri" charset="0"/>
              </a:rPr>
              <a:t>f last </a:t>
            </a:r>
            <a:r>
              <a:rPr lang="en-US" sz="2400" i="1" dirty="0" smtClean="0">
                <a:solidFill>
                  <a:srgbClr val="C00000"/>
                </a:solidFill>
                <a:latin typeface="Calibri" charset="0"/>
                <a:ea typeface="Calibri" charset="0"/>
                <a:cs typeface="Calibri" charset="0"/>
              </a:rPr>
              <a:t>m</a:t>
            </a:r>
            <a:r>
              <a:rPr lang="en-US" sz="2400" dirty="0" smtClean="0">
                <a:latin typeface="Calibri" charset="0"/>
                <a:ea typeface="Calibri" charset="0"/>
                <a:cs typeface="Calibri" charset="0"/>
              </a:rPr>
              <a:t> branches</a:t>
            </a:r>
          </a:p>
        </p:txBody>
      </p:sp>
      <p:sp>
        <p:nvSpPr>
          <p:cNvPr id="28" name="TextBox 27"/>
          <p:cNvSpPr txBox="1"/>
          <p:nvPr/>
        </p:nvSpPr>
        <p:spPr>
          <a:xfrm>
            <a:off x="2278857" y="4286252"/>
            <a:ext cx="287258" cy="461665"/>
          </a:xfrm>
          <a:prstGeom prst="rect">
            <a:avLst/>
          </a:prstGeom>
          <a:noFill/>
        </p:spPr>
        <p:txBody>
          <a:bodyPr wrap="none" rtlCol="0">
            <a:spAutoFit/>
          </a:bodyPr>
          <a:lstStyle/>
          <a:p>
            <a:r>
              <a:rPr lang="en-US" sz="2400" dirty="0" smtClean="0">
                <a:solidFill>
                  <a:srgbClr val="00B050"/>
                </a:solidFill>
                <a:latin typeface="Calibri" charset="0"/>
                <a:ea typeface="Calibri" charset="0"/>
                <a:cs typeface="Calibri" charset="0"/>
              </a:rPr>
              <a:t>t</a:t>
            </a:r>
          </a:p>
        </p:txBody>
      </p:sp>
      <p:sp>
        <p:nvSpPr>
          <p:cNvPr id="29" name="TextBox 28"/>
          <p:cNvSpPr txBox="1"/>
          <p:nvPr/>
        </p:nvSpPr>
        <p:spPr>
          <a:xfrm>
            <a:off x="3002757" y="4288634"/>
            <a:ext cx="287258" cy="461665"/>
          </a:xfrm>
          <a:prstGeom prst="rect">
            <a:avLst/>
          </a:prstGeom>
          <a:noFill/>
        </p:spPr>
        <p:txBody>
          <a:bodyPr wrap="none" rtlCol="0">
            <a:spAutoFit/>
          </a:bodyPr>
          <a:lstStyle/>
          <a:p>
            <a:r>
              <a:rPr lang="en-US" sz="2400" dirty="0" smtClean="0">
                <a:solidFill>
                  <a:srgbClr val="00B050"/>
                </a:solidFill>
                <a:latin typeface="Calibri" charset="0"/>
                <a:ea typeface="Calibri" charset="0"/>
                <a:cs typeface="Calibri" charset="0"/>
              </a:rPr>
              <a:t>t</a:t>
            </a:r>
          </a:p>
        </p:txBody>
      </p:sp>
      <p:sp>
        <p:nvSpPr>
          <p:cNvPr id="30" name="TextBox 29"/>
          <p:cNvSpPr txBox="1"/>
          <p:nvPr/>
        </p:nvSpPr>
        <p:spPr>
          <a:xfrm>
            <a:off x="2569370" y="4283872"/>
            <a:ext cx="446404" cy="461665"/>
          </a:xfrm>
          <a:prstGeom prst="rect">
            <a:avLst/>
          </a:prstGeom>
          <a:noFill/>
        </p:spPr>
        <p:txBody>
          <a:bodyPr wrap="none" rtlCol="0">
            <a:spAutoFit/>
          </a:bodyPr>
          <a:lstStyle/>
          <a:p>
            <a:r>
              <a:rPr lang="en-US" sz="2400" dirty="0" err="1" smtClean="0">
                <a:solidFill>
                  <a:srgbClr val="FF0000"/>
                </a:solidFill>
                <a:latin typeface="Calibri" charset="0"/>
                <a:ea typeface="Calibri" charset="0"/>
                <a:cs typeface="Calibri" charset="0"/>
              </a:rPr>
              <a:t>nt</a:t>
            </a:r>
            <a:endParaRPr lang="en-US" sz="2400" dirty="0" smtClean="0">
              <a:solidFill>
                <a:srgbClr val="FF0000"/>
              </a:solidFill>
              <a:latin typeface="Calibri" charset="0"/>
              <a:ea typeface="Calibri" charset="0"/>
              <a:cs typeface="Calibri" charset="0"/>
            </a:endParaRPr>
          </a:p>
        </p:txBody>
      </p:sp>
      <p:sp>
        <p:nvSpPr>
          <p:cNvPr id="33" name="TextBox 32"/>
          <p:cNvSpPr txBox="1"/>
          <p:nvPr/>
        </p:nvSpPr>
        <p:spPr>
          <a:xfrm>
            <a:off x="3393282" y="4300540"/>
            <a:ext cx="287258" cy="461665"/>
          </a:xfrm>
          <a:prstGeom prst="rect">
            <a:avLst/>
          </a:prstGeom>
          <a:noFill/>
        </p:spPr>
        <p:txBody>
          <a:bodyPr wrap="none" rtlCol="0">
            <a:spAutoFit/>
          </a:bodyPr>
          <a:lstStyle/>
          <a:p>
            <a:r>
              <a:rPr lang="en-US" sz="2400" dirty="0" smtClean="0">
                <a:solidFill>
                  <a:srgbClr val="00B050"/>
                </a:solidFill>
                <a:latin typeface="Calibri" charset="0"/>
                <a:ea typeface="Calibri" charset="0"/>
                <a:cs typeface="Calibri" charset="0"/>
              </a:rPr>
              <a:t>t</a:t>
            </a:r>
          </a:p>
        </p:txBody>
      </p:sp>
      <p:sp>
        <p:nvSpPr>
          <p:cNvPr id="36" name="TextBox 35"/>
          <p:cNvSpPr txBox="1"/>
          <p:nvPr/>
        </p:nvSpPr>
        <p:spPr>
          <a:xfrm>
            <a:off x="157162" y="4321969"/>
            <a:ext cx="1514454" cy="400110"/>
          </a:xfrm>
          <a:prstGeom prst="rect">
            <a:avLst/>
          </a:prstGeom>
          <a:noFill/>
        </p:spPr>
        <p:txBody>
          <a:bodyPr wrap="none" rtlCol="0">
            <a:spAutoFit/>
          </a:bodyPr>
          <a:lstStyle/>
          <a:p>
            <a:pPr>
              <a:spcBef>
                <a:spcPts val="0"/>
              </a:spcBef>
            </a:pPr>
            <a:r>
              <a:rPr lang="en-US" sz="2000" dirty="0" smtClean="0">
                <a:solidFill>
                  <a:schemeClr val="bg1">
                    <a:lumMod val="50000"/>
                  </a:schemeClr>
                </a:solidFill>
                <a:latin typeface="Calibri" charset="0"/>
                <a:ea typeface="Calibri" charset="0"/>
                <a:cs typeface="Calibri" charset="0"/>
              </a:rPr>
              <a:t>Shift register</a:t>
            </a:r>
            <a:endParaRPr lang="en-US" sz="2000" dirty="0">
              <a:solidFill>
                <a:schemeClr val="bg1">
                  <a:lumMod val="50000"/>
                </a:schemeClr>
              </a:solidFill>
              <a:latin typeface="Calibri" charset="0"/>
              <a:ea typeface="Calibri" charset="0"/>
              <a:cs typeface="Calibri" charset="0"/>
            </a:endParaRPr>
          </a:p>
        </p:txBody>
      </p:sp>
      <p:cxnSp>
        <p:nvCxnSpPr>
          <p:cNvPr id="38" name="Straight Arrow Connector 37"/>
          <p:cNvCxnSpPr>
            <a:stCxn id="36" idx="3"/>
          </p:cNvCxnSpPr>
          <p:nvPr/>
        </p:nvCxnSpPr>
        <p:spPr bwMode="auto">
          <a:xfrm flipV="1">
            <a:off x="1671616" y="4521994"/>
            <a:ext cx="457222" cy="30"/>
          </a:xfrm>
          <a:prstGeom prst="straightConnector1">
            <a:avLst/>
          </a:prstGeom>
          <a:noFill/>
          <a:ln w="19050" cap="flat" cmpd="sng" algn="ctr">
            <a:solidFill>
              <a:schemeClr val="bg1">
                <a:lumMod val="50000"/>
              </a:schemeClr>
            </a:solidFill>
            <a:prstDash val="solid"/>
            <a:round/>
            <a:headEnd type="none" w="med" len="med"/>
            <a:tailEnd type="arrow" w="med" len="lg"/>
          </a:ln>
          <a:effectLst/>
        </p:spPr>
      </p:cxnSp>
      <p:sp>
        <p:nvSpPr>
          <p:cNvPr id="41" name="TextBox 40"/>
          <p:cNvSpPr txBox="1"/>
          <p:nvPr/>
        </p:nvSpPr>
        <p:spPr>
          <a:xfrm>
            <a:off x="4334551" y="2131220"/>
            <a:ext cx="3803093" cy="830997"/>
          </a:xfrm>
          <a:prstGeom prst="rect">
            <a:avLst/>
          </a:prstGeom>
          <a:noFill/>
        </p:spPr>
        <p:txBody>
          <a:bodyPr wrap="none" rtlCol="0">
            <a:spAutoFit/>
          </a:bodyPr>
          <a:lstStyle/>
          <a:p>
            <a:pPr algn="ctr">
              <a:spcBef>
                <a:spcPts val="0"/>
              </a:spcBef>
            </a:pPr>
            <a:r>
              <a:rPr lang="en-US" sz="2400" dirty="0" smtClean="0">
                <a:solidFill>
                  <a:srgbClr val="0951FF"/>
                </a:solidFill>
                <a:latin typeface="Calibri" charset="0"/>
                <a:ea typeface="Calibri" charset="0"/>
                <a:cs typeface="Calibri" charset="0"/>
              </a:rPr>
              <a:t>Branch prediction buffer</a:t>
            </a:r>
          </a:p>
          <a:p>
            <a:pPr algn="ctr">
              <a:spcBef>
                <a:spcPts val="0"/>
              </a:spcBef>
            </a:pPr>
            <a:r>
              <a:rPr lang="en-US" sz="2400" dirty="0" smtClean="0">
                <a:latin typeface="Calibri" charset="0"/>
                <a:ea typeface="Calibri" charset="0"/>
                <a:cs typeface="Calibri" charset="0"/>
              </a:rPr>
              <a:t> (</a:t>
            </a:r>
            <a:r>
              <a:rPr lang="en-US" sz="2400" i="1" dirty="0" smtClean="0">
                <a:solidFill>
                  <a:srgbClr val="C00000"/>
                </a:solidFill>
                <a:latin typeface="Calibri" charset="0"/>
                <a:ea typeface="Calibri" charset="0"/>
                <a:cs typeface="Calibri" charset="0"/>
              </a:rPr>
              <a:t>2</a:t>
            </a:r>
            <a:r>
              <a:rPr lang="en-US" sz="2400" i="1" baseline="30000" dirty="0" smtClean="0">
                <a:solidFill>
                  <a:srgbClr val="C00000"/>
                </a:solidFill>
                <a:latin typeface="Calibri" charset="0"/>
                <a:ea typeface="Calibri" charset="0"/>
                <a:cs typeface="Calibri" charset="0"/>
              </a:rPr>
              <a:t>m+k</a:t>
            </a:r>
            <a:r>
              <a:rPr lang="en-US" sz="2400" i="1" dirty="0" smtClean="0">
                <a:solidFill>
                  <a:srgbClr val="C00000"/>
                </a:solidFill>
                <a:latin typeface="Calibri" charset="0"/>
                <a:ea typeface="Calibri" charset="0"/>
                <a:cs typeface="Calibri" charset="0"/>
              </a:rPr>
              <a:t> </a:t>
            </a:r>
            <a:r>
              <a:rPr lang="en-US" sz="2400" dirty="0" smtClean="0">
                <a:latin typeface="Calibri" charset="0"/>
                <a:ea typeface="Calibri" charset="0"/>
                <a:cs typeface="Calibri" charset="0"/>
              </a:rPr>
              <a:t>entries, each of </a:t>
            </a:r>
            <a:r>
              <a:rPr lang="en-US" sz="2400" i="1" dirty="0" smtClean="0">
                <a:solidFill>
                  <a:srgbClr val="C00000"/>
                </a:solidFill>
                <a:latin typeface="Calibri" charset="0"/>
                <a:ea typeface="Calibri" charset="0"/>
                <a:cs typeface="Calibri" charset="0"/>
              </a:rPr>
              <a:t>n</a:t>
            </a:r>
            <a:r>
              <a:rPr lang="en-US" sz="2400" dirty="0" smtClean="0">
                <a:latin typeface="Calibri" charset="0"/>
                <a:ea typeface="Calibri" charset="0"/>
                <a:cs typeface="Calibri" charset="0"/>
              </a:rPr>
              <a:t>-bits) </a:t>
            </a:r>
          </a:p>
        </p:txBody>
      </p:sp>
      <p:sp>
        <p:nvSpPr>
          <p:cNvPr id="42" name="Rectangle 41"/>
          <p:cNvSpPr/>
          <p:nvPr/>
        </p:nvSpPr>
        <p:spPr bwMode="auto">
          <a:xfrm>
            <a:off x="5657850" y="3864769"/>
            <a:ext cx="1278731" cy="378619"/>
          </a:xfrm>
          <a:prstGeom prst="rect">
            <a:avLst/>
          </a:prstGeom>
          <a:solidFill>
            <a:schemeClr val="bg1">
              <a:lumMod val="50000"/>
            </a:schemeClr>
          </a:solidFill>
          <a:ln w="222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chemeClr val="tx1"/>
              </a:buClr>
              <a:buSzPct val="60000"/>
              <a:buFont typeface="Wingdings" pitchFamily="2" charset="2"/>
              <a:buNone/>
              <a:tabLst/>
            </a:pPr>
            <a:endParaRPr kumimoji="0" lang="en-US" sz="3200" b="0" i="0" u="none" strike="noStrike" cap="none" normalizeH="0" baseline="0" smtClean="0">
              <a:ln>
                <a:noFill/>
              </a:ln>
              <a:solidFill>
                <a:schemeClr val="tx1"/>
              </a:solidFill>
              <a:effectLst/>
              <a:latin typeface="Arial Black" pitchFamily="34" charset="0"/>
            </a:endParaRPr>
          </a:p>
        </p:txBody>
      </p:sp>
      <p:cxnSp>
        <p:nvCxnSpPr>
          <p:cNvPr id="44" name="Elbow Connector 43"/>
          <p:cNvCxnSpPr>
            <a:endCxn id="42" idx="1"/>
          </p:cNvCxnSpPr>
          <p:nvPr/>
        </p:nvCxnSpPr>
        <p:spPr bwMode="auto">
          <a:xfrm flipV="1">
            <a:off x="4893468" y="4054079"/>
            <a:ext cx="758952" cy="432196"/>
          </a:xfrm>
          <a:prstGeom prst="bentConnector3">
            <a:avLst>
              <a:gd name="adj1" fmla="val -467"/>
            </a:avLst>
          </a:prstGeom>
          <a:noFill/>
          <a:ln w="31750" cap="flat" cmpd="sng" algn="ctr">
            <a:solidFill>
              <a:schemeClr val="tx1"/>
            </a:solidFill>
            <a:prstDash val="solid"/>
            <a:round/>
            <a:headEnd type="none" w="med" len="med"/>
            <a:tailEnd type="arrow" w="lg" len="med"/>
          </a:ln>
          <a:effectLst/>
        </p:spPr>
      </p:cxnSp>
      <p:sp>
        <p:nvSpPr>
          <p:cNvPr id="31" name="TextBox 30"/>
          <p:cNvSpPr txBox="1"/>
          <p:nvPr/>
        </p:nvSpPr>
        <p:spPr>
          <a:xfrm>
            <a:off x="2016918" y="5338763"/>
            <a:ext cx="2043701" cy="707886"/>
          </a:xfrm>
          <a:prstGeom prst="rect">
            <a:avLst/>
          </a:prstGeom>
          <a:noFill/>
        </p:spPr>
        <p:txBody>
          <a:bodyPr wrap="none" rtlCol="0">
            <a:spAutoFit/>
          </a:bodyPr>
          <a:lstStyle/>
          <a:p>
            <a:pPr>
              <a:spcBef>
                <a:spcPts val="0"/>
              </a:spcBef>
            </a:pPr>
            <a:r>
              <a:rPr lang="en-US" sz="2000" dirty="0" smtClean="0">
                <a:latin typeface="Calibri" charset="0"/>
                <a:ea typeface="Calibri" charset="0"/>
                <a:cs typeface="Calibri" charset="0"/>
              </a:rPr>
              <a:t>Low order </a:t>
            </a:r>
            <a:r>
              <a:rPr lang="en-US" sz="2000" i="1" dirty="0" smtClean="0">
                <a:solidFill>
                  <a:srgbClr val="C00000"/>
                </a:solidFill>
                <a:latin typeface="Calibri" charset="0"/>
                <a:ea typeface="Calibri" charset="0"/>
                <a:cs typeface="Calibri" charset="0"/>
              </a:rPr>
              <a:t>k</a:t>
            </a:r>
            <a:r>
              <a:rPr lang="en-US" sz="2000" dirty="0" smtClean="0">
                <a:latin typeface="Calibri" charset="0"/>
                <a:ea typeface="Calibri" charset="0"/>
                <a:cs typeface="Calibri" charset="0"/>
              </a:rPr>
              <a:t>-bits </a:t>
            </a:r>
          </a:p>
          <a:p>
            <a:pPr>
              <a:spcBef>
                <a:spcPts val="0"/>
              </a:spcBef>
            </a:pPr>
            <a:r>
              <a:rPr lang="en-US" sz="2000" dirty="0">
                <a:latin typeface="Calibri" charset="0"/>
                <a:ea typeface="Calibri" charset="0"/>
                <a:cs typeface="Calibri" charset="0"/>
              </a:rPr>
              <a:t>o</a:t>
            </a:r>
            <a:r>
              <a:rPr lang="en-US" sz="2000" dirty="0" smtClean="0">
                <a:latin typeface="Calibri" charset="0"/>
                <a:ea typeface="Calibri" charset="0"/>
                <a:cs typeface="Calibri" charset="0"/>
              </a:rPr>
              <a:t>f branch address</a:t>
            </a:r>
            <a:endParaRPr lang="en-US" sz="2000" dirty="0">
              <a:latin typeface="Calibri" charset="0"/>
              <a:ea typeface="Calibri" charset="0"/>
              <a:cs typeface="Calibri" charset="0"/>
            </a:endParaRPr>
          </a:p>
        </p:txBody>
      </p:sp>
      <p:cxnSp>
        <p:nvCxnSpPr>
          <p:cNvPr id="8" name="Straight Connector 7"/>
          <p:cNvCxnSpPr/>
          <p:nvPr/>
        </p:nvCxnSpPr>
        <p:spPr bwMode="auto">
          <a:xfrm flipH="1" flipV="1">
            <a:off x="4061140" y="4509941"/>
            <a:ext cx="822960" cy="0"/>
          </a:xfrm>
          <a:prstGeom prst="line">
            <a:avLst/>
          </a:prstGeom>
          <a:noFill/>
          <a:ln w="19050" cap="flat" cmpd="sng" algn="ctr">
            <a:solidFill>
              <a:schemeClr val="tx1"/>
            </a:solidFill>
            <a:prstDash val="solid"/>
            <a:round/>
            <a:headEnd type="none" w="med" len="med"/>
            <a:tailEnd type="none" w="med" len="lg"/>
          </a:ln>
          <a:effectLst/>
        </p:spPr>
      </p:cxnSp>
      <p:cxnSp>
        <p:nvCxnSpPr>
          <p:cNvPr id="4" name="Elbow Connector 3"/>
          <p:cNvCxnSpPr/>
          <p:nvPr/>
        </p:nvCxnSpPr>
        <p:spPr bwMode="auto">
          <a:xfrm flipV="1">
            <a:off x="4103029" y="4479131"/>
            <a:ext cx="790440" cy="1213575"/>
          </a:xfrm>
          <a:prstGeom prst="bentConnector2">
            <a:avLst/>
          </a:prstGeom>
          <a:noFill/>
          <a:ln w="19050" cap="flat" cmpd="sng" algn="ctr">
            <a:solidFill>
              <a:schemeClr val="tx1"/>
            </a:solidFill>
            <a:prstDash val="solid"/>
            <a:round/>
            <a:headEnd type="none" w="med" len="med"/>
            <a:tailEnd type="none" w="med" len="lg"/>
          </a:ln>
          <a:effectLst/>
        </p:spPr>
      </p:cxnSp>
      <p:cxnSp>
        <p:nvCxnSpPr>
          <p:cNvPr id="17" name="Straight Connector 16"/>
          <p:cNvCxnSpPr/>
          <p:nvPr/>
        </p:nvCxnSpPr>
        <p:spPr bwMode="auto">
          <a:xfrm flipH="1">
            <a:off x="5172075" y="3971925"/>
            <a:ext cx="100013" cy="200025"/>
          </a:xfrm>
          <a:prstGeom prst="line">
            <a:avLst/>
          </a:prstGeom>
          <a:noFill/>
          <a:ln w="19050" cap="flat" cmpd="sng" algn="ctr">
            <a:solidFill>
              <a:schemeClr val="tx1"/>
            </a:solidFill>
            <a:prstDash val="solid"/>
            <a:round/>
            <a:headEnd type="none" w="med" len="med"/>
            <a:tailEnd type="none" w="med" len="lg"/>
          </a:ln>
          <a:effectLst/>
        </p:spPr>
      </p:cxnSp>
      <p:sp>
        <p:nvSpPr>
          <p:cNvPr id="39" name="TextBox 38"/>
          <p:cNvSpPr txBox="1"/>
          <p:nvPr/>
        </p:nvSpPr>
        <p:spPr>
          <a:xfrm>
            <a:off x="4941093" y="3619500"/>
            <a:ext cx="633507" cy="400110"/>
          </a:xfrm>
          <a:prstGeom prst="rect">
            <a:avLst/>
          </a:prstGeom>
          <a:noFill/>
        </p:spPr>
        <p:txBody>
          <a:bodyPr wrap="none" rtlCol="0">
            <a:spAutoFit/>
          </a:bodyPr>
          <a:lstStyle/>
          <a:p>
            <a:pPr>
              <a:spcBef>
                <a:spcPts val="0"/>
              </a:spcBef>
            </a:pPr>
            <a:r>
              <a:rPr lang="en-US" sz="2000" i="1" smtClean="0">
                <a:solidFill>
                  <a:srgbClr val="C00000"/>
                </a:solidFill>
                <a:latin typeface="Calibri" charset="0"/>
                <a:ea typeface="Calibri" charset="0"/>
                <a:cs typeface="Calibri" charset="0"/>
              </a:rPr>
              <a:t>m+k</a:t>
            </a:r>
            <a:endParaRPr lang="en-US" sz="2000" dirty="0" smtClean="0">
              <a:latin typeface="Calibri" charset="0"/>
              <a:ea typeface="Calibri" charset="0"/>
              <a:cs typeface="Calibri" charset="0"/>
            </a:endParaRPr>
          </a:p>
        </p:txBody>
      </p:sp>
      <p:sp>
        <p:nvSpPr>
          <p:cNvPr id="37" name="TextBox 36"/>
          <p:cNvSpPr txBox="1"/>
          <p:nvPr/>
        </p:nvSpPr>
        <p:spPr>
          <a:xfrm>
            <a:off x="0" y="6611779"/>
            <a:ext cx="2986908"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smtClean="0">
                <a:solidFill>
                  <a:srgbClr val="004BF3"/>
                </a:solidFill>
                <a:latin typeface="Calibri" charset="0"/>
                <a:ea typeface="Calibri" charset="0"/>
                <a:cs typeface="Calibri" charset="0"/>
              </a:rPr>
              <a:t>3.3</a:t>
            </a:r>
            <a:r>
              <a:rPr lang="en-US" sz="1600" b="1" i="0" smtClean="0">
                <a:solidFill>
                  <a:srgbClr val="004BF3"/>
                </a:solidFill>
                <a:latin typeface="Calibri" charset="0"/>
                <a:ea typeface="Calibri" charset="0"/>
                <a:cs typeface="Calibri" charset="0"/>
              </a:rPr>
              <a:t>   Advanced Branch Prediction</a:t>
            </a:r>
            <a:endParaRPr lang="en-US" sz="1600" b="1" i="0" dirty="0">
              <a:solidFill>
                <a:srgbClr val="0066FF"/>
              </a:solidFill>
              <a:latin typeface="Arial" charset="0"/>
            </a:endParaRPr>
          </a:p>
        </p:txBody>
      </p:sp>
      <p:sp>
        <p:nvSpPr>
          <p:cNvPr id="3" name="TextBox 2"/>
          <p:cNvSpPr txBox="1"/>
          <p:nvPr/>
        </p:nvSpPr>
        <p:spPr>
          <a:xfrm>
            <a:off x="10808494" y="814388"/>
            <a:ext cx="191078" cy="461665"/>
          </a:xfrm>
          <a:prstGeom prst="rect">
            <a:avLst/>
          </a:prstGeom>
          <a:solidFill>
            <a:schemeClr val="bg1"/>
          </a:solidFill>
        </p:spPr>
        <p:txBody>
          <a:bodyPr wrap="none" rtlCol="0">
            <a:spAutoFit/>
          </a:bodyPr>
          <a:lstStyle/>
          <a:p>
            <a:pPr marL="6350">
              <a:buNone/>
            </a:pPr>
            <a:endParaRPr lang="en-US" sz="2400" dirty="0" err="1">
              <a:latin typeface="Calibri" charset="0"/>
              <a:ea typeface="Calibri" charset="0"/>
              <a:cs typeface="Calibri" charset="0"/>
            </a:endParaRPr>
          </a:p>
        </p:txBody>
      </p:sp>
      <p:sp>
        <p:nvSpPr>
          <p:cNvPr id="14" name="Rectangle 13"/>
          <p:cNvSpPr/>
          <p:nvPr/>
        </p:nvSpPr>
        <p:spPr bwMode="auto">
          <a:xfrm>
            <a:off x="3714754" y="4357687"/>
            <a:ext cx="371475" cy="357187"/>
          </a:xfrm>
          <a:prstGeom prst="rect">
            <a:avLst/>
          </a:prstGeom>
          <a:solidFill>
            <a:schemeClr val="bg1"/>
          </a:solid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chemeClr val="tx1"/>
              </a:buClr>
              <a:buSzPct val="60000"/>
              <a:buFont typeface="Wingdings" pitchFamily="2" charset="2"/>
              <a:buNone/>
              <a:tabLst/>
            </a:pPr>
            <a:endParaRPr kumimoji="0" lang="en-US" sz="3200" b="0" i="0" u="none" strike="noStrike" cap="none" normalizeH="0" baseline="0" smtClean="0">
              <a:ln>
                <a:noFill/>
              </a:ln>
              <a:solidFill>
                <a:schemeClr val="tx1"/>
              </a:solidFill>
              <a:effectLst/>
              <a:latin typeface="Arial Black" pitchFamily="34" charset="0"/>
            </a:endParaRPr>
          </a:p>
        </p:txBody>
      </p:sp>
      <p:sp>
        <p:nvSpPr>
          <p:cNvPr id="34" name="TextBox 33"/>
          <p:cNvSpPr txBox="1"/>
          <p:nvPr/>
        </p:nvSpPr>
        <p:spPr>
          <a:xfrm>
            <a:off x="3776832" y="4323041"/>
            <a:ext cx="261738" cy="369332"/>
          </a:xfrm>
          <a:prstGeom prst="rect">
            <a:avLst/>
          </a:prstGeom>
          <a:noFill/>
        </p:spPr>
        <p:txBody>
          <a:bodyPr wrap="none" lIns="0" tIns="0" rIns="0" bIns="0" rtlCol="0">
            <a:spAutoFit/>
          </a:bodyPr>
          <a:lstStyle/>
          <a:p>
            <a:r>
              <a:rPr lang="en-US" sz="2400" dirty="0" err="1" smtClean="0">
                <a:solidFill>
                  <a:srgbClr val="FF0000"/>
                </a:solidFill>
                <a:latin typeface="Calibri" charset="0"/>
                <a:ea typeface="Calibri" charset="0"/>
                <a:cs typeface="Calibri" charset="0"/>
              </a:rPr>
              <a:t>nt</a:t>
            </a:r>
            <a:endParaRPr lang="en-US" sz="2400" dirty="0" smtClean="0">
              <a:solidFill>
                <a:srgbClr val="FF0000"/>
              </a:solidFill>
              <a:latin typeface="Calibri" charset="0"/>
              <a:ea typeface="Calibri" charset="0"/>
              <a:cs typeface="Calibri" charset="0"/>
            </a:endParaRPr>
          </a:p>
        </p:txBody>
      </p:sp>
    </p:spTree>
    <p:extLst>
      <p:ext uri="{BB962C8B-B14F-4D97-AF65-F5344CB8AC3E}">
        <p14:creationId xmlns:p14="http://schemas.microsoft.com/office/powerpoint/2010/main" val="12967312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Correlating Branch Predictors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244" y="1122361"/>
            <a:ext cx="4260850" cy="5314094"/>
          </a:xfrm>
          <a:prstGeom prst="rect">
            <a:avLst/>
          </a:prstGeom>
        </p:spPr>
      </p:pic>
      <p:sp>
        <p:nvSpPr>
          <p:cNvPr id="6" name="TextBox 5"/>
          <p:cNvSpPr txBox="1"/>
          <p:nvPr/>
        </p:nvSpPr>
        <p:spPr>
          <a:xfrm>
            <a:off x="5529262" y="2314575"/>
            <a:ext cx="3486151" cy="2246769"/>
          </a:xfrm>
          <a:prstGeom prst="rect">
            <a:avLst/>
          </a:prstGeom>
          <a:noFill/>
        </p:spPr>
        <p:txBody>
          <a:bodyPr wrap="square" rtlCol="0">
            <a:spAutoFit/>
          </a:bodyPr>
          <a:lstStyle/>
          <a:p>
            <a:pPr>
              <a:spcBef>
                <a:spcPts val="0"/>
              </a:spcBef>
            </a:pPr>
            <a:r>
              <a:rPr lang="en-US" sz="2800" dirty="0" smtClean="0">
                <a:solidFill>
                  <a:srgbClr val="0951FF"/>
                </a:solidFill>
                <a:latin typeface="Calibri" charset="0"/>
                <a:ea typeface="Calibri" charset="0"/>
                <a:cs typeface="Calibri" charset="0"/>
              </a:rPr>
              <a:t>Tournament</a:t>
            </a:r>
            <a:r>
              <a:rPr lang="en-US" sz="2800" dirty="0" smtClean="0">
                <a:latin typeface="Calibri" charset="0"/>
                <a:ea typeface="Calibri" charset="0"/>
                <a:cs typeface="Calibri" charset="0"/>
              </a:rPr>
              <a:t> predictor selects the best of local and global predictors, and leads to better prediction. </a:t>
            </a:r>
            <a:endParaRPr lang="en-US" sz="2800" dirty="0">
              <a:latin typeface="Calibri" charset="0"/>
              <a:ea typeface="Calibri" charset="0"/>
              <a:cs typeface="Calibri" charset="0"/>
            </a:endParaRPr>
          </a:p>
        </p:txBody>
      </p:sp>
      <p:sp>
        <p:nvSpPr>
          <p:cNvPr id="8" name="TextBox 7"/>
          <p:cNvSpPr txBox="1"/>
          <p:nvPr/>
        </p:nvSpPr>
        <p:spPr>
          <a:xfrm>
            <a:off x="0" y="6611779"/>
            <a:ext cx="2986908"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smtClean="0">
                <a:solidFill>
                  <a:srgbClr val="004BF3"/>
                </a:solidFill>
                <a:latin typeface="Calibri" charset="0"/>
                <a:ea typeface="Calibri" charset="0"/>
                <a:cs typeface="Calibri" charset="0"/>
              </a:rPr>
              <a:t>3.3</a:t>
            </a:r>
            <a:r>
              <a:rPr lang="en-US" sz="1600" b="1" i="0" smtClean="0">
                <a:solidFill>
                  <a:srgbClr val="004BF3"/>
                </a:solidFill>
                <a:latin typeface="Calibri" charset="0"/>
                <a:ea typeface="Calibri" charset="0"/>
                <a:cs typeface="Calibri" charset="0"/>
              </a:rPr>
              <a:t>   Advanced Branch Prediction</a:t>
            </a:r>
            <a:endParaRPr lang="en-US" sz="1600" b="1" i="0" dirty="0">
              <a:solidFill>
                <a:srgbClr val="0066FF"/>
              </a:solidFill>
              <a:latin typeface="Arial" charset="0"/>
            </a:endParaRPr>
          </a:p>
        </p:txBody>
      </p:sp>
    </p:spTree>
    <p:extLst>
      <p:ext uri="{BB962C8B-B14F-4D97-AF65-F5344CB8AC3E}">
        <p14:creationId xmlns:p14="http://schemas.microsoft.com/office/powerpoint/2010/main" val="1390700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Instruction Execution</a:t>
            </a:r>
            <a:endParaRPr lang="en-US" dirty="0"/>
          </a:p>
        </p:txBody>
      </p:sp>
      <p:sp>
        <p:nvSpPr>
          <p:cNvPr id="3" name="Content Placeholder 2"/>
          <p:cNvSpPr>
            <a:spLocks noGrp="1"/>
          </p:cNvSpPr>
          <p:nvPr>
            <p:ph idx="1"/>
          </p:nvPr>
        </p:nvSpPr>
        <p:spPr/>
        <p:txBody>
          <a:bodyPr/>
          <a:lstStyle/>
          <a:p>
            <a:r>
              <a:rPr lang="en-US" b="1" dirty="0" smtClean="0"/>
              <a:t>Instruction </a:t>
            </a:r>
            <a:r>
              <a:rPr lang="en-US" b="1" dirty="0"/>
              <a:t>Decode</a:t>
            </a:r>
            <a:r>
              <a:rPr lang="en-US" dirty="0"/>
              <a:t>:</a:t>
            </a:r>
          </a:p>
          <a:p>
            <a:pPr lvl="1"/>
            <a:r>
              <a:rPr lang="en-US" dirty="0"/>
              <a:t>Instruction in IR decoded by control logic, instruction type and operands determined</a:t>
            </a:r>
          </a:p>
          <a:p>
            <a:pPr lvl="1"/>
            <a:r>
              <a:rPr lang="en-US" dirty="0"/>
              <a:t>Source operand registers read from general purpose register file</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406" y="4127500"/>
            <a:ext cx="6032500" cy="1702722"/>
          </a:xfrm>
          <a:prstGeom prst="rect">
            <a:avLst/>
          </a:prstGeom>
        </p:spPr>
      </p:pic>
      <p:sp>
        <p:nvSpPr>
          <p:cNvPr id="6" name="TextBox 5"/>
          <p:cNvSpPr txBox="1"/>
          <p:nvPr/>
        </p:nvSpPr>
        <p:spPr>
          <a:xfrm>
            <a:off x="-1" y="6612318"/>
            <a:ext cx="1656736"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a:solidFill>
                  <a:srgbClr val="004BF3"/>
                </a:solidFill>
                <a:latin typeface="Calibri" charset="0"/>
                <a:ea typeface="Calibri" charset="0"/>
                <a:cs typeface="Calibri" charset="0"/>
              </a:rPr>
              <a:t>C</a:t>
            </a:r>
            <a:r>
              <a:rPr lang="en-US" sz="1600" b="1" i="0" smtClean="0">
                <a:solidFill>
                  <a:srgbClr val="004BF3"/>
                </a:solidFill>
                <a:latin typeface="Calibri" charset="0"/>
                <a:ea typeface="Calibri" charset="0"/>
                <a:cs typeface="Calibri" charset="0"/>
              </a:rPr>
              <a:t>.1   </a:t>
            </a:r>
            <a:r>
              <a:rPr lang="en-US" sz="1600" b="1" i="0" dirty="0" smtClean="0">
                <a:solidFill>
                  <a:srgbClr val="004BF3"/>
                </a:solidFill>
                <a:latin typeface="Calibri" charset="0"/>
                <a:ea typeface="Calibri" charset="0"/>
                <a:cs typeface="Calibri" charset="0"/>
              </a:rPr>
              <a:t>Introduction</a:t>
            </a:r>
            <a:endParaRPr lang="en-US" sz="1600" b="1" i="0" dirty="0">
              <a:solidFill>
                <a:srgbClr val="0066FF"/>
              </a:solidFill>
              <a:latin typeface="Arial" charset="0"/>
            </a:endParaRPr>
          </a:p>
        </p:txBody>
      </p:sp>
    </p:spTree>
    <p:extLst>
      <p:ext uri="{BB962C8B-B14F-4D97-AF65-F5344CB8AC3E}">
        <p14:creationId xmlns:p14="http://schemas.microsoft.com/office/powerpoint/2010/main" val="504868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2764631"/>
            <a:ext cx="8229600" cy="707886"/>
          </a:xfrm>
          <a:prstGeom prst="rect">
            <a:avLst/>
          </a:prstGeom>
          <a:solidFill>
            <a:schemeClr val="bg2">
              <a:lumMod val="20000"/>
              <a:lumOff val="80000"/>
            </a:schemeClr>
          </a:solidFill>
          <a:scene3d>
            <a:camera prst="orthographicFront"/>
            <a:lightRig rig="threePt" dir="t"/>
          </a:scene3d>
          <a:sp3d>
            <a:bevelT/>
            <a:bevelB/>
          </a:sp3d>
        </p:spPr>
        <p:txBody>
          <a:bodyPr wrap="square" rtlCol="0">
            <a:spAutoFit/>
          </a:bodyPr>
          <a:lstStyle/>
          <a:p>
            <a:pPr algn="ctr">
              <a:spcBef>
                <a:spcPts val="0"/>
              </a:spcBef>
            </a:pPr>
            <a:r>
              <a:rPr lang="en-US" sz="4000" b="1" smtClean="0">
                <a:solidFill>
                  <a:srgbClr val="004BF3"/>
                </a:solidFill>
                <a:latin typeface="Calibri" charset="0"/>
                <a:ea typeface="Calibri" charset="0"/>
                <a:cs typeface="Calibri" charset="0"/>
              </a:rPr>
              <a:t>Pipeline Implementation</a:t>
            </a:r>
            <a:endParaRPr lang="en-US" sz="4000" b="1" dirty="0" smtClean="0">
              <a:solidFill>
                <a:srgbClr val="004BF3"/>
              </a:solidFill>
              <a:latin typeface="Calibri" charset="0"/>
              <a:ea typeface="Calibri" charset="0"/>
              <a:cs typeface="Calibri" charset="0"/>
            </a:endParaRPr>
          </a:p>
        </p:txBody>
      </p:sp>
    </p:spTree>
    <p:extLst>
      <p:ext uri="{BB962C8B-B14F-4D97-AF65-F5344CB8AC3E}">
        <p14:creationId xmlns:p14="http://schemas.microsoft.com/office/powerpoint/2010/main" val="15591238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Non-Pipelined Version</a:t>
            </a:r>
            <a:endParaRPr lang="en-US" dirty="0"/>
          </a:p>
        </p:txBody>
      </p:sp>
      <p:pic>
        <p:nvPicPr>
          <p:cNvPr id="4" name="Picture 3"/>
          <p:cNvPicPr>
            <a:picLocks noChangeAspect="1"/>
          </p:cNvPicPr>
          <p:nvPr/>
        </p:nvPicPr>
        <p:blipFill>
          <a:blip r:embed="rId2"/>
          <a:stretch>
            <a:fillRect/>
          </a:stretch>
        </p:blipFill>
        <p:spPr>
          <a:xfrm>
            <a:off x="521493" y="1200150"/>
            <a:ext cx="8118881" cy="5101881"/>
          </a:xfrm>
          <a:prstGeom prst="rect">
            <a:avLst/>
          </a:prstGeom>
        </p:spPr>
      </p:pic>
      <p:sp>
        <p:nvSpPr>
          <p:cNvPr id="7" name="TextBox 6"/>
          <p:cNvSpPr txBox="1"/>
          <p:nvPr/>
        </p:nvSpPr>
        <p:spPr>
          <a:xfrm>
            <a:off x="0" y="6611779"/>
            <a:ext cx="2601225"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C.3 </a:t>
            </a:r>
            <a:r>
              <a:rPr lang="en-US" sz="1600" b="1" smtClean="0">
                <a:solidFill>
                  <a:srgbClr val="004BF3"/>
                </a:solidFill>
                <a:latin typeface="Calibri" charset="0"/>
                <a:ea typeface="Calibri" charset="0"/>
                <a:cs typeface="Calibri" charset="0"/>
              </a:rPr>
              <a:t>Pipeline Implementation</a:t>
            </a:r>
            <a:endParaRPr lang="en-US" sz="1600" b="1" i="0" dirty="0">
              <a:solidFill>
                <a:srgbClr val="0066FF"/>
              </a:solidFill>
              <a:latin typeface="Arial" charset="0"/>
            </a:endParaRPr>
          </a:p>
        </p:txBody>
      </p:sp>
    </p:spTree>
    <p:extLst>
      <p:ext uri="{BB962C8B-B14F-4D97-AF65-F5344CB8AC3E}">
        <p14:creationId xmlns:p14="http://schemas.microsoft.com/office/powerpoint/2010/main" val="18088422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Basic MIPS Pipeline</a:t>
            </a:r>
            <a:endParaRPr lang="en-US" dirty="0"/>
          </a:p>
        </p:txBody>
      </p:sp>
      <p:sp>
        <p:nvSpPr>
          <p:cNvPr id="3" name="TextBox 2"/>
          <p:cNvSpPr txBox="1"/>
          <p:nvPr/>
        </p:nvSpPr>
        <p:spPr>
          <a:xfrm>
            <a:off x="1685924" y="5815224"/>
            <a:ext cx="6393225" cy="707886"/>
          </a:xfrm>
          <a:prstGeom prst="rect">
            <a:avLst/>
          </a:prstGeom>
          <a:noFill/>
        </p:spPr>
        <p:txBody>
          <a:bodyPr wrap="none" rtlCol="0">
            <a:spAutoFit/>
          </a:bodyPr>
          <a:lstStyle/>
          <a:p>
            <a:pPr>
              <a:spcBef>
                <a:spcPts val="0"/>
              </a:spcBef>
            </a:pPr>
            <a:r>
              <a:rPr lang="en-US" sz="2000" dirty="0" smtClean="0">
                <a:latin typeface="Calibri" charset="0"/>
                <a:ea typeface="Calibri" charset="0"/>
                <a:cs typeface="Calibri" charset="0"/>
              </a:rPr>
              <a:t>Temporary registers become part of PL registers.</a:t>
            </a:r>
          </a:p>
          <a:p>
            <a:pPr>
              <a:spcBef>
                <a:spcPts val="0"/>
              </a:spcBef>
            </a:pPr>
            <a:r>
              <a:rPr lang="en-US" sz="2000" dirty="0" smtClean="0">
                <a:latin typeface="Calibri" charset="0"/>
                <a:ea typeface="Calibri" charset="0"/>
                <a:cs typeface="Calibri" charset="0"/>
              </a:rPr>
              <a:t>PL registers carry partial results from one stage to the next. </a:t>
            </a:r>
          </a:p>
        </p:txBody>
      </p:sp>
      <p:pic>
        <p:nvPicPr>
          <p:cNvPr id="6" name="Picture 5"/>
          <p:cNvPicPr>
            <a:picLocks noChangeAspect="1"/>
          </p:cNvPicPr>
          <p:nvPr/>
        </p:nvPicPr>
        <p:blipFill>
          <a:blip r:embed="rId2"/>
          <a:stretch>
            <a:fillRect/>
          </a:stretch>
        </p:blipFill>
        <p:spPr>
          <a:xfrm>
            <a:off x="115344" y="1110120"/>
            <a:ext cx="8913312" cy="4590803"/>
          </a:xfrm>
          <a:prstGeom prst="rect">
            <a:avLst/>
          </a:prstGeom>
        </p:spPr>
      </p:pic>
      <p:sp>
        <p:nvSpPr>
          <p:cNvPr id="7" name="TextBox 6"/>
          <p:cNvSpPr txBox="1"/>
          <p:nvPr/>
        </p:nvSpPr>
        <p:spPr>
          <a:xfrm>
            <a:off x="0" y="6611779"/>
            <a:ext cx="2601225"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C.3 </a:t>
            </a:r>
            <a:r>
              <a:rPr lang="en-US" sz="1600" b="1" smtClean="0">
                <a:solidFill>
                  <a:srgbClr val="004BF3"/>
                </a:solidFill>
                <a:latin typeface="Calibri" charset="0"/>
                <a:ea typeface="Calibri" charset="0"/>
                <a:cs typeface="Calibri" charset="0"/>
              </a:rPr>
              <a:t>Pipeline Implementation</a:t>
            </a:r>
            <a:endParaRPr lang="en-US" sz="1600" b="1" i="0" dirty="0">
              <a:solidFill>
                <a:srgbClr val="0066FF"/>
              </a:solidFill>
              <a:latin typeface="Arial" charset="0"/>
            </a:endParaRPr>
          </a:p>
        </p:txBody>
      </p:sp>
    </p:spTree>
    <p:extLst>
      <p:ext uri="{BB962C8B-B14F-4D97-AF65-F5344CB8AC3E}">
        <p14:creationId xmlns:p14="http://schemas.microsoft.com/office/powerpoint/2010/main" val="3425069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Basic MIPS Pipeline</a:t>
            </a:r>
            <a:endParaRPr lang="en-US" dirty="0"/>
          </a:p>
        </p:txBody>
      </p:sp>
      <p:sp>
        <p:nvSpPr>
          <p:cNvPr id="5" name="TextBox 4"/>
          <p:cNvSpPr txBox="1"/>
          <p:nvPr/>
        </p:nvSpPr>
        <p:spPr>
          <a:xfrm>
            <a:off x="-1" y="6512307"/>
            <a:ext cx="2601225" cy="338554"/>
          </a:xfrm>
          <a:prstGeom prst="rect">
            <a:avLst/>
          </a:prstGeom>
          <a:solidFill>
            <a:schemeClr val="bg1">
              <a:lumMod val="85000"/>
            </a:schemeClr>
          </a:solidFill>
        </p:spPr>
        <p:txBody>
          <a:bodyPr wrap="none"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C.3 </a:t>
            </a:r>
            <a:r>
              <a:rPr lang="en-US" sz="1600" b="1" smtClean="0">
                <a:solidFill>
                  <a:srgbClr val="004BF3"/>
                </a:solidFill>
                <a:latin typeface="Calibri" charset="0"/>
                <a:ea typeface="Calibri" charset="0"/>
                <a:cs typeface="Calibri" charset="0"/>
              </a:rPr>
              <a:t>Pipeline Implementation</a:t>
            </a:r>
            <a:endParaRPr lang="en-US" sz="1600" b="1" i="0" dirty="0">
              <a:solidFill>
                <a:srgbClr val="0066FF"/>
              </a:solidFill>
              <a:latin typeface="Arial"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8731" y="4784425"/>
            <a:ext cx="6445757" cy="1733454"/>
          </a:xfrm>
          <a:prstGeom prst="rect">
            <a:avLst/>
          </a:prstGeom>
        </p:spPr>
      </p:pic>
      <p:pic>
        <p:nvPicPr>
          <p:cNvPr id="7" name="Picture 6"/>
          <p:cNvPicPr>
            <a:picLocks noChangeAspect="1"/>
          </p:cNvPicPr>
          <p:nvPr/>
        </p:nvPicPr>
        <p:blipFill>
          <a:blip r:embed="rId3"/>
          <a:stretch>
            <a:fillRect/>
          </a:stretch>
        </p:blipFill>
        <p:spPr>
          <a:xfrm>
            <a:off x="129633" y="1078706"/>
            <a:ext cx="6851785" cy="3529013"/>
          </a:xfrm>
          <a:prstGeom prst="rect">
            <a:avLst/>
          </a:prstGeom>
        </p:spPr>
      </p:pic>
      <p:sp>
        <p:nvSpPr>
          <p:cNvPr id="3" name="Rectangle 2"/>
          <p:cNvSpPr/>
          <p:nvPr/>
        </p:nvSpPr>
        <p:spPr bwMode="auto">
          <a:xfrm>
            <a:off x="42864" y="935828"/>
            <a:ext cx="3564730" cy="3705719"/>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chemeClr val="tx1"/>
              </a:buClr>
              <a:buSzPct val="60000"/>
              <a:buFont typeface="Wingdings" pitchFamily="2" charset="2"/>
              <a:buNone/>
              <a:tabLst/>
            </a:pPr>
            <a:endParaRPr kumimoji="0" lang="en-US" sz="3200" b="0" i="0" u="none" strike="noStrike" cap="none" normalizeH="0" baseline="0" smtClean="0">
              <a:ln>
                <a:noFill/>
              </a:ln>
              <a:solidFill>
                <a:schemeClr val="tx1"/>
              </a:solidFill>
              <a:effectLst/>
              <a:latin typeface="Arial Black" pitchFamily="34" charset="0"/>
            </a:endParaRPr>
          </a:p>
        </p:txBody>
      </p:sp>
    </p:spTree>
    <p:extLst>
      <p:ext uri="{BB962C8B-B14F-4D97-AF65-F5344CB8AC3E}">
        <p14:creationId xmlns:p14="http://schemas.microsoft.com/office/powerpoint/2010/main" val="16352679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Basic MIPS Pipeline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194" y="5025615"/>
            <a:ext cx="7081239" cy="1655969"/>
          </a:xfrm>
          <a:prstGeom prst="rect">
            <a:avLst/>
          </a:prstGeom>
        </p:spPr>
      </p:pic>
      <p:pic>
        <p:nvPicPr>
          <p:cNvPr id="6" name="Picture 5"/>
          <p:cNvPicPr>
            <a:picLocks noChangeAspect="1"/>
          </p:cNvPicPr>
          <p:nvPr/>
        </p:nvPicPr>
        <p:blipFill>
          <a:blip r:embed="rId3"/>
          <a:stretch>
            <a:fillRect/>
          </a:stretch>
        </p:blipFill>
        <p:spPr>
          <a:xfrm>
            <a:off x="286794" y="1090739"/>
            <a:ext cx="7101852" cy="3657810"/>
          </a:xfrm>
          <a:prstGeom prst="rect">
            <a:avLst/>
          </a:prstGeom>
        </p:spPr>
      </p:pic>
      <p:sp>
        <p:nvSpPr>
          <p:cNvPr id="7" name="Rectangle 6"/>
          <p:cNvSpPr/>
          <p:nvPr/>
        </p:nvSpPr>
        <p:spPr bwMode="auto">
          <a:xfrm>
            <a:off x="3871913" y="960525"/>
            <a:ext cx="1607343" cy="3705719"/>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chemeClr val="tx1"/>
              </a:buClr>
              <a:buSzPct val="60000"/>
              <a:buFont typeface="Wingdings" pitchFamily="2" charset="2"/>
              <a:buNone/>
              <a:tabLst/>
            </a:pPr>
            <a:endParaRPr kumimoji="0" lang="en-US" sz="3200" b="0" i="0" u="none" strike="noStrike" cap="none" normalizeH="0" baseline="0" smtClean="0">
              <a:ln>
                <a:noFill/>
              </a:ln>
              <a:solidFill>
                <a:schemeClr val="tx1"/>
              </a:solidFill>
              <a:effectLst/>
              <a:latin typeface="Arial Black" pitchFamily="34" charset="0"/>
            </a:endParaRPr>
          </a:p>
        </p:txBody>
      </p:sp>
      <p:sp>
        <p:nvSpPr>
          <p:cNvPr id="8" name="TextBox 7"/>
          <p:cNvSpPr txBox="1"/>
          <p:nvPr/>
        </p:nvSpPr>
        <p:spPr>
          <a:xfrm>
            <a:off x="0" y="6611779"/>
            <a:ext cx="2601225"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C.3 </a:t>
            </a:r>
            <a:r>
              <a:rPr lang="en-US" sz="1600" b="1" smtClean="0">
                <a:solidFill>
                  <a:srgbClr val="004BF3"/>
                </a:solidFill>
                <a:latin typeface="Calibri" charset="0"/>
                <a:ea typeface="Calibri" charset="0"/>
                <a:cs typeface="Calibri" charset="0"/>
              </a:rPr>
              <a:t>Pipeline Implementation</a:t>
            </a:r>
            <a:endParaRPr lang="en-US" sz="1600" b="1" i="0" dirty="0">
              <a:solidFill>
                <a:srgbClr val="0066FF"/>
              </a:solidFill>
              <a:latin typeface="Arial" charset="0"/>
            </a:endParaRPr>
          </a:p>
        </p:txBody>
      </p:sp>
    </p:spTree>
    <p:extLst>
      <p:ext uri="{BB962C8B-B14F-4D97-AF65-F5344CB8AC3E}">
        <p14:creationId xmlns:p14="http://schemas.microsoft.com/office/powerpoint/2010/main" val="14848130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Basic MIPS Pipeline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9225" y="4952565"/>
            <a:ext cx="6763813" cy="1581738"/>
          </a:xfrm>
          <a:prstGeom prst="rect">
            <a:avLst/>
          </a:prstGeom>
        </p:spPr>
      </p:pic>
      <p:sp>
        <p:nvSpPr>
          <p:cNvPr id="7" name="Rectangle 6"/>
          <p:cNvSpPr/>
          <p:nvPr/>
        </p:nvSpPr>
        <p:spPr bwMode="auto">
          <a:xfrm>
            <a:off x="2029225" y="5225982"/>
            <a:ext cx="6763813" cy="1297369"/>
          </a:xfrm>
          <a:prstGeom prst="rect">
            <a:avLst/>
          </a:prstGeom>
          <a:solidFill>
            <a:schemeClr val="bg1"/>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chemeClr val="tx1"/>
              </a:buClr>
              <a:buSzPct val="60000"/>
              <a:buFont typeface="Wingdings" pitchFamily="2" charset="2"/>
              <a:buNone/>
              <a:tabLst/>
            </a:pPr>
            <a:endParaRPr kumimoji="0" lang="en-US" sz="3200" b="0" i="0" u="none" strike="noStrike" cap="none" normalizeH="0" baseline="0" smtClean="0">
              <a:ln>
                <a:noFill/>
              </a:ln>
              <a:solidFill>
                <a:schemeClr val="tx1"/>
              </a:solidFill>
              <a:effectLst/>
              <a:latin typeface="Arial Black"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3982" y="5308688"/>
            <a:ext cx="7190548" cy="1040948"/>
          </a:xfrm>
          <a:prstGeom prst="rect">
            <a:avLst/>
          </a:prstGeom>
        </p:spPr>
      </p:pic>
      <p:pic>
        <p:nvPicPr>
          <p:cNvPr id="9" name="Picture 8"/>
          <p:cNvPicPr>
            <a:picLocks noChangeAspect="1"/>
          </p:cNvPicPr>
          <p:nvPr/>
        </p:nvPicPr>
        <p:blipFill>
          <a:blip r:embed="rId4"/>
          <a:stretch>
            <a:fillRect/>
          </a:stretch>
        </p:blipFill>
        <p:spPr>
          <a:xfrm>
            <a:off x="286794" y="1090739"/>
            <a:ext cx="7101852" cy="3657810"/>
          </a:xfrm>
          <a:prstGeom prst="rect">
            <a:avLst/>
          </a:prstGeom>
        </p:spPr>
      </p:pic>
      <p:sp>
        <p:nvSpPr>
          <p:cNvPr id="10" name="Rectangle 9"/>
          <p:cNvSpPr/>
          <p:nvPr/>
        </p:nvSpPr>
        <p:spPr bwMode="auto">
          <a:xfrm>
            <a:off x="5479256" y="970249"/>
            <a:ext cx="1243013" cy="3705719"/>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chemeClr val="tx1"/>
              </a:buClr>
              <a:buSzPct val="60000"/>
              <a:buFont typeface="Wingdings" pitchFamily="2" charset="2"/>
              <a:buNone/>
              <a:tabLst/>
            </a:pPr>
            <a:endParaRPr kumimoji="0" lang="en-US" sz="3200" b="0" i="0" u="none" strike="noStrike" cap="none" normalizeH="0" baseline="0" smtClean="0">
              <a:ln>
                <a:noFill/>
              </a:ln>
              <a:solidFill>
                <a:schemeClr val="tx1"/>
              </a:solidFill>
              <a:effectLst/>
              <a:latin typeface="Arial Black" pitchFamily="34" charset="0"/>
            </a:endParaRPr>
          </a:p>
        </p:txBody>
      </p:sp>
      <p:sp>
        <p:nvSpPr>
          <p:cNvPr id="11" name="TextBox 10"/>
          <p:cNvSpPr txBox="1"/>
          <p:nvPr/>
        </p:nvSpPr>
        <p:spPr>
          <a:xfrm>
            <a:off x="0" y="6611779"/>
            <a:ext cx="2601225"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C.3 </a:t>
            </a:r>
            <a:r>
              <a:rPr lang="en-US" sz="1600" b="1" smtClean="0">
                <a:solidFill>
                  <a:srgbClr val="004BF3"/>
                </a:solidFill>
                <a:latin typeface="Calibri" charset="0"/>
                <a:ea typeface="Calibri" charset="0"/>
                <a:cs typeface="Calibri" charset="0"/>
              </a:rPr>
              <a:t>Pipeline Implementation</a:t>
            </a:r>
            <a:endParaRPr lang="en-US" sz="1600" b="1" i="0" dirty="0">
              <a:solidFill>
                <a:srgbClr val="0066FF"/>
              </a:solidFill>
              <a:latin typeface="Arial" charset="0"/>
            </a:endParaRPr>
          </a:p>
        </p:txBody>
      </p:sp>
    </p:spTree>
    <p:extLst>
      <p:ext uri="{BB962C8B-B14F-4D97-AF65-F5344CB8AC3E}">
        <p14:creationId xmlns:p14="http://schemas.microsoft.com/office/powerpoint/2010/main" val="5327671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Basic MIPS Pipeline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0675" y="4930569"/>
            <a:ext cx="6763813" cy="1581738"/>
          </a:xfrm>
          <a:prstGeom prst="rect">
            <a:avLst/>
          </a:prstGeom>
        </p:spPr>
      </p:pic>
      <p:sp>
        <p:nvSpPr>
          <p:cNvPr id="7" name="Rectangle 6"/>
          <p:cNvSpPr/>
          <p:nvPr/>
        </p:nvSpPr>
        <p:spPr bwMode="auto">
          <a:xfrm>
            <a:off x="2200675" y="5214938"/>
            <a:ext cx="6763813" cy="1297369"/>
          </a:xfrm>
          <a:prstGeom prst="rect">
            <a:avLst/>
          </a:prstGeom>
          <a:solidFill>
            <a:schemeClr val="bg1"/>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chemeClr val="tx1"/>
              </a:buClr>
              <a:buSzPct val="60000"/>
              <a:buFont typeface="Wingdings" pitchFamily="2" charset="2"/>
              <a:buNone/>
              <a:tabLst/>
            </a:pPr>
            <a:endParaRPr kumimoji="0" lang="en-US" sz="3200" b="0" i="0" u="none" strike="noStrike" cap="none" normalizeH="0" baseline="0" smtClean="0">
              <a:ln>
                <a:noFill/>
              </a:ln>
              <a:solidFill>
                <a:schemeClr val="tx1"/>
              </a:solidFill>
              <a:effectLst/>
              <a:latin typeface="Arial Black"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5976" y="5274747"/>
            <a:ext cx="6978983" cy="870430"/>
          </a:xfrm>
          <a:prstGeom prst="rect">
            <a:avLst/>
          </a:prstGeom>
        </p:spPr>
      </p:pic>
      <p:pic>
        <p:nvPicPr>
          <p:cNvPr id="8" name="Picture 7"/>
          <p:cNvPicPr>
            <a:picLocks noChangeAspect="1"/>
          </p:cNvPicPr>
          <p:nvPr/>
        </p:nvPicPr>
        <p:blipFill>
          <a:blip r:embed="rId4"/>
          <a:stretch>
            <a:fillRect/>
          </a:stretch>
        </p:blipFill>
        <p:spPr>
          <a:xfrm>
            <a:off x="179512" y="1155846"/>
            <a:ext cx="7101852" cy="3657810"/>
          </a:xfrm>
          <a:prstGeom prst="rect">
            <a:avLst/>
          </a:prstGeom>
        </p:spPr>
      </p:pic>
      <p:sp>
        <p:nvSpPr>
          <p:cNvPr id="9" name="Rectangle 8"/>
          <p:cNvSpPr/>
          <p:nvPr/>
        </p:nvSpPr>
        <p:spPr bwMode="auto">
          <a:xfrm>
            <a:off x="6765131" y="1025632"/>
            <a:ext cx="592932" cy="3705719"/>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chemeClr val="tx1"/>
              </a:buClr>
              <a:buSzPct val="60000"/>
              <a:buFont typeface="Wingdings" pitchFamily="2" charset="2"/>
              <a:buNone/>
              <a:tabLst/>
            </a:pPr>
            <a:endParaRPr kumimoji="0" lang="en-US" sz="3200" b="0" i="0" u="none" strike="noStrike" cap="none" normalizeH="0" baseline="0" smtClean="0">
              <a:ln>
                <a:noFill/>
              </a:ln>
              <a:solidFill>
                <a:schemeClr val="tx1"/>
              </a:solidFill>
              <a:effectLst/>
              <a:latin typeface="Arial Black" pitchFamily="34" charset="0"/>
            </a:endParaRPr>
          </a:p>
        </p:txBody>
      </p:sp>
      <p:sp>
        <p:nvSpPr>
          <p:cNvPr id="10" name="TextBox 9"/>
          <p:cNvSpPr txBox="1"/>
          <p:nvPr/>
        </p:nvSpPr>
        <p:spPr>
          <a:xfrm>
            <a:off x="0" y="6611779"/>
            <a:ext cx="2601225"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C.3 </a:t>
            </a:r>
            <a:r>
              <a:rPr lang="en-US" sz="1600" b="1" smtClean="0">
                <a:solidFill>
                  <a:srgbClr val="004BF3"/>
                </a:solidFill>
                <a:latin typeface="Calibri" charset="0"/>
                <a:ea typeface="Calibri" charset="0"/>
                <a:cs typeface="Calibri" charset="0"/>
              </a:rPr>
              <a:t>Pipeline Implementation</a:t>
            </a:r>
            <a:endParaRPr lang="en-US" sz="1600" b="1" i="0" dirty="0">
              <a:solidFill>
                <a:srgbClr val="0066FF"/>
              </a:solidFill>
              <a:latin typeface="Arial" charset="0"/>
            </a:endParaRPr>
          </a:p>
        </p:txBody>
      </p:sp>
    </p:spTree>
    <p:extLst>
      <p:ext uri="{BB962C8B-B14F-4D97-AF65-F5344CB8AC3E}">
        <p14:creationId xmlns:p14="http://schemas.microsoft.com/office/powerpoint/2010/main" val="7928601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44DB"/>
                </a:solidFill>
              </a:rPr>
              <a:t>Hazard Detection</a:t>
            </a:r>
            <a:endParaRPr lang="en-US" dirty="0">
              <a:solidFill>
                <a:srgbClr val="0044DB"/>
              </a:solidFill>
            </a:endParaRPr>
          </a:p>
        </p:txBody>
      </p:sp>
      <p:sp>
        <p:nvSpPr>
          <p:cNvPr id="3" name="Content Placeholder 2"/>
          <p:cNvSpPr>
            <a:spLocks noGrp="1"/>
          </p:cNvSpPr>
          <p:nvPr>
            <p:ph idx="1"/>
          </p:nvPr>
        </p:nvSpPr>
        <p:spPr/>
        <p:txBody>
          <a:bodyPr/>
          <a:lstStyle/>
          <a:p>
            <a:r>
              <a:rPr lang="en-US" b="1" dirty="0" smtClean="0">
                <a:solidFill>
                  <a:srgbClr val="0044DB"/>
                </a:solidFill>
              </a:rPr>
              <a:t>Instruction issue</a:t>
            </a:r>
            <a:r>
              <a:rPr lang="en-US" dirty="0" smtClean="0"/>
              <a:t>: move from ID to EX.</a:t>
            </a:r>
          </a:p>
          <a:p>
            <a:r>
              <a:rPr lang="en-US" dirty="0" smtClean="0"/>
              <a:t>Detect </a:t>
            </a:r>
            <a:r>
              <a:rPr lang="en-US" dirty="0"/>
              <a:t>data hazards during ID</a:t>
            </a:r>
          </a:p>
          <a:p>
            <a:pPr lvl="1"/>
            <a:r>
              <a:rPr lang="en-US" dirty="0"/>
              <a:t>Stall the instruction before it is issued </a:t>
            </a:r>
          </a:p>
          <a:p>
            <a:pPr lvl="1"/>
            <a:r>
              <a:rPr lang="en-US" dirty="0"/>
              <a:t>Insert pipeline bubbles (no-</a:t>
            </a:r>
            <a:r>
              <a:rPr lang="en-US" dirty="0" smtClean="0"/>
              <a:t>­ops</a:t>
            </a:r>
            <a:r>
              <a:rPr lang="en-US" dirty="0"/>
              <a:t>) by changing control fields to 0s </a:t>
            </a:r>
          </a:p>
          <a:p>
            <a:pPr lvl="1"/>
            <a:r>
              <a:rPr lang="en-US" dirty="0"/>
              <a:t>(DADD R0, R0, R0)</a:t>
            </a:r>
          </a:p>
          <a:p>
            <a:r>
              <a:rPr lang="en-US" dirty="0"/>
              <a:t>Early detection of interlocks (e.g., due to a load) reduces complexity </a:t>
            </a:r>
          </a:p>
          <a:p>
            <a:r>
              <a:rPr lang="en-US" dirty="0"/>
              <a:t>Detect </a:t>
            </a:r>
            <a:r>
              <a:rPr lang="en-US" dirty="0" smtClean="0"/>
              <a:t>interlock </a:t>
            </a:r>
            <a:r>
              <a:rPr lang="en-US" dirty="0"/>
              <a:t>by comparing: </a:t>
            </a:r>
          </a:p>
          <a:p>
            <a:pPr lvl="1"/>
            <a:r>
              <a:rPr lang="en-US" dirty="0"/>
              <a:t>Source registers in IF/ID (consumers) with </a:t>
            </a:r>
          </a:p>
          <a:p>
            <a:pPr lvl="1"/>
            <a:r>
              <a:rPr lang="en-US" dirty="0"/>
              <a:t>Destination register in </a:t>
            </a:r>
            <a:r>
              <a:rPr lang="en-US" dirty="0" smtClean="0"/>
              <a:t>ID/EX or EX/MEM </a:t>
            </a:r>
            <a:r>
              <a:rPr lang="en-US" dirty="0"/>
              <a:t>(producer)</a:t>
            </a:r>
          </a:p>
          <a:p>
            <a:endParaRPr lang="en-US" dirty="0"/>
          </a:p>
        </p:txBody>
      </p:sp>
      <p:sp>
        <p:nvSpPr>
          <p:cNvPr id="5" name="TextBox 4"/>
          <p:cNvSpPr txBox="1"/>
          <p:nvPr/>
        </p:nvSpPr>
        <p:spPr>
          <a:xfrm>
            <a:off x="0" y="6611779"/>
            <a:ext cx="2601225"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C.3 </a:t>
            </a:r>
            <a:r>
              <a:rPr lang="en-US" sz="1600" b="1" smtClean="0">
                <a:solidFill>
                  <a:srgbClr val="004BF3"/>
                </a:solidFill>
                <a:latin typeface="Calibri" charset="0"/>
                <a:ea typeface="Calibri" charset="0"/>
                <a:cs typeface="Calibri" charset="0"/>
              </a:rPr>
              <a:t>Pipeline Implementation</a:t>
            </a:r>
            <a:endParaRPr lang="en-US" sz="1600" b="1" i="0" dirty="0">
              <a:solidFill>
                <a:srgbClr val="0066FF"/>
              </a:solidFill>
              <a:latin typeface="Arial" charset="0"/>
            </a:endParaRPr>
          </a:p>
        </p:txBody>
      </p:sp>
    </p:spTree>
    <p:extLst>
      <p:ext uri="{BB962C8B-B14F-4D97-AF65-F5344CB8AC3E}">
        <p14:creationId xmlns:p14="http://schemas.microsoft.com/office/powerpoint/2010/main" val="1922184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Detection </a:t>
            </a:r>
            <a:r>
              <a:rPr lang="mr-IN" dirty="0" smtClean="0"/>
              <a:t>–</a:t>
            </a:r>
            <a:r>
              <a:rPr lang="en-US" dirty="0" smtClean="0"/>
              <a:t> Example</a:t>
            </a:r>
            <a:endParaRPr lang="en-US" dirty="0"/>
          </a:p>
        </p:txBody>
      </p:sp>
      <p:pic>
        <p:nvPicPr>
          <p:cNvPr id="3" name="Picture 2"/>
          <p:cNvPicPr>
            <a:picLocks noChangeAspect="1"/>
          </p:cNvPicPr>
          <p:nvPr/>
        </p:nvPicPr>
        <p:blipFill>
          <a:blip r:embed="rId2"/>
          <a:stretch>
            <a:fillRect/>
          </a:stretch>
        </p:blipFill>
        <p:spPr>
          <a:xfrm>
            <a:off x="371475" y="1154293"/>
            <a:ext cx="8265319" cy="5266453"/>
          </a:xfrm>
          <a:prstGeom prst="rect">
            <a:avLst/>
          </a:prstGeom>
        </p:spPr>
      </p:pic>
      <p:sp>
        <p:nvSpPr>
          <p:cNvPr id="7" name="TextBox 6"/>
          <p:cNvSpPr txBox="1"/>
          <p:nvPr/>
        </p:nvSpPr>
        <p:spPr>
          <a:xfrm>
            <a:off x="0" y="6611779"/>
            <a:ext cx="2601225"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C.3 </a:t>
            </a:r>
            <a:r>
              <a:rPr lang="en-US" sz="1600" b="1" smtClean="0">
                <a:solidFill>
                  <a:srgbClr val="004BF3"/>
                </a:solidFill>
                <a:latin typeface="Calibri" charset="0"/>
                <a:ea typeface="Calibri" charset="0"/>
                <a:cs typeface="Calibri" charset="0"/>
              </a:rPr>
              <a:t>Pipeline Implementation</a:t>
            </a:r>
            <a:endParaRPr lang="en-US" sz="1600" b="1" i="0" dirty="0">
              <a:solidFill>
                <a:srgbClr val="0066FF"/>
              </a:solidFill>
              <a:latin typeface="Arial" charset="0"/>
            </a:endParaRPr>
          </a:p>
        </p:txBody>
      </p:sp>
    </p:spTree>
    <p:extLst>
      <p:ext uri="{BB962C8B-B14F-4D97-AF65-F5344CB8AC3E}">
        <p14:creationId xmlns:p14="http://schemas.microsoft.com/office/powerpoint/2010/main" val="7877398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RISC-V Instruction Formats</a:t>
            </a:r>
            <a:endParaRPr lang="en-US" dirty="0"/>
          </a:p>
        </p:txBody>
      </p:sp>
      <p:pic>
        <p:nvPicPr>
          <p:cNvPr id="3" name="Picture 2"/>
          <p:cNvPicPr>
            <a:picLocks noChangeAspect="1"/>
          </p:cNvPicPr>
          <p:nvPr/>
        </p:nvPicPr>
        <p:blipFill>
          <a:blip r:embed="rId2"/>
          <a:stretch>
            <a:fillRect/>
          </a:stretch>
        </p:blipFill>
        <p:spPr>
          <a:xfrm>
            <a:off x="303609" y="1250572"/>
            <a:ext cx="8536781" cy="2198672"/>
          </a:xfrm>
          <a:prstGeom prst="rect">
            <a:avLst/>
          </a:prstGeom>
        </p:spPr>
      </p:pic>
      <p:pic>
        <p:nvPicPr>
          <p:cNvPr id="4" name="Picture 3"/>
          <p:cNvPicPr>
            <a:picLocks noChangeAspect="1"/>
          </p:cNvPicPr>
          <p:nvPr/>
        </p:nvPicPr>
        <p:blipFill>
          <a:blip r:embed="rId3"/>
          <a:stretch>
            <a:fillRect/>
          </a:stretch>
        </p:blipFill>
        <p:spPr>
          <a:xfrm>
            <a:off x="721517" y="3791096"/>
            <a:ext cx="7700964" cy="2622792"/>
          </a:xfrm>
          <a:prstGeom prst="rect">
            <a:avLst/>
          </a:prstGeom>
        </p:spPr>
      </p:pic>
      <p:sp>
        <p:nvSpPr>
          <p:cNvPr id="5" name="TextBox 4"/>
          <p:cNvSpPr txBox="1"/>
          <p:nvPr/>
        </p:nvSpPr>
        <p:spPr>
          <a:xfrm>
            <a:off x="-1" y="6519451"/>
            <a:ext cx="2225546" cy="338554"/>
          </a:xfrm>
          <a:prstGeom prst="rect">
            <a:avLst/>
          </a:prstGeom>
          <a:solidFill>
            <a:schemeClr val="bg1">
              <a:lumMod val="85000"/>
            </a:schemeClr>
          </a:solidFill>
        </p:spPr>
        <p:txBody>
          <a:bodyPr wrap="none"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A.9 RISC-V </a:t>
            </a:r>
            <a:r>
              <a:rPr lang="en-US" sz="1600" b="1" dirty="0" smtClean="0">
                <a:solidFill>
                  <a:srgbClr val="004BF3"/>
                </a:solidFill>
                <a:latin typeface="Calibri" charset="0"/>
                <a:ea typeface="Calibri" charset="0"/>
                <a:cs typeface="Calibri" charset="0"/>
              </a:rPr>
              <a:t> Architecture</a:t>
            </a:r>
            <a:endParaRPr lang="en-US" sz="1600" b="1" i="0" dirty="0">
              <a:solidFill>
                <a:srgbClr val="0066FF"/>
              </a:solidFill>
              <a:latin typeface="Arial" charset="0"/>
            </a:endParaRPr>
          </a:p>
        </p:txBody>
      </p:sp>
    </p:spTree>
    <p:extLst>
      <p:ext uri="{BB962C8B-B14F-4D97-AF65-F5344CB8AC3E}">
        <p14:creationId xmlns:p14="http://schemas.microsoft.com/office/powerpoint/2010/main" val="1794451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Instruction Execution</a:t>
            </a:r>
            <a:endParaRPr lang="en-US" dirty="0"/>
          </a:p>
        </p:txBody>
      </p:sp>
      <p:sp>
        <p:nvSpPr>
          <p:cNvPr id="3" name="Content Placeholder 2"/>
          <p:cNvSpPr>
            <a:spLocks noGrp="1"/>
          </p:cNvSpPr>
          <p:nvPr>
            <p:ph idx="1"/>
          </p:nvPr>
        </p:nvSpPr>
        <p:spPr/>
        <p:txBody>
          <a:bodyPr/>
          <a:lstStyle/>
          <a:p>
            <a:r>
              <a:rPr lang="en-US" b="1" dirty="0"/>
              <a:t>Execute</a:t>
            </a:r>
            <a:r>
              <a:rPr lang="en-US" dirty="0"/>
              <a:t>:</a:t>
            </a:r>
          </a:p>
          <a:p>
            <a:pPr lvl="1">
              <a:spcBef>
                <a:spcPts val="300"/>
              </a:spcBef>
            </a:pPr>
            <a:r>
              <a:rPr lang="en-US" dirty="0"/>
              <a:t>ALU operates on operands prepared in previous cycle</a:t>
            </a:r>
          </a:p>
          <a:p>
            <a:pPr lvl="1">
              <a:spcBef>
                <a:spcPts val="300"/>
              </a:spcBef>
            </a:pPr>
            <a:r>
              <a:rPr lang="en-US" dirty="0"/>
              <a:t>One of four functions depending upon opcode</a:t>
            </a:r>
          </a:p>
          <a:p>
            <a:pPr lvl="1">
              <a:spcBef>
                <a:spcPts val="300"/>
              </a:spcBef>
            </a:pPr>
            <a:r>
              <a:rPr lang="en-US" dirty="0">
                <a:solidFill>
                  <a:srgbClr val="0A31F1"/>
                </a:solidFill>
              </a:rPr>
              <a:t>Memory Reference</a:t>
            </a:r>
          </a:p>
          <a:p>
            <a:pPr lvl="2">
              <a:spcBef>
                <a:spcPts val="300"/>
              </a:spcBef>
            </a:pPr>
            <a:r>
              <a:rPr lang="en-US" dirty="0"/>
              <a:t>Form effective address from base register and immediate offset</a:t>
            </a:r>
          </a:p>
          <a:p>
            <a:pPr lvl="2">
              <a:spcBef>
                <a:spcPts val="300"/>
              </a:spcBef>
            </a:pPr>
            <a:r>
              <a:rPr lang="en-US" dirty="0" smtClean="0"/>
              <a:t>ALU Output </a:t>
            </a:r>
            <a:r>
              <a:rPr lang="en-US" dirty="0">
                <a:sym typeface="Wingdings" panose="05000000000000000000" pitchFamily="2" charset="2"/>
              </a:rPr>
              <a:t></a:t>
            </a:r>
            <a:r>
              <a:rPr lang="en-US" dirty="0"/>
              <a:t> </a:t>
            </a:r>
            <a:r>
              <a:rPr lang="en-US" dirty="0" smtClean="0"/>
              <a:t>[A] </a:t>
            </a:r>
            <a:r>
              <a:rPr lang="en-US" dirty="0"/>
              <a:t>+ </a:t>
            </a:r>
            <a:r>
              <a:rPr lang="en-US" dirty="0" err="1"/>
              <a:t>Imm</a:t>
            </a:r>
            <a:endParaRPr lang="en-US" dirty="0"/>
          </a:p>
          <a:p>
            <a:pPr lvl="1">
              <a:spcBef>
                <a:spcPts val="300"/>
              </a:spcBef>
            </a:pPr>
            <a:r>
              <a:rPr lang="en-US" dirty="0">
                <a:solidFill>
                  <a:srgbClr val="0A31F1"/>
                </a:solidFill>
              </a:rPr>
              <a:t>Register-Register ALU Instruction</a:t>
            </a:r>
          </a:p>
          <a:p>
            <a:pPr lvl="2">
              <a:spcBef>
                <a:spcPts val="300"/>
              </a:spcBef>
            </a:pPr>
            <a:r>
              <a:rPr lang="en-US" dirty="0" smtClean="0"/>
              <a:t>ALU Output </a:t>
            </a:r>
            <a:r>
              <a:rPr lang="en-US" dirty="0">
                <a:sym typeface="Wingdings" panose="05000000000000000000" pitchFamily="2" charset="2"/>
              </a:rPr>
              <a:t></a:t>
            </a:r>
            <a:r>
              <a:rPr lang="en-US" dirty="0"/>
              <a:t> </a:t>
            </a:r>
            <a:r>
              <a:rPr lang="en-US" dirty="0" smtClean="0"/>
              <a:t>[A] </a:t>
            </a:r>
            <a:r>
              <a:rPr lang="en-US" b="1" dirty="0" smtClean="0">
                <a:solidFill>
                  <a:srgbClr val="0A31F1"/>
                </a:solidFill>
              </a:rPr>
              <a:t>op</a:t>
            </a:r>
            <a:r>
              <a:rPr lang="en-US" dirty="0" smtClean="0">
                <a:solidFill>
                  <a:srgbClr val="0A31F1"/>
                </a:solidFill>
              </a:rPr>
              <a:t> </a:t>
            </a:r>
            <a:r>
              <a:rPr lang="en-US" dirty="0" smtClean="0"/>
              <a:t>[B]</a:t>
            </a:r>
            <a:endParaRPr lang="en-US" dirty="0"/>
          </a:p>
          <a:p>
            <a:pPr lvl="1">
              <a:spcBef>
                <a:spcPts val="300"/>
              </a:spcBef>
            </a:pPr>
            <a:r>
              <a:rPr lang="en-US" dirty="0">
                <a:solidFill>
                  <a:srgbClr val="0A31F1"/>
                </a:solidFill>
              </a:rPr>
              <a:t>Register-Immediate ALU Instruction</a:t>
            </a:r>
          </a:p>
          <a:p>
            <a:pPr lvl="2">
              <a:spcBef>
                <a:spcPts val="300"/>
              </a:spcBef>
            </a:pPr>
            <a:r>
              <a:rPr lang="en-US" dirty="0"/>
              <a:t>ALU Output </a:t>
            </a:r>
            <a:r>
              <a:rPr lang="en-US" dirty="0">
                <a:sym typeface="Wingdings" panose="05000000000000000000" pitchFamily="2" charset="2"/>
              </a:rPr>
              <a:t></a:t>
            </a:r>
            <a:r>
              <a:rPr lang="en-US" dirty="0"/>
              <a:t> </a:t>
            </a:r>
            <a:r>
              <a:rPr lang="en-US" dirty="0" smtClean="0"/>
              <a:t>[A] </a:t>
            </a:r>
            <a:r>
              <a:rPr lang="en-US" b="1" dirty="0" smtClean="0">
                <a:solidFill>
                  <a:srgbClr val="0A31F1"/>
                </a:solidFill>
              </a:rPr>
              <a:t>op</a:t>
            </a:r>
            <a:r>
              <a:rPr lang="en-US" dirty="0" smtClean="0">
                <a:solidFill>
                  <a:srgbClr val="0A31F1"/>
                </a:solidFill>
              </a:rPr>
              <a:t> </a:t>
            </a:r>
            <a:r>
              <a:rPr lang="en-US" dirty="0" err="1" smtClean="0"/>
              <a:t>Imm</a:t>
            </a:r>
            <a:endParaRPr lang="en-US" dirty="0"/>
          </a:p>
          <a:p>
            <a:pPr lvl="1">
              <a:spcBef>
                <a:spcPts val="300"/>
              </a:spcBef>
            </a:pPr>
            <a:r>
              <a:rPr lang="en-US" dirty="0">
                <a:solidFill>
                  <a:srgbClr val="0A31F1"/>
                </a:solidFill>
              </a:rPr>
              <a:t>Branch</a:t>
            </a:r>
          </a:p>
          <a:p>
            <a:pPr lvl="2">
              <a:spcBef>
                <a:spcPts val="300"/>
              </a:spcBef>
            </a:pPr>
            <a:r>
              <a:rPr lang="en-US" dirty="0"/>
              <a:t>Compute branch target by adding </a:t>
            </a:r>
            <a:r>
              <a:rPr lang="en-US" dirty="0" err="1"/>
              <a:t>Imm</a:t>
            </a:r>
            <a:r>
              <a:rPr lang="en-US" dirty="0"/>
              <a:t> to PC</a:t>
            </a:r>
          </a:p>
          <a:p>
            <a:pPr lvl="3">
              <a:spcBef>
                <a:spcPts val="300"/>
              </a:spcBef>
            </a:pPr>
            <a:r>
              <a:rPr lang="en-US" dirty="0"/>
              <a:t>ALU Output </a:t>
            </a:r>
            <a:r>
              <a:rPr lang="en-US" dirty="0" smtClean="0">
                <a:sym typeface="Wingdings" panose="05000000000000000000" pitchFamily="2" charset="2"/>
              </a:rPr>
              <a:t> [</a:t>
            </a:r>
            <a:r>
              <a:rPr lang="en-US" dirty="0" smtClean="0"/>
              <a:t>PC] </a:t>
            </a:r>
            <a:r>
              <a:rPr lang="en-US" dirty="0"/>
              <a:t>+ (</a:t>
            </a:r>
            <a:r>
              <a:rPr lang="en-US" dirty="0" err="1"/>
              <a:t>Imm</a:t>
            </a:r>
            <a:r>
              <a:rPr lang="en-US" dirty="0"/>
              <a:t> &lt;&lt; 2)</a:t>
            </a:r>
          </a:p>
          <a:p>
            <a:pPr lvl="2">
              <a:spcBef>
                <a:spcPts val="300"/>
              </a:spcBef>
            </a:pPr>
            <a:r>
              <a:rPr lang="en-US" dirty="0"/>
              <a:t>Evaluate the branch condition</a:t>
            </a:r>
          </a:p>
          <a:p>
            <a:endParaRPr lang="en-US" dirty="0"/>
          </a:p>
        </p:txBody>
      </p:sp>
      <p:sp>
        <p:nvSpPr>
          <p:cNvPr id="5" name="TextBox 4"/>
          <p:cNvSpPr txBox="1"/>
          <p:nvPr/>
        </p:nvSpPr>
        <p:spPr>
          <a:xfrm>
            <a:off x="-1" y="6612318"/>
            <a:ext cx="1656736"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a:solidFill>
                  <a:srgbClr val="004BF3"/>
                </a:solidFill>
                <a:latin typeface="Calibri" charset="0"/>
                <a:ea typeface="Calibri" charset="0"/>
                <a:cs typeface="Calibri" charset="0"/>
              </a:rPr>
              <a:t>C</a:t>
            </a:r>
            <a:r>
              <a:rPr lang="en-US" sz="1600" b="1" i="0" smtClean="0">
                <a:solidFill>
                  <a:srgbClr val="004BF3"/>
                </a:solidFill>
                <a:latin typeface="Calibri" charset="0"/>
                <a:ea typeface="Calibri" charset="0"/>
                <a:cs typeface="Calibri" charset="0"/>
              </a:rPr>
              <a:t>.1   </a:t>
            </a:r>
            <a:r>
              <a:rPr lang="en-US" sz="1600" b="1" i="0" dirty="0" smtClean="0">
                <a:solidFill>
                  <a:srgbClr val="004BF3"/>
                </a:solidFill>
                <a:latin typeface="Calibri" charset="0"/>
                <a:ea typeface="Calibri" charset="0"/>
                <a:cs typeface="Calibri" charset="0"/>
              </a:rPr>
              <a:t>Introduction</a:t>
            </a:r>
            <a:endParaRPr lang="en-US" sz="1600" b="1" i="0" dirty="0">
              <a:solidFill>
                <a:srgbClr val="0066FF"/>
              </a:solidFill>
              <a:latin typeface="Arial" charset="0"/>
            </a:endParaRPr>
          </a:p>
        </p:txBody>
      </p:sp>
    </p:spTree>
    <p:extLst>
      <p:ext uri="{BB962C8B-B14F-4D97-AF65-F5344CB8AC3E}">
        <p14:creationId xmlns:p14="http://schemas.microsoft.com/office/powerpoint/2010/main" val="17489353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Detection </a:t>
            </a:r>
            <a:r>
              <a:rPr lang="mr-IN" dirty="0" smtClean="0"/>
              <a:t>–</a:t>
            </a:r>
            <a:r>
              <a:rPr lang="en-US" dirty="0" smtClean="0"/>
              <a:t> Example</a:t>
            </a:r>
            <a:endParaRPr lang="en-US" dirty="0"/>
          </a:p>
        </p:txBody>
      </p:sp>
      <p:sp>
        <p:nvSpPr>
          <p:cNvPr id="33" name="Content Placeholder 32"/>
          <p:cNvSpPr>
            <a:spLocks noGrp="1"/>
          </p:cNvSpPr>
          <p:nvPr>
            <p:ph idx="1"/>
          </p:nvPr>
        </p:nvSpPr>
        <p:spPr>
          <a:xfrm>
            <a:off x="179513" y="4064794"/>
            <a:ext cx="8775576" cy="2428875"/>
          </a:xfrm>
        </p:spPr>
        <p:txBody>
          <a:bodyPr/>
          <a:lstStyle/>
          <a:p>
            <a:r>
              <a:rPr lang="en-US" dirty="0" smtClean="0"/>
              <a:t>All instruction combinations are considered</a:t>
            </a:r>
          </a:p>
          <a:p>
            <a:r>
              <a:rPr lang="en-US" dirty="0" smtClean="0"/>
              <a:t>Upon detection of a hazard, </a:t>
            </a:r>
          </a:p>
          <a:p>
            <a:pPr lvl="1"/>
            <a:r>
              <a:rPr lang="en-US" dirty="0" smtClean="0"/>
              <a:t>ID/EX is flushed </a:t>
            </a:r>
            <a:r>
              <a:rPr lang="en-US" dirty="0" smtClean="0">
                <a:sym typeface="Wingdings"/>
              </a:rPr>
              <a:t></a:t>
            </a:r>
            <a:r>
              <a:rPr lang="en-US" dirty="0" smtClean="0"/>
              <a:t> bubble</a:t>
            </a:r>
          </a:p>
          <a:p>
            <a:pPr lvl="1"/>
            <a:r>
              <a:rPr lang="en-US" dirty="0" smtClean="0"/>
              <a:t>IF/ID remains unchanged</a:t>
            </a:r>
          </a:p>
          <a:p>
            <a:endParaRPr lang="en-US" dirty="0"/>
          </a:p>
        </p:txBody>
      </p:sp>
      <p:grpSp>
        <p:nvGrpSpPr>
          <p:cNvPr id="32" name="Group 31"/>
          <p:cNvGrpSpPr/>
          <p:nvPr/>
        </p:nvGrpSpPr>
        <p:grpSpPr>
          <a:xfrm>
            <a:off x="129046" y="1419341"/>
            <a:ext cx="8885907" cy="2449915"/>
            <a:chOff x="78581" y="2090853"/>
            <a:chExt cx="8885907" cy="2449915"/>
          </a:xfrm>
        </p:grpSpPr>
        <p:pic>
          <p:nvPicPr>
            <p:cNvPr id="5" name="Picture 4"/>
            <p:cNvPicPr>
              <a:picLocks noChangeAspect="1"/>
            </p:cNvPicPr>
            <p:nvPr/>
          </p:nvPicPr>
          <p:blipFill>
            <a:blip r:embed="rId2"/>
            <a:stretch>
              <a:fillRect/>
            </a:stretch>
          </p:blipFill>
          <p:spPr>
            <a:xfrm>
              <a:off x="78581" y="2090853"/>
              <a:ext cx="8885907" cy="2449915"/>
            </a:xfrm>
            <a:prstGeom prst="rect">
              <a:avLst/>
            </a:prstGeom>
          </p:spPr>
        </p:pic>
        <p:sp>
          <p:nvSpPr>
            <p:cNvPr id="7" name="TextBox 6"/>
            <p:cNvSpPr txBox="1"/>
            <p:nvPr/>
          </p:nvSpPr>
          <p:spPr>
            <a:xfrm>
              <a:off x="1193006" y="2643188"/>
              <a:ext cx="92869" cy="184666"/>
            </a:xfrm>
            <a:prstGeom prst="rect">
              <a:avLst/>
            </a:prstGeom>
            <a:solidFill>
              <a:schemeClr val="bg1"/>
            </a:solidFill>
          </p:spPr>
          <p:txBody>
            <a:bodyPr wrap="square" lIns="0" tIns="0" rIns="0" bIns="0" rtlCol="0">
              <a:spAutoFit/>
            </a:bodyPr>
            <a:lstStyle/>
            <a:p>
              <a:pPr marL="6350">
                <a:buNone/>
              </a:pPr>
              <a:r>
                <a:rPr lang="en-US" sz="1200" b="1" dirty="0" smtClean="0">
                  <a:latin typeface="Calibri" charset="0"/>
                  <a:ea typeface="Calibri" charset="0"/>
                  <a:cs typeface="Calibri" charset="0"/>
                </a:rPr>
                <a:t>6</a:t>
              </a:r>
              <a:endParaRPr lang="en-US" sz="1200" b="1" dirty="0">
                <a:latin typeface="Calibri" charset="0"/>
                <a:ea typeface="Calibri" charset="0"/>
                <a:cs typeface="Calibri" charset="0"/>
              </a:endParaRPr>
            </a:p>
          </p:txBody>
        </p:sp>
      </p:grpSp>
      <p:sp>
        <p:nvSpPr>
          <p:cNvPr id="34" name="TextBox 33"/>
          <p:cNvSpPr txBox="1"/>
          <p:nvPr/>
        </p:nvSpPr>
        <p:spPr>
          <a:xfrm>
            <a:off x="0" y="6611779"/>
            <a:ext cx="2601225"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C.3 </a:t>
            </a:r>
            <a:r>
              <a:rPr lang="en-US" sz="1600" b="1" smtClean="0">
                <a:solidFill>
                  <a:srgbClr val="004BF3"/>
                </a:solidFill>
                <a:latin typeface="Calibri" charset="0"/>
                <a:ea typeface="Calibri" charset="0"/>
                <a:cs typeface="Calibri" charset="0"/>
              </a:rPr>
              <a:t>Pipeline Implementation</a:t>
            </a:r>
            <a:endParaRPr lang="en-US" sz="1600" b="1" i="0" dirty="0">
              <a:solidFill>
                <a:srgbClr val="0066FF"/>
              </a:solidFill>
              <a:latin typeface="Arial" charset="0"/>
            </a:endParaRPr>
          </a:p>
        </p:txBody>
      </p:sp>
    </p:spTree>
    <p:extLst>
      <p:ext uri="{BB962C8B-B14F-4D97-AF65-F5344CB8AC3E}">
        <p14:creationId xmlns:p14="http://schemas.microsoft.com/office/powerpoint/2010/main" val="3558444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Forwarding</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150" y="1173970"/>
            <a:ext cx="6579394" cy="5312554"/>
          </a:xfrm>
          <a:prstGeom prst="rect">
            <a:avLst/>
          </a:prstGeom>
        </p:spPr>
      </p:pic>
      <p:sp>
        <p:nvSpPr>
          <p:cNvPr id="7" name="TextBox 6"/>
          <p:cNvSpPr txBox="1"/>
          <p:nvPr/>
        </p:nvSpPr>
        <p:spPr>
          <a:xfrm>
            <a:off x="0" y="6611779"/>
            <a:ext cx="2601225"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C.3 </a:t>
            </a:r>
            <a:r>
              <a:rPr lang="en-US" sz="1600" b="1" smtClean="0">
                <a:solidFill>
                  <a:srgbClr val="004BF3"/>
                </a:solidFill>
                <a:latin typeface="Calibri" charset="0"/>
                <a:ea typeface="Calibri" charset="0"/>
                <a:cs typeface="Calibri" charset="0"/>
              </a:rPr>
              <a:t>Pipeline Implementation</a:t>
            </a:r>
            <a:endParaRPr lang="en-US" sz="1600" b="1" i="0" dirty="0">
              <a:solidFill>
                <a:srgbClr val="0066FF"/>
              </a:solidFill>
              <a:latin typeface="Arial" charset="0"/>
            </a:endParaRPr>
          </a:p>
        </p:txBody>
      </p:sp>
    </p:spTree>
    <p:extLst>
      <p:ext uri="{BB962C8B-B14F-4D97-AF65-F5344CB8AC3E}">
        <p14:creationId xmlns:p14="http://schemas.microsoft.com/office/powerpoint/2010/main" val="14436852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Forwarding</a:t>
            </a:r>
            <a:endParaRPr lang="en-US" dirty="0"/>
          </a:p>
        </p:txBody>
      </p:sp>
      <p:sp>
        <p:nvSpPr>
          <p:cNvPr id="2" name="Content Placeholder 1"/>
          <p:cNvSpPr>
            <a:spLocks noGrp="1"/>
          </p:cNvSpPr>
          <p:nvPr>
            <p:ph idx="1"/>
          </p:nvPr>
        </p:nvSpPr>
        <p:spPr/>
        <p:txBody>
          <a:bodyPr/>
          <a:lstStyle/>
          <a:p>
            <a:r>
              <a:rPr lang="en-US" dirty="0" smtClean="0"/>
              <a:t>Sources: outputs of</a:t>
            </a:r>
          </a:p>
          <a:p>
            <a:pPr lvl="1"/>
            <a:r>
              <a:rPr lang="en-US" dirty="0" smtClean="0"/>
              <a:t>ALU or Memory</a:t>
            </a:r>
          </a:p>
          <a:p>
            <a:r>
              <a:rPr lang="en-US" dirty="0" smtClean="0"/>
              <a:t>Destinations: inputs of</a:t>
            </a:r>
          </a:p>
          <a:p>
            <a:pPr lvl="1"/>
            <a:r>
              <a:rPr lang="en-US" dirty="0" smtClean="0"/>
              <a:t>ALU, Memory, Branch decision</a:t>
            </a:r>
          </a:p>
          <a:p>
            <a:r>
              <a:rPr lang="en-US" dirty="0" smtClean="0"/>
              <a:t>Forwarding done by controlling MUXs of the inputs at destinations</a:t>
            </a:r>
          </a:p>
          <a:p>
            <a:r>
              <a:rPr lang="en-US" dirty="0" smtClean="0"/>
              <a:t>Compare registers in </a:t>
            </a:r>
            <a:r>
              <a:rPr lang="en-US" dirty="0" smtClean="0">
                <a:solidFill>
                  <a:srgbClr val="07860F"/>
                </a:solidFill>
              </a:rPr>
              <a:t>EX/MEM</a:t>
            </a:r>
            <a:r>
              <a:rPr lang="en-US" dirty="0" smtClean="0"/>
              <a:t> or </a:t>
            </a:r>
            <a:r>
              <a:rPr lang="en-US" dirty="0" smtClean="0">
                <a:solidFill>
                  <a:srgbClr val="07860F"/>
                </a:solidFill>
              </a:rPr>
              <a:t>MEM/WB</a:t>
            </a:r>
            <a:r>
              <a:rPr lang="en-US" dirty="0" smtClean="0"/>
              <a:t> with registers in </a:t>
            </a:r>
            <a:r>
              <a:rPr lang="en-US" dirty="0" smtClean="0">
                <a:solidFill>
                  <a:srgbClr val="FF0000"/>
                </a:solidFill>
              </a:rPr>
              <a:t>ID/EX</a:t>
            </a:r>
            <a:r>
              <a:rPr lang="en-US" dirty="0" smtClean="0"/>
              <a:t> </a:t>
            </a:r>
            <a:r>
              <a:rPr lang="en-US" dirty="0" smtClean="0"/>
              <a:t>and </a:t>
            </a:r>
            <a:r>
              <a:rPr lang="en-US" dirty="0" smtClean="0">
                <a:solidFill>
                  <a:srgbClr val="FF0000"/>
                </a:solidFill>
              </a:rPr>
              <a:t>EX/MEM</a:t>
            </a:r>
            <a:r>
              <a:rPr lang="en-US" dirty="0" smtClean="0"/>
              <a:t>.</a:t>
            </a:r>
          </a:p>
          <a:p>
            <a:r>
              <a:rPr lang="en-US" dirty="0" smtClean="0"/>
              <a:t>Ex: </a:t>
            </a:r>
            <a:endParaRPr lang="en-US" dirty="0"/>
          </a:p>
        </p:txBody>
      </p:sp>
      <p:sp>
        <p:nvSpPr>
          <p:cNvPr id="3" name="TextBox 2"/>
          <p:cNvSpPr txBox="1"/>
          <p:nvPr/>
        </p:nvSpPr>
        <p:spPr>
          <a:xfrm>
            <a:off x="1621631" y="5122069"/>
            <a:ext cx="2048959" cy="1200329"/>
          </a:xfrm>
          <a:prstGeom prst="rect">
            <a:avLst/>
          </a:prstGeom>
          <a:noFill/>
        </p:spPr>
        <p:txBody>
          <a:bodyPr wrap="none" rtlCol="0">
            <a:spAutoFit/>
          </a:bodyPr>
          <a:lstStyle/>
          <a:p>
            <a:pPr>
              <a:spcBef>
                <a:spcPts val="0"/>
              </a:spcBef>
            </a:pPr>
            <a:r>
              <a:rPr lang="en-US" sz="2400" dirty="0" err="1" smtClean="0">
                <a:latin typeface="Calibri" charset="0"/>
                <a:ea typeface="Calibri" charset="0"/>
                <a:cs typeface="Calibri" charset="0"/>
              </a:rPr>
              <a:t>ld</a:t>
            </a:r>
            <a:r>
              <a:rPr lang="en-US" sz="2400" dirty="0" smtClean="0">
                <a:latin typeface="Calibri" charset="0"/>
                <a:ea typeface="Calibri" charset="0"/>
                <a:cs typeface="Calibri" charset="0"/>
              </a:rPr>
              <a:t>     R1</a:t>
            </a:r>
            <a:r>
              <a:rPr lang="en-US" sz="2400" dirty="0" smtClean="0">
                <a:latin typeface="Calibri" charset="0"/>
                <a:ea typeface="Calibri" charset="0"/>
                <a:cs typeface="Calibri" charset="0"/>
              </a:rPr>
              <a:t>, 45(R2)</a:t>
            </a:r>
          </a:p>
          <a:p>
            <a:pPr>
              <a:spcBef>
                <a:spcPts val="0"/>
              </a:spcBef>
            </a:pPr>
            <a:r>
              <a:rPr lang="en-US" sz="2400" dirty="0" smtClean="0">
                <a:latin typeface="Calibri" charset="0"/>
                <a:ea typeface="Calibri" charset="0"/>
                <a:cs typeface="Calibri" charset="0"/>
              </a:rPr>
              <a:t>add</a:t>
            </a:r>
            <a:r>
              <a:rPr lang="en-US" sz="2400" dirty="0" smtClean="0">
                <a:latin typeface="Calibri" charset="0"/>
                <a:ea typeface="Calibri" charset="0"/>
                <a:cs typeface="Calibri" charset="0"/>
              </a:rPr>
              <a:t> </a:t>
            </a:r>
            <a:r>
              <a:rPr lang="en-US" sz="2400" dirty="0" smtClean="0">
                <a:latin typeface="Calibri" charset="0"/>
                <a:ea typeface="Calibri" charset="0"/>
                <a:cs typeface="Calibri" charset="0"/>
              </a:rPr>
              <a:t>...</a:t>
            </a:r>
          </a:p>
          <a:p>
            <a:pPr>
              <a:spcBef>
                <a:spcPts val="0"/>
              </a:spcBef>
            </a:pPr>
            <a:r>
              <a:rPr lang="en-US" sz="2400" dirty="0" smtClean="0">
                <a:latin typeface="Calibri" charset="0"/>
                <a:ea typeface="Calibri" charset="0"/>
                <a:cs typeface="Calibri" charset="0"/>
              </a:rPr>
              <a:t>sub</a:t>
            </a:r>
            <a:r>
              <a:rPr lang="en-US" sz="2400" dirty="0" smtClean="0">
                <a:latin typeface="Calibri" charset="0"/>
                <a:ea typeface="Calibri" charset="0"/>
                <a:cs typeface="Calibri" charset="0"/>
              </a:rPr>
              <a:t>  R8</a:t>
            </a:r>
            <a:r>
              <a:rPr lang="en-US" sz="2400" dirty="0" smtClean="0">
                <a:latin typeface="Calibri" charset="0"/>
                <a:ea typeface="Calibri" charset="0"/>
                <a:cs typeface="Calibri" charset="0"/>
              </a:rPr>
              <a:t>, R1, R7</a:t>
            </a:r>
          </a:p>
        </p:txBody>
      </p:sp>
      <p:sp>
        <p:nvSpPr>
          <p:cNvPr id="7" name="TextBox 6"/>
          <p:cNvSpPr txBox="1"/>
          <p:nvPr/>
        </p:nvSpPr>
        <p:spPr>
          <a:xfrm>
            <a:off x="4274345" y="5370793"/>
            <a:ext cx="4224618" cy="830997"/>
          </a:xfrm>
          <a:prstGeom prst="rect">
            <a:avLst/>
          </a:prstGeom>
          <a:noFill/>
        </p:spPr>
        <p:txBody>
          <a:bodyPr wrap="none" rtlCol="0">
            <a:spAutoFit/>
          </a:bodyPr>
          <a:lstStyle/>
          <a:p>
            <a:pPr>
              <a:spcBef>
                <a:spcPts val="0"/>
              </a:spcBef>
            </a:pPr>
            <a:r>
              <a:rPr lang="en-US" sz="2400" dirty="0" smtClean="0">
                <a:solidFill>
                  <a:srgbClr val="07860F"/>
                </a:solidFill>
                <a:latin typeface="Calibri" charset="0"/>
                <a:ea typeface="Calibri" charset="0"/>
                <a:cs typeface="Calibri" charset="0"/>
              </a:rPr>
              <a:t>MEM/WB.IR[</a:t>
            </a:r>
            <a:r>
              <a:rPr lang="en-US" sz="2400" dirty="0" err="1" smtClean="0">
                <a:solidFill>
                  <a:srgbClr val="07860F"/>
                </a:solidFill>
                <a:latin typeface="Calibri" charset="0"/>
                <a:ea typeface="Calibri" charset="0"/>
                <a:cs typeface="Calibri" charset="0"/>
              </a:rPr>
              <a:t>rd</a:t>
            </a:r>
            <a:r>
              <a:rPr lang="en-US" sz="2400" dirty="0" smtClean="0">
                <a:solidFill>
                  <a:srgbClr val="07860F"/>
                </a:solidFill>
                <a:latin typeface="Calibri" charset="0"/>
                <a:ea typeface="Calibri" charset="0"/>
                <a:cs typeface="Calibri" charset="0"/>
              </a:rPr>
              <a:t>]</a:t>
            </a:r>
            <a:r>
              <a:rPr lang="en-US" sz="2400" dirty="0" smtClean="0">
                <a:latin typeface="Calibri" charset="0"/>
                <a:ea typeface="Calibri" charset="0"/>
                <a:cs typeface="Calibri" charset="0"/>
              </a:rPr>
              <a:t> </a:t>
            </a:r>
            <a:r>
              <a:rPr lang="en-US" sz="2400" dirty="0" smtClean="0">
                <a:latin typeface="Calibri" charset="0"/>
                <a:ea typeface="Calibri" charset="0"/>
                <a:cs typeface="Calibri" charset="0"/>
              </a:rPr>
              <a:t>== </a:t>
            </a:r>
            <a:r>
              <a:rPr lang="en-US" sz="2400" dirty="0" smtClean="0">
                <a:solidFill>
                  <a:srgbClr val="FF0000"/>
                </a:solidFill>
                <a:latin typeface="Calibri" charset="0"/>
                <a:ea typeface="Calibri" charset="0"/>
                <a:cs typeface="Calibri" charset="0"/>
              </a:rPr>
              <a:t>ID/EX.IR[rs1]</a:t>
            </a:r>
            <a:endParaRPr lang="en-US" sz="2400" dirty="0" smtClean="0">
              <a:solidFill>
                <a:srgbClr val="FF0000"/>
              </a:solidFill>
              <a:latin typeface="Calibri" charset="0"/>
              <a:ea typeface="Calibri" charset="0"/>
              <a:cs typeface="Calibri" charset="0"/>
            </a:endParaRPr>
          </a:p>
          <a:p>
            <a:pPr>
              <a:spcBef>
                <a:spcPts val="0"/>
              </a:spcBef>
            </a:pPr>
            <a:r>
              <a:rPr lang="en-US" sz="2400" dirty="0" smtClean="0">
                <a:latin typeface="Calibri" charset="0"/>
                <a:ea typeface="Calibri" charset="0"/>
                <a:cs typeface="Calibri" charset="0"/>
              </a:rPr>
              <a:t>controls an input MUX to ALU.</a:t>
            </a:r>
          </a:p>
        </p:txBody>
      </p:sp>
      <p:sp>
        <p:nvSpPr>
          <p:cNvPr id="8" name="TextBox 7"/>
          <p:cNvSpPr txBox="1"/>
          <p:nvPr/>
        </p:nvSpPr>
        <p:spPr>
          <a:xfrm>
            <a:off x="0" y="6611779"/>
            <a:ext cx="2601225"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C.3 </a:t>
            </a:r>
            <a:r>
              <a:rPr lang="en-US" sz="1600" b="1" smtClean="0">
                <a:solidFill>
                  <a:srgbClr val="004BF3"/>
                </a:solidFill>
                <a:latin typeface="Calibri" charset="0"/>
                <a:ea typeface="Calibri" charset="0"/>
                <a:cs typeface="Calibri" charset="0"/>
              </a:rPr>
              <a:t>Pipeline Implementation</a:t>
            </a:r>
            <a:endParaRPr lang="en-US" sz="1600" b="1" i="0" dirty="0">
              <a:solidFill>
                <a:srgbClr val="0066FF"/>
              </a:solidFill>
              <a:latin typeface="Arial" charset="0"/>
            </a:endParaRPr>
          </a:p>
        </p:txBody>
      </p:sp>
    </p:spTree>
    <p:extLst>
      <p:ext uri="{BB962C8B-B14F-4D97-AF65-F5344CB8AC3E}">
        <p14:creationId xmlns:p14="http://schemas.microsoft.com/office/powerpoint/2010/main" val="4699579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Branches in Pipeline</a:t>
            </a:r>
            <a:endParaRPr lang="en-US" dirty="0"/>
          </a:p>
        </p:txBody>
      </p:sp>
      <p:pic>
        <p:nvPicPr>
          <p:cNvPr id="6" name="Picture 5"/>
          <p:cNvPicPr>
            <a:picLocks noChangeAspect="1"/>
          </p:cNvPicPr>
          <p:nvPr/>
        </p:nvPicPr>
        <p:blipFill>
          <a:blip r:embed="rId2"/>
          <a:stretch>
            <a:fillRect/>
          </a:stretch>
        </p:blipFill>
        <p:spPr>
          <a:xfrm>
            <a:off x="179512" y="1193005"/>
            <a:ext cx="8741875" cy="4777475"/>
          </a:xfrm>
          <a:prstGeom prst="rect">
            <a:avLst/>
          </a:prstGeom>
        </p:spPr>
      </p:pic>
      <p:sp>
        <p:nvSpPr>
          <p:cNvPr id="7" name="TextBox 6"/>
          <p:cNvSpPr txBox="1"/>
          <p:nvPr/>
        </p:nvSpPr>
        <p:spPr>
          <a:xfrm>
            <a:off x="0" y="6611779"/>
            <a:ext cx="2601225"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C.3 </a:t>
            </a:r>
            <a:r>
              <a:rPr lang="en-US" sz="1600" b="1" smtClean="0">
                <a:solidFill>
                  <a:srgbClr val="004BF3"/>
                </a:solidFill>
                <a:latin typeface="Calibri" charset="0"/>
                <a:ea typeface="Calibri" charset="0"/>
                <a:cs typeface="Calibri" charset="0"/>
              </a:rPr>
              <a:t>Pipeline Implementation</a:t>
            </a:r>
            <a:endParaRPr lang="en-US" sz="1600" b="1" i="0" dirty="0">
              <a:solidFill>
                <a:srgbClr val="0066FF"/>
              </a:solidFill>
              <a:latin typeface="Arial" charset="0"/>
            </a:endParaRPr>
          </a:p>
        </p:txBody>
      </p:sp>
    </p:spTree>
    <p:extLst>
      <p:ext uri="{BB962C8B-B14F-4D97-AF65-F5344CB8AC3E}">
        <p14:creationId xmlns:p14="http://schemas.microsoft.com/office/powerpoint/2010/main" val="19994246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Branches in Pipeline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130" y="1158974"/>
            <a:ext cx="8302801" cy="4670326"/>
          </a:xfrm>
          <a:prstGeom prst="rect">
            <a:avLst/>
          </a:prstGeom>
        </p:spPr>
      </p:pic>
      <p:sp>
        <p:nvSpPr>
          <p:cNvPr id="4" name="TextBox 3"/>
          <p:cNvSpPr txBox="1"/>
          <p:nvPr/>
        </p:nvSpPr>
        <p:spPr>
          <a:xfrm>
            <a:off x="0" y="6611779"/>
            <a:ext cx="2601225"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C.3 </a:t>
            </a:r>
            <a:r>
              <a:rPr lang="en-US" sz="1600" b="1" smtClean="0">
                <a:solidFill>
                  <a:srgbClr val="004BF3"/>
                </a:solidFill>
                <a:latin typeface="Calibri" charset="0"/>
                <a:ea typeface="Calibri" charset="0"/>
                <a:cs typeface="Calibri" charset="0"/>
              </a:rPr>
              <a:t>Pipeline Implementation</a:t>
            </a:r>
            <a:endParaRPr lang="en-US" sz="1600" b="1" i="0" dirty="0">
              <a:solidFill>
                <a:srgbClr val="0066FF"/>
              </a:solidFill>
              <a:latin typeface="Arial" charset="0"/>
            </a:endParaRPr>
          </a:p>
        </p:txBody>
      </p:sp>
      <p:sp>
        <p:nvSpPr>
          <p:cNvPr id="5" name="TextBox 4"/>
          <p:cNvSpPr txBox="1"/>
          <p:nvPr/>
        </p:nvSpPr>
        <p:spPr>
          <a:xfrm>
            <a:off x="3028114" y="5939971"/>
            <a:ext cx="5935984" cy="461665"/>
          </a:xfrm>
          <a:prstGeom prst="rect">
            <a:avLst/>
          </a:prstGeom>
          <a:noFill/>
        </p:spPr>
        <p:txBody>
          <a:bodyPr wrap="none" rtlCol="0">
            <a:spAutoFit/>
          </a:bodyPr>
          <a:lstStyle/>
          <a:p>
            <a:pPr>
              <a:spcBef>
                <a:spcPts val="0"/>
              </a:spcBef>
            </a:pPr>
            <a:r>
              <a:rPr lang="en-US" sz="2400" dirty="0" smtClean="0">
                <a:latin typeface="Calibri" charset="0"/>
                <a:ea typeface="Calibri" charset="0"/>
                <a:cs typeface="Calibri" charset="0"/>
              </a:rPr>
              <a:t>BEQZ Rx, </a:t>
            </a:r>
            <a:r>
              <a:rPr lang="en-US" sz="2400" i="1" dirty="0" smtClean="0">
                <a:latin typeface="Calibri" charset="0"/>
                <a:ea typeface="Calibri" charset="0"/>
                <a:cs typeface="Calibri" charset="0"/>
              </a:rPr>
              <a:t>name    ; </a:t>
            </a:r>
            <a:r>
              <a:rPr lang="en-US" sz="2400" dirty="0" smtClean="0">
                <a:latin typeface="Calibri" charset="0"/>
                <a:ea typeface="Calibri" charset="0"/>
                <a:cs typeface="Calibri" charset="0"/>
              </a:rPr>
              <a:t>if (</a:t>
            </a:r>
            <a:r>
              <a:rPr lang="en-US" sz="2400" dirty="0" err="1" smtClean="0">
                <a:latin typeface="Calibri" charset="0"/>
                <a:ea typeface="Calibri" charset="0"/>
                <a:cs typeface="Calibri" charset="0"/>
              </a:rPr>
              <a:t>Regs</a:t>
            </a:r>
            <a:r>
              <a:rPr lang="en-US" sz="2400" dirty="0" smtClean="0">
                <a:latin typeface="Calibri" charset="0"/>
                <a:ea typeface="Calibri" charset="0"/>
                <a:cs typeface="Calibri" charset="0"/>
              </a:rPr>
              <a:t>[Rx]==0) PC &lt;- </a:t>
            </a:r>
            <a:r>
              <a:rPr lang="en-US" sz="2400" i="1" dirty="0" smtClean="0">
                <a:latin typeface="Calibri" charset="0"/>
                <a:ea typeface="Calibri" charset="0"/>
                <a:cs typeface="Calibri" charset="0"/>
              </a:rPr>
              <a:t>name</a:t>
            </a:r>
          </a:p>
        </p:txBody>
      </p:sp>
    </p:spTree>
    <p:extLst>
      <p:ext uri="{BB962C8B-B14F-4D97-AF65-F5344CB8AC3E}">
        <p14:creationId xmlns:p14="http://schemas.microsoft.com/office/powerpoint/2010/main" val="19280967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229308" y="1800225"/>
            <a:ext cx="4812909" cy="4200580"/>
          </a:xfrm>
          <a:prstGeom prst="rect">
            <a:avLst/>
          </a:prstGeom>
        </p:spPr>
      </p:pic>
      <p:sp>
        <p:nvSpPr>
          <p:cNvPr id="2" name="Title 1"/>
          <p:cNvSpPr>
            <a:spLocks noGrp="1"/>
          </p:cNvSpPr>
          <p:nvPr>
            <p:ph type="title"/>
          </p:nvPr>
        </p:nvSpPr>
        <p:spPr/>
        <p:txBody>
          <a:bodyPr/>
          <a:lstStyle/>
          <a:p>
            <a:r>
              <a:rPr lang="en-US" dirty="0" smtClean="0"/>
              <a:t>Extend Pipeline to Handle Long Latency</a:t>
            </a:r>
            <a:endParaRPr lang="en-US" dirty="0"/>
          </a:p>
        </p:txBody>
      </p:sp>
      <p:sp>
        <p:nvSpPr>
          <p:cNvPr id="3" name="Content Placeholder 2"/>
          <p:cNvSpPr>
            <a:spLocks noGrp="1"/>
          </p:cNvSpPr>
          <p:nvPr>
            <p:ph idx="1"/>
          </p:nvPr>
        </p:nvSpPr>
        <p:spPr>
          <a:xfrm>
            <a:off x="179513" y="1125538"/>
            <a:ext cx="5049712" cy="5368131"/>
          </a:xfrm>
        </p:spPr>
        <p:txBody>
          <a:bodyPr/>
          <a:lstStyle/>
          <a:p>
            <a:r>
              <a:rPr lang="en-US" dirty="0" smtClean="0"/>
              <a:t>Impractical to require all FP operations to  complete in 1 cycle </a:t>
            </a:r>
          </a:p>
          <a:p>
            <a:pPr lvl="1"/>
            <a:r>
              <a:rPr lang="en-US" dirty="0" smtClean="0"/>
              <a:t>Longer cycle time</a:t>
            </a:r>
          </a:p>
          <a:p>
            <a:pPr lvl="1"/>
            <a:r>
              <a:rPr lang="en-US" dirty="0" smtClean="0"/>
              <a:t>Large area overhead</a:t>
            </a:r>
          </a:p>
          <a:p>
            <a:r>
              <a:rPr lang="en-US" dirty="0" smtClean="0"/>
              <a:t>Long FP operations</a:t>
            </a:r>
          </a:p>
          <a:p>
            <a:pPr lvl="1"/>
            <a:r>
              <a:rPr lang="en-US" dirty="0" smtClean="0"/>
              <a:t>take multiple cycles</a:t>
            </a:r>
            <a:endParaRPr lang="en-US" dirty="0"/>
          </a:p>
          <a:p>
            <a:r>
              <a:rPr lang="en-US" dirty="0" smtClean="0"/>
              <a:t>Non-pipelined</a:t>
            </a:r>
          </a:p>
          <a:p>
            <a:pPr lvl="1"/>
            <a:r>
              <a:rPr lang="en-US" dirty="0" smtClean="0"/>
              <a:t>Stalls caused by long latency FP operations</a:t>
            </a:r>
            <a:endParaRPr lang="en-US" dirty="0"/>
          </a:p>
        </p:txBody>
      </p:sp>
      <p:sp>
        <p:nvSpPr>
          <p:cNvPr id="7" name="TextBox 6"/>
          <p:cNvSpPr txBox="1"/>
          <p:nvPr/>
        </p:nvSpPr>
        <p:spPr>
          <a:xfrm>
            <a:off x="0" y="6611779"/>
            <a:ext cx="2370585"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C.5 Multicycle Operations</a:t>
            </a:r>
            <a:endParaRPr lang="en-US" sz="1600" b="1" i="0" dirty="0">
              <a:solidFill>
                <a:srgbClr val="0066FF"/>
              </a:solidFill>
              <a:latin typeface="Arial" charset="0"/>
            </a:endParaRPr>
          </a:p>
        </p:txBody>
      </p:sp>
    </p:spTree>
    <p:extLst>
      <p:ext uri="{BB962C8B-B14F-4D97-AF65-F5344CB8AC3E}">
        <p14:creationId xmlns:p14="http://schemas.microsoft.com/office/powerpoint/2010/main" val="15832984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Extend Pipeline to Handle Long Latency</a:t>
            </a:r>
            <a:endParaRPr lang="en-US" dirty="0"/>
          </a:p>
        </p:txBody>
      </p:sp>
      <p:sp>
        <p:nvSpPr>
          <p:cNvPr id="3" name="Content Placeholder 2"/>
          <p:cNvSpPr>
            <a:spLocks noGrp="1"/>
          </p:cNvSpPr>
          <p:nvPr>
            <p:ph idx="1"/>
          </p:nvPr>
        </p:nvSpPr>
        <p:spPr>
          <a:xfrm>
            <a:off x="179513" y="5096978"/>
            <a:ext cx="8775576" cy="1396691"/>
          </a:xfrm>
        </p:spPr>
        <p:txBody>
          <a:bodyPr/>
          <a:lstStyle/>
          <a:p>
            <a:r>
              <a:rPr lang="en-US" dirty="0" smtClean="0"/>
              <a:t>Pipelining functional units allow multiple instructions to be executed.</a:t>
            </a:r>
            <a:endParaRPr lang="en-US" dirty="0"/>
          </a:p>
        </p:txBody>
      </p:sp>
      <p:pic>
        <p:nvPicPr>
          <p:cNvPr id="5" name="Picture 4"/>
          <p:cNvPicPr>
            <a:picLocks noChangeAspect="1"/>
          </p:cNvPicPr>
          <p:nvPr/>
        </p:nvPicPr>
        <p:blipFill>
          <a:blip r:embed="rId2"/>
          <a:stretch>
            <a:fillRect/>
          </a:stretch>
        </p:blipFill>
        <p:spPr>
          <a:xfrm>
            <a:off x="945007" y="1112228"/>
            <a:ext cx="7253985" cy="3781242"/>
          </a:xfrm>
          <a:prstGeom prst="rect">
            <a:avLst/>
          </a:prstGeom>
        </p:spPr>
      </p:pic>
      <p:sp>
        <p:nvSpPr>
          <p:cNvPr id="6" name="TextBox 5"/>
          <p:cNvSpPr txBox="1"/>
          <p:nvPr/>
        </p:nvSpPr>
        <p:spPr>
          <a:xfrm>
            <a:off x="0" y="6611779"/>
            <a:ext cx="2370585"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C.5 Multicycle Operations</a:t>
            </a:r>
            <a:endParaRPr lang="en-US" sz="1600" b="1" i="0" dirty="0">
              <a:solidFill>
                <a:srgbClr val="0066FF"/>
              </a:solidFill>
              <a:latin typeface="Arial" charset="0"/>
            </a:endParaRPr>
          </a:p>
        </p:txBody>
      </p:sp>
    </p:spTree>
    <p:extLst>
      <p:ext uri="{BB962C8B-B14F-4D97-AF65-F5344CB8AC3E}">
        <p14:creationId xmlns:p14="http://schemas.microsoft.com/office/powerpoint/2010/main" val="10759970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Extend Pipeline to Handle Long Latency</a:t>
            </a:r>
            <a:endParaRPr lang="en-US" dirty="0"/>
          </a:p>
        </p:txBody>
      </p:sp>
      <p:pic>
        <p:nvPicPr>
          <p:cNvPr id="5" name="Picture 4"/>
          <p:cNvPicPr>
            <a:picLocks noChangeAspect="1"/>
          </p:cNvPicPr>
          <p:nvPr/>
        </p:nvPicPr>
        <p:blipFill>
          <a:blip r:embed="rId2"/>
          <a:stretch>
            <a:fillRect/>
          </a:stretch>
        </p:blipFill>
        <p:spPr>
          <a:xfrm>
            <a:off x="1066451" y="971995"/>
            <a:ext cx="7253985" cy="378124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3044" y="5029679"/>
            <a:ext cx="5823744" cy="1756884"/>
          </a:xfrm>
          <a:prstGeom prst="rect">
            <a:avLst/>
          </a:prstGeom>
        </p:spPr>
      </p:pic>
      <p:sp>
        <p:nvSpPr>
          <p:cNvPr id="3" name="TextBox 2"/>
          <p:cNvSpPr txBox="1"/>
          <p:nvPr/>
        </p:nvSpPr>
        <p:spPr>
          <a:xfrm>
            <a:off x="67420" y="3985515"/>
            <a:ext cx="2499394" cy="830997"/>
          </a:xfrm>
          <a:prstGeom prst="rect">
            <a:avLst/>
          </a:prstGeom>
          <a:noFill/>
        </p:spPr>
        <p:txBody>
          <a:bodyPr wrap="square" rtlCol="0">
            <a:spAutoFit/>
          </a:bodyPr>
          <a:lstStyle/>
          <a:p>
            <a:pPr marL="6350">
              <a:buNone/>
            </a:pPr>
            <a:r>
              <a:rPr lang="en-US" sz="1600" b="1" dirty="0" smtClean="0">
                <a:solidFill>
                  <a:srgbClr val="0044DB"/>
                </a:solidFill>
                <a:latin typeface="Calibri" charset="0"/>
                <a:ea typeface="Calibri" charset="0"/>
                <a:cs typeface="Calibri" charset="0"/>
              </a:rPr>
              <a:t>Latency</a:t>
            </a:r>
            <a:r>
              <a:rPr lang="en-US" sz="1600" dirty="0" smtClean="0">
                <a:latin typeface="Calibri" charset="0"/>
                <a:ea typeface="Calibri" charset="0"/>
                <a:cs typeface="Calibri" charset="0"/>
              </a:rPr>
              <a:t>: number of cycles between two dependent instructions.</a:t>
            </a:r>
            <a:endParaRPr lang="en-US" sz="1600" dirty="0">
              <a:latin typeface="Calibri" charset="0"/>
              <a:ea typeface="Calibri" charset="0"/>
              <a:cs typeface="Calibri" charset="0"/>
            </a:endParaRPr>
          </a:p>
        </p:txBody>
      </p:sp>
      <p:sp>
        <p:nvSpPr>
          <p:cNvPr id="8" name="TextBox 7"/>
          <p:cNvSpPr txBox="1"/>
          <p:nvPr/>
        </p:nvSpPr>
        <p:spPr>
          <a:xfrm>
            <a:off x="67420" y="4919486"/>
            <a:ext cx="2499394" cy="1077218"/>
          </a:xfrm>
          <a:prstGeom prst="rect">
            <a:avLst/>
          </a:prstGeom>
          <a:noFill/>
        </p:spPr>
        <p:txBody>
          <a:bodyPr wrap="square" rtlCol="0">
            <a:spAutoFit/>
          </a:bodyPr>
          <a:lstStyle/>
          <a:p>
            <a:pPr marL="6350">
              <a:buNone/>
            </a:pPr>
            <a:r>
              <a:rPr lang="en-US" sz="1600" b="1" dirty="0" smtClean="0">
                <a:solidFill>
                  <a:srgbClr val="0044DB"/>
                </a:solidFill>
                <a:latin typeface="Calibri" charset="0"/>
                <a:ea typeface="Calibri" charset="0"/>
                <a:cs typeface="Calibri" charset="0"/>
              </a:rPr>
              <a:t>Interval</a:t>
            </a:r>
            <a:r>
              <a:rPr lang="en-US" sz="1600" dirty="0" smtClean="0">
                <a:latin typeface="Calibri" charset="0"/>
                <a:ea typeface="Calibri" charset="0"/>
                <a:cs typeface="Calibri" charset="0"/>
              </a:rPr>
              <a:t>: number of cycles between two consecutive instructions of the same type.</a:t>
            </a:r>
            <a:endParaRPr lang="en-US" sz="1600" dirty="0">
              <a:latin typeface="Calibri" charset="0"/>
              <a:ea typeface="Calibri" charset="0"/>
              <a:cs typeface="Calibri" charset="0"/>
            </a:endParaRPr>
          </a:p>
        </p:txBody>
      </p:sp>
      <p:sp>
        <p:nvSpPr>
          <p:cNvPr id="9" name="TextBox 8"/>
          <p:cNvSpPr txBox="1"/>
          <p:nvPr/>
        </p:nvSpPr>
        <p:spPr>
          <a:xfrm>
            <a:off x="0" y="6611779"/>
            <a:ext cx="2370585"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C.5 Multicycle Operations</a:t>
            </a:r>
            <a:endParaRPr lang="en-US" sz="1600" b="1" i="0" dirty="0">
              <a:solidFill>
                <a:srgbClr val="0066FF"/>
              </a:solidFill>
              <a:latin typeface="Arial" charset="0"/>
            </a:endParaRPr>
          </a:p>
        </p:txBody>
      </p:sp>
    </p:spTree>
    <p:extLst>
      <p:ext uri="{BB962C8B-B14F-4D97-AF65-F5344CB8AC3E}">
        <p14:creationId xmlns:p14="http://schemas.microsoft.com/office/powerpoint/2010/main" val="8164707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Extend Pipeline to Handle Long Latency</a:t>
            </a:r>
            <a:endParaRPr lang="en-US" dirty="0"/>
          </a:p>
        </p:txBody>
      </p:sp>
      <p:sp>
        <p:nvSpPr>
          <p:cNvPr id="3" name="Content Placeholder 2"/>
          <p:cNvSpPr>
            <a:spLocks noGrp="1"/>
          </p:cNvSpPr>
          <p:nvPr>
            <p:ph idx="1"/>
          </p:nvPr>
        </p:nvSpPr>
        <p:spPr/>
        <p:txBody>
          <a:bodyPr/>
          <a:lstStyle/>
          <a:p>
            <a:r>
              <a:rPr lang="en-US" dirty="0" smtClean="0"/>
              <a:t>Structural hazards can occur due to long latency</a:t>
            </a:r>
          </a:p>
          <a:p>
            <a:r>
              <a:rPr lang="en-US" dirty="0" smtClean="0"/>
              <a:t>Simultaneous register writes are possible</a:t>
            </a:r>
          </a:p>
          <a:p>
            <a:pPr lvl="1"/>
            <a:r>
              <a:rPr lang="en-US" dirty="0" smtClean="0"/>
              <a:t>due to various execution latencies</a:t>
            </a:r>
            <a:endParaRPr lang="en-US" dirty="0"/>
          </a:p>
          <a:p>
            <a:r>
              <a:rPr lang="en-US" dirty="0" smtClean="0"/>
              <a:t>WAW hazards are now possible</a:t>
            </a:r>
          </a:p>
          <a:p>
            <a:r>
              <a:rPr lang="en-US" dirty="0" smtClean="0"/>
              <a:t>Instructions can complete in different orders</a:t>
            </a:r>
          </a:p>
          <a:p>
            <a:endParaRPr lang="en-US" dirty="0"/>
          </a:p>
        </p:txBody>
      </p:sp>
      <p:pic>
        <p:nvPicPr>
          <p:cNvPr id="5" name="Picture 4"/>
          <p:cNvPicPr>
            <a:picLocks noChangeAspect="1"/>
          </p:cNvPicPr>
          <p:nvPr/>
        </p:nvPicPr>
        <p:blipFill>
          <a:blip r:embed="rId2"/>
          <a:stretch>
            <a:fillRect/>
          </a:stretch>
        </p:blipFill>
        <p:spPr>
          <a:xfrm>
            <a:off x="620379" y="3874013"/>
            <a:ext cx="7893844" cy="2490477"/>
          </a:xfrm>
          <a:prstGeom prst="rect">
            <a:avLst/>
          </a:prstGeom>
        </p:spPr>
      </p:pic>
      <p:sp>
        <p:nvSpPr>
          <p:cNvPr id="7" name="TextBox 6"/>
          <p:cNvSpPr txBox="1"/>
          <p:nvPr/>
        </p:nvSpPr>
        <p:spPr>
          <a:xfrm>
            <a:off x="0" y="6611779"/>
            <a:ext cx="2370585"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C.5 Multicycle Operations</a:t>
            </a:r>
            <a:endParaRPr lang="en-US" sz="1600" b="1" i="0" dirty="0">
              <a:solidFill>
                <a:srgbClr val="0066FF"/>
              </a:solidFill>
              <a:latin typeface="Arial" charset="0"/>
            </a:endParaRPr>
          </a:p>
        </p:txBody>
      </p:sp>
    </p:spTree>
    <p:extLst>
      <p:ext uri="{BB962C8B-B14F-4D97-AF65-F5344CB8AC3E}">
        <p14:creationId xmlns:p14="http://schemas.microsoft.com/office/powerpoint/2010/main" val="1583284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Extend Pipeline to Handle Long Latency</a:t>
            </a:r>
            <a:endParaRPr lang="en-US" dirty="0"/>
          </a:p>
        </p:txBody>
      </p:sp>
      <p:sp>
        <p:nvSpPr>
          <p:cNvPr id="3" name="Content Placeholder 2"/>
          <p:cNvSpPr>
            <a:spLocks noGrp="1"/>
          </p:cNvSpPr>
          <p:nvPr>
            <p:ph idx="1"/>
          </p:nvPr>
        </p:nvSpPr>
        <p:spPr>
          <a:xfrm>
            <a:off x="179513" y="1364456"/>
            <a:ext cx="8775576" cy="5129213"/>
          </a:xfrm>
        </p:spPr>
        <p:txBody>
          <a:bodyPr/>
          <a:lstStyle/>
          <a:p>
            <a:r>
              <a:rPr lang="en-US" dirty="0" smtClean="0"/>
              <a:t>Long latency causes more stalls for RAW hazards</a:t>
            </a:r>
          </a:p>
          <a:p>
            <a:endParaRPr lang="en-US" dirty="0"/>
          </a:p>
        </p:txBody>
      </p:sp>
      <p:sp>
        <p:nvSpPr>
          <p:cNvPr id="4" name="TextBox 3"/>
          <p:cNvSpPr txBox="1"/>
          <p:nvPr/>
        </p:nvSpPr>
        <p:spPr>
          <a:xfrm>
            <a:off x="0" y="6611779"/>
            <a:ext cx="2370585"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smtClean="0">
                <a:solidFill>
                  <a:srgbClr val="004BF3"/>
                </a:solidFill>
                <a:latin typeface="Calibri" charset="0"/>
                <a:ea typeface="Calibri" charset="0"/>
                <a:cs typeface="Calibri" charset="0"/>
              </a:rPr>
              <a:t>C.5 Multicycle Operations</a:t>
            </a:r>
            <a:endParaRPr lang="en-US" sz="1600" b="1" i="0" dirty="0">
              <a:solidFill>
                <a:srgbClr val="0066FF"/>
              </a:solidFill>
              <a:latin typeface="Arial" charset="0"/>
            </a:endParaRPr>
          </a:p>
        </p:txBody>
      </p:sp>
      <p:pic>
        <p:nvPicPr>
          <p:cNvPr id="6" name="Picture 5"/>
          <p:cNvPicPr>
            <a:picLocks noChangeAspect="1"/>
          </p:cNvPicPr>
          <p:nvPr/>
        </p:nvPicPr>
        <p:blipFill>
          <a:blip r:embed="rId2"/>
          <a:stretch>
            <a:fillRect/>
          </a:stretch>
        </p:blipFill>
        <p:spPr>
          <a:xfrm>
            <a:off x="85725" y="2506313"/>
            <a:ext cx="8964488" cy="1955979"/>
          </a:xfrm>
          <a:prstGeom prst="rect">
            <a:avLst/>
          </a:prstGeom>
        </p:spPr>
      </p:pic>
    </p:spTree>
    <p:extLst>
      <p:ext uri="{BB962C8B-B14F-4D97-AF65-F5344CB8AC3E}">
        <p14:creationId xmlns:p14="http://schemas.microsoft.com/office/powerpoint/2010/main" val="1486334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Instruction Execution</a:t>
            </a:r>
            <a:endParaRPr lang="en-US" dirty="0"/>
          </a:p>
        </p:txBody>
      </p:sp>
      <p:sp>
        <p:nvSpPr>
          <p:cNvPr id="3" name="Content Placeholder 2"/>
          <p:cNvSpPr>
            <a:spLocks noGrp="1"/>
          </p:cNvSpPr>
          <p:nvPr>
            <p:ph idx="1"/>
          </p:nvPr>
        </p:nvSpPr>
        <p:spPr/>
        <p:txBody>
          <a:bodyPr/>
          <a:lstStyle/>
          <a:p>
            <a:r>
              <a:rPr lang="en-US" b="1" dirty="0"/>
              <a:t>Memory Access</a:t>
            </a:r>
            <a:r>
              <a:rPr lang="en-US" dirty="0"/>
              <a:t>:</a:t>
            </a:r>
          </a:p>
          <a:p>
            <a:pPr lvl="1"/>
            <a:r>
              <a:rPr lang="en-US" dirty="0"/>
              <a:t>For </a:t>
            </a:r>
            <a:r>
              <a:rPr lang="en-US" dirty="0">
                <a:solidFill>
                  <a:srgbClr val="0A31F1"/>
                </a:solidFill>
              </a:rPr>
              <a:t>load</a:t>
            </a:r>
            <a:r>
              <a:rPr lang="en-US" dirty="0"/>
              <a:t> instructions, </a:t>
            </a:r>
            <a:r>
              <a:rPr lang="en-US" dirty="0">
                <a:solidFill>
                  <a:srgbClr val="0A31F1"/>
                </a:solidFill>
              </a:rPr>
              <a:t>read</a:t>
            </a:r>
            <a:r>
              <a:rPr lang="en-US" dirty="0"/>
              <a:t> data from memory</a:t>
            </a:r>
          </a:p>
          <a:p>
            <a:pPr lvl="1"/>
            <a:r>
              <a:rPr lang="en-US" dirty="0"/>
              <a:t>For </a:t>
            </a:r>
            <a:r>
              <a:rPr lang="en-US" dirty="0">
                <a:solidFill>
                  <a:srgbClr val="089B0F"/>
                </a:solidFill>
              </a:rPr>
              <a:t>store </a:t>
            </a:r>
            <a:r>
              <a:rPr lang="en-US" dirty="0"/>
              <a:t>instructions, </a:t>
            </a:r>
            <a:r>
              <a:rPr lang="en-US" dirty="0">
                <a:solidFill>
                  <a:srgbClr val="089B0F"/>
                </a:solidFill>
              </a:rPr>
              <a:t>write </a:t>
            </a:r>
            <a:r>
              <a:rPr lang="en-US" dirty="0"/>
              <a:t>data to memory</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969" y="3434556"/>
            <a:ext cx="6032500" cy="1702722"/>
          </a:xfrm>
          <a:prstGeom prst="rect">
            <a:avLst/>
          </a:prstGeom>
        </p:spPr>
      </p:pic>
      <p:sp>
        <p:nvSpPr>
          <p:cNvPr id="6" name="TextBox 5"/>
          <p:cNvSpPr txBox="1"/>
          <p:nvPr/>
        </p:nvSpPr>
        <p:spPr>
          <a:xfrm>
            <a:off x="-1" y="6612318"/>
            <a:ext cx="1656736" cy="246221"/>
          </a:xfrm>
          <a:prstGeom prst="rect">
            <a:avLst/>
          </a:prstGeom>
          <a:solidFill>
            <a:schemeClr val="bg1">
              <a:lumMod val="85000"/>
            </a:schemeClr>
          </a:solidFill>
        </p:spPr>
        <p:txBody>
          <a:bodyPr wrap="none" tIns="0" bIns="0" rtlCol="0">
            <a:spAutoFit/>
          </a:bodyPr>
          <a:lstStyle>
            <a:defPPr>
              <a:defRPr lang="en-US"/>
            </a:defPPr>
            <a:lvl1pPr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1pPr>
            <a:lvl2pPr marL="4572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2pPr>
            <a:lvl3pPr marL="9144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3pPr>
            <a:lvl4pPr marL="13716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4pPr>
            <a:lvl5pPr marL="1828800" algn="l" rtl="0" fontAlgn="base">
              <a:spcBef>
                <a:spcPct val="20000"/>
              </a:spcBef>
              <a:spcAft>
                <a:spcPct val="0"/>
              </a:spcAft>
              <a:buClr>
                <a:schemeClr val="tx1"/>
              </a:buClr>
              <a:buSzPct val="60000"/>
              <a:buFont typeface="Wingdings" pitchFamily="2" charset="2"/>
              <a:defRPr sz="3200" kern="1200">
                <a:solidFill>
                  <a:schemeClr val="tx1"/>
                </a:solidFill>
                <a:latin typeface="Arial Black" pitchFamily="34" charset="0"/>
                <a:ea typeface="+mn-ea"/>
                <a:cs typeface="+mn-cs"/>
              </a:defRPr>
            </a:lvl5pPr>
            <a:lvl6pPr marL="2286000" algn="l" defTabSz="914400" rtl="0" eaLnBrk="1" latinLnBrk="0" hangingPunct="1">
              <a:defRPr sz="3200" kern="1200">
                <a:solidFill>
                  <a:schemeClr val="tx1"/>
                </a:solidFill>
                <a:latin typeface="Arial Black" pitchFamily="34" charset="0"/>
                <a:ea typeface="+mn-ea"/>
                <a:cs typeface="+mn-cs"/>
              </a:defRPr>
            </a:lvl6pPr>
            <a:lvl7pPr marL="2743200" algn="l" defTabSz="914400" rtl="0" eaLnBrk="1" latinLnBrk="0" hangingPunct="1">
              <a:defRPr sz="3200" kern="1200">
                <a:solidFill>
                  <a:schemeClr val="tx1"/>
                </a:solidFill>
                <a:latin typeface="Arial Black" pitchFamily="34" charset="0"/>
                <a:ea typeface="+mn-ea"/>
                <a:cs typeface="+mn-cs"/>
              </a:defRPr>
            </a:lvl7pPr>
            <a:lvl8pPr marL="3200400" algn="l" defTabSz="914400" rtl="0" eaLnBrk="1" latinLnBrk="0" hangingPunct="1">
              <a:defRPr sz="3200" kern="1200">
                <a:solidFill>
                  <a:schemeClr val="tx1"/>
                </a:solidFill>
                <a:latin typeface="Arial Black" pitchFamily="34" charset="0"/>
                <a:ea typeface="+mn-ea"/>
                <a:cs typeface="+mn-cs"/>
              </a:defRPr>
            </a:lvl8pPr>
            <a:lvl9pPr marL="3657600" algn="l" defTabSz="914400" rtl="0" eaLnBrk="1" latinLnBrk="0" hangingPunct="1">
              <a:defRPr sz="3200" kern="1200">
                <a:solidFill>
                  <a:schemeClr val="tx1"/>
                </a:solidFill>
                <a:latin typeface="Arial Black" pitchFamily="34" charset="0"/>
                <a:ea typeface="+mn-ea"/>
                <a:cs typeface="+mn-cs"/>
              </a:defRPr>
            </a:lvl9pPr>
          </a:lstStyle>
          <a:p>
            <a:pPr>
              <a:spcBef>
                <a:spcPts val="0"/>
              </a:spcBef>
            </a:pPr>
            <a:r>
              <a:rPr lang="en-US" sz="1600" b="1" dirty="0">
                <a:solidFill>
                  <a:srgbClr val="004BF3"/>
                </a:solidFill>
                <a:latin typeface="Calibri" charset="0"/>
                <a:ea typeface="Calibri" charset="0"/>
                <a:cs typeface="Calibri" charset="0"/>
              </a:rPr>
              <a:t>C</a:t>
            </a:r>
            <a:r>
              <a:rPr lang="en-US" sz="1600" b="1" i="0" smtClean="0">
                <a:solidFill>
                  <a:srgbClr val="004BF3"/>
                </a:solidFill>
                <a:latin typeface="Calibri" charset="0"/>
                <a:ea typeface="Calibri" charset="0"/>
                <a:cs typeface="Calibri" charset="0"/>
              </a:rPr>
              <a:t>.1   </a:t>
            </a:r>
            <a:r>
              <a:rPr lang="en-US" sz="1600" b="1" i="0" dirty="0" smtClean="0">
                <a:solidFill>
                  <a:srgbClr val="004BF3"/>
                </a:solidFill>
                <a:latin typeface="Calibri" charset="0"/>
                <a:ea typeface="Calibri" charset="0"/>
                <a:cs typeface="Calibri" charset="0"/>
              </a:rPr>
              <a:t>Introduction</a:t>
            </a:r>
            <a:endParaRPr lang="en-US" sz="1600" b="1" i="0" dirty="0">
              <a:solidFill>
                <a:srgbClr val="0066FF"/>
              </a:solidFill>
              <a:latin typeface="Arial" charset="0"/>
            </a:endParaRPr>
          </a:p>
        </p:txBody>
      </p:sp>
    </p:spTree>
    <p:extLst>
      <p:ext uri="{BB962C8B-B14F-4D97-AF65-F5344CB8AC3E}">
        <p14:creationId xmlns:p14="http://schemas.microsoft.com/office/powerpoint/2010/main" val="819385510"/>
      </p:ext>
    </p:extLst>
  </p:cSld>
  <p:clrMapOvr>
    <a:masterClrMapping/>
  </p:clrMapOvr>
</p:sld>
</file>

<file path=ppt/theme/theme1.xml><?xml version="1.0" encoding="utf-8"?>
<a:theme xmlns:a="http://schemas.openxmlformats.org/drawingml/2006/main" name="1_cod4e">
  <a:themeElements>
    <a:clrScheme name="1_cod4e 7">
      <a:dk1>
        <a:srgbClr val="000000"/>
      </a:dk1>
      <a:lt1>
        <a:srgbClr val="FFFFFF"/>
      </a:lt1>
      <a:dk2>
        <a:srgbClr val="0039A6"/>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fontScheme name="1_cod4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22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tx1"/>
          </a:buClr>
          <a:buSzPct val="60000"/>
          <a:buFont typeface="Wingdings" pitchFamily="2" charset="2"/>
          <a:buNone/>
          <a:tabLst/>
          <a:defRPr kumimoji="0" sz="3200" b="0" i="0" u="none" strike="noStrike" cap="none" normalizeH="0" baseline="0" smtClean="0">
            <a:ln>
              <a:noFill/>
            </a:ln>
            <a:solidFill>
              <a:schemeClr val="tx1"/>
            </a:solidFill>
            <a:effectLst/>
            <a:latin typeface="Arial Black" pitchFamily="34" charset="0"/>
          </a:defRPr>
        </a:defPPr>
      </a:lstStyle>
    </a:spDef>
    <a:lnDef>
      <a:spPr bwMode="auto">
        <a:noFill/>
        <a:ln w="19050" cap="flat" cmpd="sng" algn="ctr">
          <a:solidFill>
            <a:schemeClr val="tx1"/>
          </a:solidFill>
          <a:prstDash val="solid"/>
          <a:round/>
          <a:headEnd type="none" w="med" len="med"/>
          <a:tailEnd type="arrow" w="med" len="lg"/>
        </a:ln>
        <a:effectLst/>
      </a:spPr>
      <a:bodyPr/>
      <a:lstStyle/>
    </a:lnDef>
    <a:txDef>
      <a:spPr>
        <a:noFill/>
      </a:spPr>
      <a:bodyPr wrap="none" rtlCol="0">
        <a:spAutoFit/>
      </a:bodyPr>
      <a:lstStyle>
        <a:defPPr marL="6350">
          <a:buNone/>
          <a:defRPr sz="2400" dirty="0" err="1">
            <a:latin typeface="Calibri" charset="0"/>
            <a:ea typeface="Calibri" charset="0"/>
            <a:cs typeface="Calibri" charset="0"/>
          </a:defRPr>
        </a:defPPr>
      </a:lstStyle>
    </a:txDef>
  </a:objectDefaults>
  <a:extraClrSchemeLst>
    <a:extraClrScheme>
      <a:clrScheme name="1_cod4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1_cod4e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1_cod4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1_cod4e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1_cod4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1_cod4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1_cod4e 7">
        <a:dk1>
          <a:srgbClr val="000000"/>
        </a:dk1>
        <a:lt1>
          <a:srgbClr val="FFFFFF"/>
        </a:lt1>
        <a:dk2>
          <a:srgbClr val="0039A6"/>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cod4e</Template>
  <TotalTime>47189</TotalTime>
  <Words>4602</Words>
  <Application>Microsoft Macintosh PowerPoint</Application>
  <PresentationFormat>On-screen Show (4:3)</PresentationFormat>
  <Paragraphs>716</Paragraphs>
  <Slides>89</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89</vt:i4>
      </vt:variant>
    </vt:vector>
  </HeadingPairs>
  <TitlesOfParts>
    <vt:vector size="100" baseType="lpstr">
      <vt:lpstr>Arial Black</vt:lpstr>
      <vt:lpstr>Calibri</vt:lpstr>
      <vt:lpstr>Courier New</vt:lpstr>
      <vt:lpstr>Monaco</vt:lpstr>
      <vt:lpstr>Tahoma</vt:lpstr>
      <vt:lpstr>Times</vt:lpstr>
      <vt:lpstr>Times New Roman</vt:lpstr>
      <vt:lpstr>Wingdings</vt:lpstr>
      <vt:lpstr>ZapfDingbatsITC</vt:lpstr>
      <vt:lpstr>Arial</vt:lpstr>
      <vt:lpstr>1_cod4e</vt:lpstr>
      <vt:lpstr>PowerPoint Presentation</vt:lpstr>
      <vt:lpstr>Reading</vt:lpstr>
      <vt:lpstr>A Simplified View of Computers</vt:lpstr>
      <vt:lpstr>Introduction</vt:lpstr>
      <vt:lpstr>Instruction Execution of RISC</vt:lpstr>
      <vt:lpstr>Instruction Execution</vt:lpstr>
      <vt:lpstr>Instruction Execution</vt:lpstr>
      <vt:lpstr>Instruction Execution</vt:lpstr>
      <vt:lpstr>Instruction Execution</vt:lpstr>
      <vt:lpstr>Instruction Execution</vt:lpstr>
      <vt:lpstr>Instruction Execution – Example </vt:lpstr>
      <vt:lpstr>Instruction Execution – Example </vt:lpstr>
      <vt:lpstr>Instruction Execution – Example </vt:lpstr>
      <vt:lpstr>Basic Pipeline</vt:lpstr>
      <vt:lpstr>PowerPoint Presentation</vt:lpstr>
      <vt:lpstr>Ideal Pipeline and Performance</vt:lpstr>
      <vt:lpstr>Pipeline Performance</vt:lpstr>
      <vt:lpstr>Pipeline Performance</vt:lpstr>
      <vt:lpstr>Pipeline Performance</vt:lpstr>
      <vt:lpstr>Pipeline Performance</vt:lpstr>
      <vt:lpstr>PowerPoint Presentation</vt:lpstr>
      <vt:lpstr>Dependences</vt:lpstr>
      <vt:lpstr>Pipeline Hazards </vt:lpstr>
      <vt:lpstr>Pipeline Hazards </vt:lpstr>
      <vt:lpstr>Structural Hazards </vt:lpstr>
      <vt:lpstr>Structural Hazards – Stalls</vt:lpstr>
      <vt:lpstr>Structural Hazards – Cost of Stalls</vt:lpstr>
      <vt:lpstr>How to Reduce Structural Hazards</vt:lpstr>
      <vt:lpstr>Data Hazards</vt:lpstr>
      <vt:lpstr>Data Hazards</vt:lpstr>
      <vt:lpstr>Types of Data Hazards</vt:lpstr>
      <vt:lpstr>Types of Data Hazards - RAW</vt:lpstr>
      <vt:lpstr>Types of Data Hazards - WAR</vt:lpstr>
      <vt:lpstr>Types of Data Hazards - WAW</vt:lpstr>
      <vt:lpstr>Data Hazards – Stall Penalty</vt:lpstr>
      <vt:lpstr>Data Hazards – Stall Penalty</vt:lpstr>
      <vt:lpstr>Data Hazards – Stall Penalty</vt:lpstr>
      <vt:lpstr>Reduce Data Hazard Stalls – Forwarding</vt:lpstr>
      <vt:lpstr>Pipeline Hazards – An Example </vt:lpstr>
      <vt:lpstr>Reduce Data Hazard Stalls – Forwarding</vt:lpstr>
      <vt:lpstr>Reduce Data Hazard Stalls – Forwarding</vt:lpstr>
      <vt:lpstr>Data Hazard Requiring Stalls</vt:lpstr>
      <vt:lpstr>PowerPoint Presentation</vt:lpstr>
      <vt:lpstr>Branch Hazards</vt:lpstr>
      <vt:lpstr>Conditional Branches – 1 </vt:lpstr>
      <vt:lpstr>Conditional Branches – 2</vt:lpstr>
      <vt:lpstr>Handling Control Hazards</vt:lpstr>
      <vt:lpstr>Handling Control Hazards</vt:lpstr>
      <vt:lpstr>Reduce Branch Penalty</vt:lpstr>
      <vt:lpstr>Reduce Branch Penalty</vt:lpstr>
      <vt:lpstr>Reducing Pipeline Branch Penalties – 1 </vt:lpstr>
      <vt:lpstr>Reducing Pipeline Branch Penalties – 2 </vt:lpstr>
      <vt:lpstr>Handling Control Hazards</vt:lpstr>
      <vt:lpstr>Delayed Branch</vt:lpstr>
      <vt:lpstr>Scheduling Branch Delay Slot</vt:lpstr>
      <vt:lpstr>Example</vt:lpstr>
      <vt:lpstr>Performance of Branch Schemes</vt:lpstr>
      <vt:lpstr>Performance of Branch Schemes - Example</vt:lpstr>
      <vt:lpstr>Another Example</vt:lpstr>
      <vt:lpstr>Branch Prediction</vt:lpstr>
      <vt:lpstr>1-Bit Predictor</vt:lpstr>
      <vt:lpstr>1-Bit Predictor</vt:lpstr>
      <vt:lpstr>2-Bit Predictor</vt:lpstr>
      <vt:lpstr>2-Bit Predictor Accuracy </vt:lpstr>
      <vt:lpstr>4K vs Unlimited Buffer for Prediction</vt:lpstr>
      <vt:lpstr>Correlating Branch Predictors</vt:lpstr>
      <vt:lpstr>Correlating Branch Predictors</vt:lpstr>
      <vt:lpstr>Correlating Branch Predictors</vt:lpstr>
      <vt:lpstr>Correlating Branch Predictors</vt:lpstr>
      <vt:lpstr>PowerPoint Presentation</vt:lpstr>
      <vt:lpstr>Non-Pipelined Version</vt:lpstr>
      <vt:lpstr>A Basic MIPS Pipeline</vt:lpstr>
      <vt:lpstr>A Basic MIPS Pipeline</vt:lpstr>
      <vt:lpstr>A Basic MIPS Pipeline</vt:lpstr>
      <vt:lpstr>A Basic MIPS Pipeline</vt:lpstr>
      <vt:lpstr>A Basic MIPS Pipeline</vt:lpstr>
      <vt:lpstr>Hazard Detection</vt:lpstr>
      <vt:lpstr>Hazard Detection – Example</vt:lpstr>
      <vt:lpstr>RISC-V Instruction Formats</vt:lpstr>
      <vt:lpstr>Hazard Detection – Example</vt:lpstr>
      <vt:lpstr>Forwarding</vt:lpstr>
      <vt:lpstr>Forwarding</vt:lpstr>
      <vt:lpstr>Branches in Pipeline</vt:lpstr>
      <vt:lpstr>Branches in Pipeline</vt:lpstr>
      <vt:lpstr>Extend Pipeline to Handle Long Latency</vt:lpstr>
      <vt:lpstr>Extend Pipeline to Handle Long Latency</vt:lpstr>
      <vt:lpstr>Extend Pipeline to Handle Long Latency</vt:lpstr>
      <vt:lpstr>Extend Pipeline to Handle Long Latency</vt:lpstr>
      <vt:lpstr>Extend Pipeline to Handle Long Latency</vt:lpstr>
    </vt:vector>
  </TitlesOfParts>
  <Company>Ashenden Designs</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Peter Ashenden</dc:creator>
  <cp:lastModifiedBy>Microsoft Office User</cp:lastModifiedBy>
  <cp:revision>717</cp:revision>
  <cp:lastPrinted>2018-03-20T16:06:35Z</cp:lastPrinted>
  <dcterms:created xsi:type="dcterms:W3CDTF">2008-07-27T22:34:41Z</dcterms:created>
  <dcterms:modified xsi:type="dcterms:W3CDTF">2018-10-10T20:44:02Z</dcterms:modified>
</cp:coreProperties>
</file>