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</p:sldMasterIdLst>
  <p:notesMasterIdLst>
    <p:notesMasterId r:id="rId41"/>
  </p:notesMasterIdLst>
  <p:handoutMasterIdLst>
    <p:handoutMasterId r:id="rId42"/>
  </p:handoutMasterIdLst>
  <p:sldIdLst>
    <p:sldId id="1114" r:id="rId2"/>
    <p:sldId id="1210" r:id="rId3"/>
    <p:sldId id="1249" r:id="rId4"/>
    <p:sldId id="1250" r:id="rId5"/>
    <p:sldId id="1266" r:id="rId6"/>
    <p:sldId id="1282" r:id="rId7"/>
    <p:sldId id="1283" r:id="rId8"/>
    <p:sldId id="1287" r:id="rId9"/>
    <p:sldId id="1253" r:id="rId10"/>
    <p:sldId id="1254" r:id="rId11"/>
    <p:sldId id="1284" r:id="rId12"/>
    <p:sldId id="1255" r:id="rId13"/>
    <p:sldId id="1257" r:id="rId14"/>
    <p:sldId id="1258" r:id="rId15"/>
    <p:sldId id="1259" r:id="rId16"/>
    <p:sldId id="1260" r:id="rId17"/>
    <p:sldId id="1262" r:id="rId18"/>
    <p:sldId id="1263" r:id="rId19"/>
    <p:sldId id="1264" r:id="rId20"/>
    <p:sldId id="1265" r:id="rId21"/>
    <p:sldId id="1267" r:id="rId22"/>
    <p:sldId id="1268" r:id="rId23"/>
    <p:sldId id="1269" r:id="rId24"/>
    <p:sldId id="1270" r:id="rId25"/>
    <p:sldId id="1271" r:id="rId26"/>
    <p:sldId id="1288" r:id="rId27"/>
    <p:sldId id="1280" r:id="rId28"/>
    <p:sldId id="1278" r:id="rId29"/>
    <p:sldId id="1281" r:id="rId30"/>
    <p:sldId id="1279" r:id="rId31"/>
    <p:sldId id="1285" r:id="rId32"/>
    <p:sldId id="1286" r:id="rId33"/>
    <p:sldId id="1289" r:id="rId34"/>
    <p:sldId id="1272" r:id="rId35"/>
    <p:sldId id="1273" r:id="rId36"/>
    <p:sldId id="1274" r:id="rId37"/>
    <p:sldId id="1275" r:id="rId38"/>
    <p:sldId id="1276" r:id="rId39"/>
    <p:sldId id="1277" r:id="rId40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J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F8"/>
    <a:srgbClr val="0951FF"/>
    <a:srgbClr val="074FF8"/>
    <a:srgbClr val="FFD70E"/>
    <a:srgbClr val="009900"/>
    <a:srgbClr val="1F4E79"/>
    <a:srgbClr val="9999FF"/>
    <a:srgbClr val="FF66FF"/>
    <a:srgbClr val="FDA830"/>
    <a:srgbClr val="5D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3" autoAdjust="0"/>
    <p:restoredTop sz="96697" autoAdjust="0"/>
  </p:normalViewPr>
  <p:slideViewPr>
    <p:cSldViewPr snapToGrid="0">
      <p:cViewPr varScale="1">
        <p:scale>
          <a:sx n="183" d="100"/>
          <a:sy n="183" d="100"/>
        </p:scale>
        <p:origin x="776" y="192"/>
      </p:cViewPr>
      <p:guideLst>
        <p:guide orient="horz" pos="1536"/>
        <p:guide pos="3971"/>
      </p:guideLst>
    </p:cSldViewPr>
  </p:slideViewPr>
  <p:outlineViewPr>
    <p:cViewPr>
      <p:scale>
        <a:sx n="33" d="100"/>
        <a:sy n="33" d="100"/>
      </p:scale>
      <p:origin x="0" y="-14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85" d="100"/>
          <a:sy n="185" d="100"/>
        </p:scale>
        <p:origin x="9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5246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3872" y="1"/>
            <a:ext cx="3972354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3389"/>
            <a:ext cx="4075246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3872" y="6653389"/>
            <a:ext cx="3972354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fld id="{70224C0C-9E7B-403F-8FBF-8C492C822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5246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3872" y="1"/>
            <a:ext cx="3972354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8613" y="5191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6609" y="3355673"/>
            <a:ext cx="6829061" cy="3123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3389"/>
            <a:ext cx="4075246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3872" y="6653389"/>
            <a:ext cx="3972354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fld id="{40D66AFD-6858-4308-A4FE-F1A9A7940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335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 baseline="0">
        <a:solidFill>
          <a:schemeClr val="tx1"/>
        </a:solidFill>
        <a:latin typeface="monaco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 baseline="0">
        <a:solidFill>
          <a:schemeClr val="tx1"/>
        </a:solidFill>
        <a:latin typeface="monaco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 baseline="0">
        <a:solidFill>
          <a:schemeClr val="tx1"/>
        </a:solidFill>
        <a:latin typeface="monaco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 baseline="0">
        <a:solidFill>
          <a:schemeClr val="tx1"/>
        </a:solidFill>
        <a:latin typeface="monaco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 baseline="0">
        <a:solidFill>
          <a:schemeClr val="tx1"/>
        </a:solidFill>
        <a:latin typeface="monaco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56E8947C-2E63-48D1-B80A-9EDD8B4D1C80}" type="datetime4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September 24, 2018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FC8A9CBE-886D-4D4C-8720-106F53D2DDF5}" type="slidenum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7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r>
              <a:rPr lang="en-US" baseline="0" dirty="0" smtClean="0"/>
              <a:t> specifying addresses of operands.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Operands can be constant, in registers, or n memory.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Define “effective address”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early instructions</a:t>
            </a:r>
            <a:r>
              <a:rPr lang="en-US" baseline="0" dirty="0" smtClean="0"/>
              <a:t> can perform array-array operations in a single instruction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if (x==5)</a:t>
            </a:r>
            <a:r>
              <a:rPr lang="en-US" baseline="0" dirty="0" smtClean="0"/>
              <a:t> then ... else ...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3A8536D5-D9F0-4EA4-9356-BE55A1C84A51}" type="datetime4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September 24, 2018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010ACADE-30E4-4D20-AB2D-8BB7384D842D}" type="slidenum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2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3A8536D5-D9F0-4EA4-9356-BE55A1C84A51}" type="datetime4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September 24, 2018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010ACADE-30E4-4D20-AB2D-8BB7384D842D}" type="slidenum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8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3A8536D5-D9F0-4EA4-9356-BE55A1C84A51}" type="datetime4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September 24, 2018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010ACADE-30E4-4D20-AB2D-8BB7384D842D}" type="slidenum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z="1600" dirty="0" smtClean="0">
                <a:latin typeface="Monaco" charset="0"/>
                <a:ea typeface="Monaco" charset="0"/>
                <a:cs typeface="Monaco" charset="0"/>
              </a:rPr>
              <a:t>Programmability: less important</a:t>
            </a:r>
            <a:r>
              <a:rPr lang="en-AU" altLang="en-US" sz="1600" baseline="0" dirty="0" smtClean="0">
                <a:latin typeface="Monaco" charset="0"/>
                <a:ea typeface="Monaco" charset="0"/>
                <a:cs typeface="Monaco" charset="0"/>
              </a:rPr>
              <a:t> as compiler can produce code with higher quality.</a:t>
            </a:r>
            <a:endParaRPr lang="en-AU" altLang="en-US" sz="1600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AU" altLang="en-US" sz="1600" dirty="0" smtClean="0">
              <a:latin typeface="Monaco" charset="0"/>
              <a:ea typeface="Monaco" charset="0"/>
              <a:cs typeface="Monaco" charset="0"/>
            </a:endParaRPr>
          </a:p>
          <a:p>
            <a:r>
              <a:rPr lang="en-AU" altLang="en-US" sz="1600" dirty="0" smtClean="0">
                <a:latin typeface="Monaco" charset="0"/>
                <a:ea typeface="Monaco" charset="0"/>
                <a:cs typeface="Monaco" charset="0"/>
              </a:rPr>
              <a:t>X86:</a:t>
            </a:r>
            <a:r>
              <a:rPr lang="en-AU" altLang="en-US" sz="1600" baseline="0" dirty="0" smtClean="0">
                <a:latin typeface="Monaco" charset="0"/>
                <a:ea typeface="Monaco" charset="0"/>
                <a:cs typeface="Monaco" charset="0"/>
              </a:rPr>
              <a:t> X86 compatible instructions that are translated into MIPS-like operations internal for performance. </a:t>
            </a:r>
          </a:p>
          <a:p>
            <a:endParaRPr lang="en-AU" altLang="en-US" sz="1600" dirty="0" smtClean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3A8536D5-D9F0-4EA4-9356-BE55A1C84A51}" type="datetime4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September 24, 2018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fld id="{010ACADE-30E4-4D20-AB2D-8BB7384D842D}" type="slidenum">
              <a:rPr lang="en-US" altLang="en-US" sz="180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0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addressing is about</a:t>
            </a:r>
            <a:r>
              <a:rPr lang="en-US" baseline="0" dirty="0" smtClean="0"/>
              <a:t> how memory addresses are specified, and how they are interpreted to find data.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access byte, half word and word in a 64-bit</a:t>
            </a:r>
            <a:r>
              <a:rPr lang="en-US" baseline="0" dirty="0" smtClean="0"/>
              <a:t> machine?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memory accesses are aligned along word or double-word.</a:t>
            </a:r>
            <a:r>
              <a:rPr lang="en-US" baseline="0" dirty="0" smtClean="0"/>
              <a:t>  To access </a:t>
            </a:r>
            <a:r>
              <a:rPr lang="en-US" baseline="0" dirty="0" err="1" smtClean="0"/>
              <a:t>misalighned</a:t>
            </a:r>
            <a:r>
              <a:rPr lang="en-US" baseline="0" dirty="0" smtClean="0"/>
              <a:t> word, it will take multiple aligned accesses.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6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6963"/>
            <a:ext cx="9144000" cy="2163535"/>
          </a:xfrm>
        </p:spPr>
        <p:txBody>
          <a:bodyPr/>
          <a:lstStyle>
            <a:lvl1pPr algn="ctr">
              <a:defRPr sz="4400" b="1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E9AC8973-3E2D-447C-9916-BE573B137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850" y="74613"/>
            <a:ext cx="1909763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388" y="74613"/>
            <a:ext cx="5580062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890B677-E91A-46D0-B42D-EAE609B50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996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869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112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187575"/>
            <a:ext cx="8153400" cy="112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92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" y="165044"/>
            <a:ext cx="8793957" cy="925202"/>
          </a:xfrm>
        </p:spPr>
        <p:txBody>
          <a:bodyPr/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1" y="1235947"/>
            <a:ext cx="8793957" cy="5476352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965200"/>
            <a:ext cx="3744912" cy="5268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965200"/>
            <a:ext cx="3744913" cy="5268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1DB1A6F7-CEA9-4986-B891-18E40EE19B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522F413-B3BA-48F0-9340-60CB051385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AE6E24A7-D274-4928-9E5E-89698AA27F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0725" y="134900"/>
            <a:ext cx="885259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02" tIns="46301" rIns="92602" bIns="463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725" y="1155559"/>
            <a:ext cx="8852597" cy="56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8" tIns="44758" rIns="91058" bIns="44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8" r:id="rId15"/>
    <p:sldLayoutId id="2147483709" r:id="rId16"/>
    <p:sldLayoutId id="2147483711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 i="0">
          <a:solidFill>
            <a:srgbClr val="0951FF"/>
          </a:solidFill>
          <a:latin typeface="Calibri" charset="0"/>
          <a:ea typeface="Calibri" charset="0"/>
          <a:cs typeface="Calibri" charset="0"/>
        </a:defRPr>
      </a:lvl1pPr>
      <a:lvl2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2pPr>
      <a:lvl3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3pPr>
      <a:lvl4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4pPr>
      <a:lvl5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5pPr>
      <a:lvl6pPr marL="4572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6pPr>
      <a:lvl7pPr marL="9144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7pPr>
      <a:lvl8pPr marL="13716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8pPr>
      <a:lvl9pPr marL="18288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9pPr>
    </p:titleStyle>
    <p:bodyStyle>
      <a:lvl1pPr marL="342900" indent="-342900" algn="l" defTabSz="889000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tx1"/>
        </a:buClr>
        <a:buSzPct val="75000"/>
        <a:buFont typeface="Courier New" charset="0"/>
        <a:buChar char="o"/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chemeClr val="tx1"/>
        </a:buClr>
        <a:buSzPct val="75000"/>
        <a:buFont typeface=".AppleSystemUIFont" charset="-120"/>
        <a:buChar char="→"/>
        <a:defRPr sz="28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8575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chemeClr val="bg2"/>
        </a:buClr>
        <a:buSzPct val="75000"/>
        <a:buFont typeface="ZapfDingbatsITC" charset="0"/>
        <a:buChar char="➤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485900" indent="-22860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Helvetica" pitchFamily="34" charset="0"/>
          <a:cs typeface="+mn-cs"/>
        </a:defRPr>
      </a:lvl4pPr>
      <a:lvl5pPr marL="1828800" indent="-22860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5pPr>
      <a:lvl6pPr marL="22860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6pPr>
      <a:lvl7pPr marL="27432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7pPr>
      <a:lvl8pPr marL="32004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8pPr>
      <a:lvl9pPr marL="36576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136F8"/>
                </a:solidFill>
              </a:rPr>
              <a:t>EEL 6764 Principles of Computer Architecture</a:t>
            </a:r>
            <a:br>
              <a:rPr lang="en-US" sz="3600" dirty="0" smtClean="0">
                <a:solidFill>
                  <a:srgbClr val="0136F8"/>
                </a:solidFill>
              </a:rPr>
            </a:br>
            <a:r>
              <a:rPr lang="en-US" dirty="0" smtClean="0">
                <a:solidFill>
                  <a:srgbClr val="0136F8"/>
                </a:solidFill>
              </a:rPr>
              <a:t>Instruction Set Principles</a:t>
            </a:r>
            <a:endParaRPr lang="en-US" dirty="0">
              <a:solidFill>
                <a:srgbClr val="0136F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Dr</a:t>
            </a:r>
            <a:r>
              <a:rPr lang="en-US" dirty="0" smtClean="0"/>
              <a:t> Hao Zheng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Computer Sci. &amp; Eng.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 of South Florida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8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Illustrating Architecture Types</a:t>
            </a:r>
          </a:p>
        </p:txBody>
      </p:sp>
      <p:pic>
        <p:nvPicPr>
          <p:cNvPr id="460803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b="13123"/>
          <a:stretch>
            <a:fillRect/>
          </a:stretch>
        </p:blipFill>
        <p:spPr bwMode="auto">
          <a:xfrm>
            <a:off x="762000" y="1185446"/>
            <a:ext cx="792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4" name="Picture 4" descr="Ch2-fig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/>
          <a:stretch>
            <a:fillRect/>
          </a:stretch>
        </p:blipFill>
        <p:spPr>
          <a:xfrm>
            <a:off x="620315" y="3348473"/>
            <a:ext cx="79248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185737" y="1028690"/>
            <a:ext cx="3239990" cy="46166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/>
              <a:t>Assembly for </a:t>
            </a:r>
            <a:r>
              <a:rPr lang="en-US" altLang="en-US" sz="2400" b="1" i="0">
                <a:latin typeface="Courier New" panose="02070309020205020404" pitchFamily="49" charset="0"/>
              </a:rPr>
              <a:t>C:=A+B</a:t>
            </a:r>
            <a:r>
              <a:rPr lang="en-US" altLang="en-US" sz="2400" i="0"/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6616550"/>
            <a:ext cx="204504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A.2  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ISA Classification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1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Number of Registers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881" y="1182157"/>
            <a:ext cx="8793957" cy="5476352"/>
          </a:xfrm>
        </p:spPr>
        <p:txBody>
          <a:bodyPr/>
          <a:lstStyle/>
          <a:p>
            <a:r>
              <a:rPr lang="en-US" sz="2800" dirty="0"/>
              <a:t>Registers </a:t>
            </a:r>
            <a:r>
              <a:rPr lang="en-US" sz="2800" dirty="0" smtClean="0"/>
              <a:t>have advantages</a:t>
            </a:r>
          </a:p>
          <a:p>
            <a:pPr lvl="1"/>
            <a:r>
              <a:rPr lang="en-US" sz="2200" dirty="0" smtClean="0"/>
              <a:t>faster </a:t>
            </a:r>
            <a:r>
              <a:rPr lang="en-US" sz="2200" dirty="0"/>
              <a:t>than memory, </a:t>
            </a:r>
            <a:r>
              <a:rPr lang="en-US" sz="2200" dirty="0" smtClean="0"/>
              <a:t>good for compiler optimization, hold variables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as many as </a:t>
            </a:r>
            <a:r>
              <a:rPr lang="en-US" sz="2800" dirty="0" smtClean="0"/>
              <a:t>possible?</a:t>
            </a:r>
          </a:p>
          <a:p>
            <a:pPr lvl="1"/>
            <a:r>
              <a:rPr lang="en-US" sz="2400" b="1" dirty="0" smtClean="0"/>
              <a:t>No </a:t>
            </a:r>
            <a:endParaRPr lang="en-US" sz="2400" dirty="0"/>
          </a:p>
          <a:p>
            <a:r>
              <a:rPr lang="en-US" sz="2800" dirty="0" smtClean="0"/>
              <a:t>One </a:t>
            </a:r>
            <a:r>
              <a:rPr lang="en-US" sz="2800" dirty="0"/>
              <a:t>reason </a:t>
            </a:r>
            <a:r>
              <a:rPr lang="en-US" sz="2800" dirty="0" smtClean="0"/>
              <a:t>that registers </a:t>
            </a:r>
            <a:r>
              <a:rPr lang="en-US" sz="2800" dirty="0"/>
              <a:t>are faster: there are </a:t>
            </a:r>
            <a:endParaRPr lang="en-US" sz="2800" dirty="0" smtClean="0"/>
          </a:p>
          <a:p>
            <a:pPr lvl="1"/>
            <a:r>
              <a:rPr lang="en-US" sz="2400" b="1" dirty="0" smtClean="0"/>
              <a:t>fewer </a:t>
            </a:r>
            <a:r>
              <a:rPr lang="en-US" sz="2400" b="1" dirty="0"/>
              <a:t>of them </a:t>
            </a:r>
            <a:r>
              <a:rPr lang="mr-IN" sz="2400" dirty="0" smtClean="0"/>
              <a:t>–</a:t>
            </a:r>
            <a:r>
              <a:rPr lang="en-US" sz="2400" dirty="0" smtClean="0"/>
              <a:t> small </a:t>
            </a:r>
            <a:r>
              <a:rPr lang="en-US" sz="2400" dirty="0"/>
              <a:t>is fast (hardware truism) </a:t>
            </a:r>
          </a:p>
          <a:p>
            <a:r>
              <a:rPr lang="en-US" sz="2800" dirty="0" smtClean="0"/>
              <a:t>Another</a:t>
            </a:r>
            <a:r>
              <a:rPr lang="en-US" sz="2800" dirty="0"/>
              <a:t>: they are </a:t>
            </a:r>
            <a:r>
              <a:rPr lang="en-US" sz="2800" b="1" dirty="0"/>
              <a:t>directly </a:t>
            </a:r>
            <a:r>
              <a:rPr lang="en-US" sz="2800" b="1" dirty="0" smtClean="0"/>
              <a:t>addressed</a:t>
            </a:r>
          </a:p>
          <a:p>
            <a:pPr lvl="1"/>
            <a:r>
              <a:rPr lang="en-US" sz="2400" dirty="0" smtClean="0"/>
              <a:t>More </a:t>
            </a:r>
            <a:r>
              <a:rPr lang="en-US" sz="2400" dirty="0"/>
              <a:t>registers, means more bits per register in </a:t>
            </a:r>
            <a:r>
              <a:rPr lang="en-US" sz="2400" dirty="0" smtClean="0"/>
              <a:t>instruction</a:t>
            </a:r>
            <a:endParaRPr lang="en-US" sz="2400" dirty="0"/>
          </a:p>
          <a:p>
            <a:pPr lvl="1"/>
            <a:r>
              <a:rPr lang="en-US" sz="2400" dirty="0" smtClean="0"/>
              <a:t>Thus</a:t>
            </a:r>
            <a:r>
              <a:rPr lang="en-US" sz="2400" dirty="0"/>
              <a:t>, fewer registers per instruction or larger instructions </a:t>
            </a:r>
          </a:p>
          <a:p>
            <a:r>
              <a:rPr lang="en-US" sz="2800" dirty="0" smtClean="0"/>
              <a:t>More </a:t>
            </a:r>
            <a:r>
              <a:rPr lang="en-US" sz="2800" dirty="0"/>
              <a:t>registers means </a:t>
            </a:r>
            <a:r>
              <a:rPr lang="en-US" sz="2800" b="1" dirty="0"/>
              <a:t>more saving/restoring </a:t>
            </a:r>
            <a:endParaRPr lang="en-US" sz="2800" dirty="0"/>
          </a:p>
          <a:p>
            <a:pPr lvl="1"/>
            <a:r>
              <a:rPr lang="en-US" sz="2400" dirty="0" smtClean="0"/>
              <a:t>Across </a:t>
            </a:r>
            <a:r>
              <a:rPr lang="en-US" sz="2400" dirty="0"/>
              <a:t>function calls, traps, and context switches </a:t>
            </a:r>
          </a:p>
          <a:p>
            <a:r>
              <a:rPr lang="en-US" sz="2800" dirty="0" smtClean="0"/>
              <a:t>Trend </a:t>
            </a:r>
            <a:r>
              <a:rPr lang="en-US" sz="2800" dirty="0"/>
              <a:t>toward more </a:t>
            </a:r>
            <a:r>
              <a:rPr lang="en-US" sz="2800" dirty="0" smtClean="0"/>
              <a:t>registers:</a:t>
            </a:r>
            <a:endParaRPr lang="en-US" sz="2800" dirty="0"/>
          </a:p>
          <a:p>
            <a:pPr lvl="1"/>
            <a:r>
              <a:rPr lang="en-US" sz="2400" dirty="0" smtClean="0"/>
              <a:t>8 </a:t>
            </a:r>
            <a:r>
              <a:rPr lang="en-US" sz="2400" dirty="0"/>
              <a:t>(x86) → 16 (x86-64), 16 (ARM v7) → 32 (ARM v8) 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6550"/>
            <a:ext cx="204504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A.2  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ISA Classification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5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of Operands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A further classification is by the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max. number of operands</a:t>
            </a:r>
            <a:r>
              <a:rPr lang="en-US" altLang="en-US" sz="2800" dirty="0"/>
              <a:t>, and </a:t>
            </a:r>
            <a:r>
              <a:rPr lang="en-US" altLang="en-US" sz="2800" dirty="0">
                <a:solidFill>
                  <a:srgbClr val="0136F8"/>
                </a:solidFill>
              </a:rPr>
              <a:t># of operands that can be memory</a:t>
            </a:r>
            <a:r>
              <a:rPr lang="en-US" altLang="en-US" sz="2800" dirty="0"/>
              <a:t>:  e.g.,</a:t>
            </a:r>
          </a:p>
          <a:p>
            <a:pPr lvl="1"/>
            <a:r>
              <a:rPr lang="en-US" altLang="en-US" sz="2400" dirty="0"/>
              <a:t>2-operand (e.g. a += b)</a:t>
            </a:r>
          </a:p>
          <a:p>
            <a:pPr lvl="2"/>
            <a:r>
              <a:rPr lang="en-US" altLang="en-US" sz="2000" dirty="0" err="1"/>
              <a:t>src</a:t>
            </a:r>
            <a:r>
              <a:rPr lang="en-US" altLang="en-US" sz="2000" dirty="0"/>
              <a:t>/</a:t>
            </a:r>
            <a:r>
              <a:rPr lang="en-US" altLang="en-US" sz="2000" dirty="0" err="1"/>
              <a:t>dest</a:t>
            </a:r>
            <a:r>
              <a:rPr lang="en-US" altLang="en-US" sz="2000" dirty="0"/>
              <a:t>(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), </a:t>
            </a:r>
            <a:r>
              <a:rPr lang="en-US" altLang="en-US" sz="2000" dirty="0" err="1"/>
              <a:t>src</a:t>
            </a:r>
            <a:r>
              <a:rPr lang="en-US" altLang="en-US" sz="2000" dirty="0"/>
              <a:t>(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sz="2000" dirty="0" err="1"/>
              <a:t>src</a:t>
            </a:r>
            <a:r>
              <a:rPr lang="en-US" altLang="en-US" sz="2000" dirty="0"/>
              <a:t>/</a:t>
            </a:r>
            <a:r>
              <a:rPr lang="en-US" altLang="en-US" sz="2000" dirty="0" err="1"/>
              <a:t>dest</a:t>
            </a:r>
            <a:r>
              <a:rPr lang="en-US" altLang="en-US" sz="2000" dirty="0"/>
              <a:t>(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), </a:t>
            </a:r>
            <a:r>
              <a:rPr lang="en-US" altLang="en-US" sz="2000" dirty="0" err="1"/>
              <a:t>src</a:t>
            </a:r>
            <a:r>
              <a:rPr lang="en-US" altLang="en-US" sz="2000" dirty="0"/>
              <a:t>(mem)		IBM 360, x86, 68k</a:t>
            </a:r>
          </a:p>
          <a:p>
            <a:pPr lvl="2"/>
            <a:r>
              <a:rPr lang="en-US" altLang="en-US" sz="2000" dirty="0" err="1"/>
              <a:t>src</a:t>
            </a:r>
            <a:r>
              <a:rPr lang="en-US" altLang="en-US" sz="2000" dirty="0"/>
              <a:t>/</a:t>
            </a:r>
            <a:r>
              <a:rPr lang="en-US" altLang="en-US" sz="2000" dirty="0" err="1"/>
              <a:t>dest</a:t>
            </a:r>
            <a:r>
              <a:rPr lang="en-US" altLang="en-US" sz="2000" dirty="0"/>
              <a:t>(mem), </a:t>
            </a:r>
            <a:r>
              <a:rPr lang="en-US" altLang="en-US" sz="2000" dirty="0" err="1"/>
              <a:t>src</a:t>
            </a:r>
            <a:r>
              <a:rPr lang="en-US" altLang="en-US" sz="2000" dirty="0"/>
              <a:t>(mem) 		VAX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3-operand (e.g. a = </a:t>
            </a:r>
            <a:r>
              <a:rPr lang="en-US" altLang="en-US" sz="2400" dirty="0" err="1"/>
              <a:t>b+c</a:t>
            </a:r>
            <a:r>
              <a:rPr lang="en-US" altLang="en-US" sz="2400" dirty="0"/>
              <a:t>)</a:t>
            </a:r>
          </a:p>
          <a:p>
            <a:pPr lvl="2"/>
            <a:r>
              <a:rPr lang="en-US" altLang="en-US" sz="2000" dirty="0" err="1"/>
              <a:t>dest</a:t>
            </a:r>
            <a:r>
              <a:rPr lang="en-US" altLang="en-US" sz="2000" dirty="0"/>
              <a:t>(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), src1(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), src2(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)   		MIPS, PPC, SPARC, &amp;c.</a:t>
            </a:r>
          </a:p>
          <a:p>
            <a:pPr lvl="2"/>
            <a:r>
              <a:rPr lang="en-US" altLang="en-US" sz="2000" dirty="0" err="1"/>
              <a:t>dest</a:t>
            </a:r>
            <a:r>
              <a:rPr lang="en-US" altLang="en-US" sz="2000" dirty="0"/>
              <a:t>(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), src1(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), src2(mem)</a:t>
            </a:r>
          </a:p>
          <a:p>
            <a:pPr lvl="2"/>
            <a:r>
              <a:rPr lang="en-US" altLang="en-US" sz="2000" dirty="0" err="1"/>
              <a:t>dest</a:t>
            </a:r>
            <a:r>
              <a:rPr lang="en-US" altLang="en-US" sz="2000" dirty="0"/>
              <a:t>(mem), src1(mem), src2(mem)	</a:t>
            </a:r>
            <a:r>
              <a:rPr lang="en-US" altLang="en-US" sz="2000" dirty="0" smtClean="0"/>
              <a:t>VAX</a:t>
            </a:r>
            <a:endParaRPr lang="en-US" altLang="en-US" sz="2800" dirty="0" smtClean="0"/>
          </a:p>
          <a:p>
            <a:pPr>
              <a:spcBef>
                <a:spcPts val="1200"/>
              </a:spcBef>
            </a:pPr>
            <a:r>
              <a:rPr lang="en-US" altLang="en-US" sz="2800" dirty="0" smtClean="0"/>
              <a:t>Classifications</a:t>
            </a:r>
          </a:p>
          <a:p>
            <a:pPr lvl="1"/>
            <a:r>
              <a:rPr lang="en-US" altLang="en-US" sz="2200" dirty="0" smtClean="0"/>
              <a:t>register-register (load-store)</a:t>
            </a:r>
          </a:p>
          <a:p>
            <a:pPr lvl="1"/>
            <a:r>
              <a:rPr lang="en-US" altLang="en-US" sz="2200" dirty="0" smtClean="0"/>
              <a:t>register-memory</a:t>
            </a:r>
          </a:p>
          <a:p>
            <a:pPr lvl="1"/>
            <a:r>
              <a:rPr lang="en-US" altLang="en-US" sz="2200" dirty="0" smtClean="0"/>
              <a:t>memory-memory</a:t>
            </a:r>
            <a:endParaRPr lang="en-US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6550"/>
            <a:ext cx="204504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A.2  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ISA Classification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Memory </a:t>
            </a:r>
            <a:r>
              <a:rPr lang="en-US" altLang="en-US" dirty="0"/>
              <a:t>Addressing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185736" y="1108375"/>
            <a:ext cx="8793957" cy="5476352"/>
          </a:xfrm>
        </p:spPr>
        <p:txBody>
          <a:bodyPr/>
          <a:lstStyle/>
          <a:p>
            <a:r>
              <a:rPr lang="en-US" sz="2800" dirty="0" smtClean="0"/>
              <a:t>Byte </a:t>
            </a:r>
            <a:r>
              <a:rPr lang="en-US" sz="2800" dirty="0"/>
              <a:t>Addressing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byte has a unique address </a:t>
            </a:r>
          </a:p>
          <a:p>
            <a:r>
              <a:rPr lang="en-US" sz="2800" dirty="0" smtClean="0"/>
              <a:t>Other addressing </a:t>
            </a:r>
            <a:r>
              <a:rPr lang="en-US" sz="2800" dirty="0" smtClean="0"/>
              <a:t>units</a:t>
            </a:r>
            <a:endParaRPr lang="en-US" sz="2800" dirty="0"/>
          </a:p>
          <a:p>
            <a:pPr lvl="1"/>
            <a:r>
              <a:rPr lang="en-US" dirty="0" smtClean="0"/>
              <a:t>Half-word</a:t>
            </a:r>
            <a:r>
              <a:rPr lang="en-US" dirty="0"/>
              <a:t>: 16-bit (or 2 bytes) </a:t>
            </a:r>
          </a:p>
          <a:p>
            <a:pPr lvl="1"/>
            <a:r>
              <a:rPr lang="en-US" dirty="0" smtClean="0"/>
              <a:t>Word</a:t>
            </a:r>
            <a:r>
              <a:rPr lang="en-US" dirty="0"/>
              <a:t>: 32-bit (or 4 bytes) </a:t>
            </a:r>
          </a:p>
          <a:p>
            <a:pPr lvl="1"/>
            <a:r>
              <a:rPr lang="en-US" dirty="0" smtClean="0"/>
              <a:t>Double </a:t>
            </a:r>
            <a:r>
              <a:rPr lang="en-US" dirty="0"/>
              <a:t>word : 64-bit (or 8 bytes) </a:t>
            </a:r>
          </a:p>
          <a:p>
            <a:pPr lvl="1"/>
            <a:r>
              <a:rPr lang="en-US" dirty="0" smtClean="0"/>
              <a:t>Quad </a:t>
            </a:r>
            <a:r>
              <a:rPr lang="en-US" dirty="0"/>
              <a:t>word: 128-bit (or 16 bytes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Two </a:t>
            </a:r>
            <a:r>
              <a:rPr lang="en-US" sz="2800" dirty="0"/>
              <a:t>issues </a:t>
            </a:r>
          </a:p>
          <a:p>
            <a:pPr lvl="1"/>
            <a:r>
              <a:rPr lang="en-US" b="1" dirty="0" smtClean="0">
                <a:solidFill>
                  <a:srgbClr val="074FF8"/>
                </a:solidFill>
              </a:rPr>
              <a:t>Alignment</a:t>
            </a:r>
            <a:r>
              <a:rPr lang="en-US" dirty="0" smtClean="0">
                <a:solidFill>
                  <a:srgbClr val="074FF8"/>
                </a:solidFill>
              </a:rPr>
              <a:t> </a:t>
            </a:r>
            <a:r>
              <a:rPr lang="en-US" dirty="0" smtClean="0"/>
              <a:t>specifies </a:t>
            </a:r>
            <a:r>
              <a:rPr lang="en-US" dirty="0"/>
              <a:t>whether there are any boundaries for word addressing </a:t>
            </a:r>
          </a:p>
          <a:p>
            <a:pPr lvl="1"/>
            <a:r>
              <a:rPr lang="en-US" b="1" dirty="0" smtClean="0">
                <a:solidFill>
                  <a:srgbClr val="074FF8"/>
                </a:solidFill>
              </a:rPr>
              <a:t>Byte </a:t>
            </a:r>
            <a:r>
              <a:rPr lang="en-US" b="1" dirty="0">
                <a:solidFill>
                  <a:srgbClr val="074FF8"/>
                </a:solidFill>
              </a:rPr>
              <a:t>order </a:t>
            </a:r>
            <a:r>
              <a:rPr lang="en-US" dirty="0"/>
              <a:t>(Big Endian vs. Little Endian) </a:t>
            </a:r>
            <a:endParaRPr lang="en-US" dirty="0" smtClean="0"/>
          </a:p>
          <a:p>
            <a:pPr lvl="2"/>
            <a:r>
              <a:rPr lang="en-US" dirty="0" smtClean="0"/>
              <a:t>specifies </a:t>
            </a:r>
            <a:r>
              <a:rPr lang="en-US" dirty="0"/>
              <a:t>how multiple bytes within a word are mapped to memory addresses 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1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Memory </a:t>
            </a:r>
            <a:r>
              <a:rPr lang="en-US" altLang="en-US" dirty="0"/>
              <a:t>Addressing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192881" y="1154059"/>
            <a:ext cx="8793957" cy="5476352"/>
          </a:xfrm>
        </p:spPr>
        <p:txBody>
          <a:bodyPr/>
          <a:lstStyle/>
          <a:p>
            <a:r>
              <a:rPr lang="en-US" sz="2800" dirty="0" smtClean="0"/>
              <a:t>Alignment </a:t>
            </a:r>
            <a:endParaRPr lang="en-US" sz="2800" dirty="0"/>
          </a:p>
          <a:p>
            <a:pPr lvl="1"/>
            <a:r>
              <a:rPr lang="en-US" sz="2400" dirty="0" smtClean="0"/>
              <a:t>Must </a:t>
            </a:r>
            <a:r>
              <a:rPr lang="en-US" sz="2400" dirty="0"/>
              <a:t>half word, words, double words begin mod 2, mod 4, mod 8 </a:t>
            </a:r>
            <a:r>
              <a:rPr lang="en-US" sz="2400" dirty="0" smtClean="0"/>
              <a:t>boundaries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29" r="4117" b="3086"/>
          <a:stretch/>
        </p:blipFill>
        <p:spPr>
          <a:xfrm>
            <a:off x="1819211" y="2520786"/>
            <a:ext cx="7278293" cy="3693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716" y="2798219"/>
            <a:ext cx="1596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/>
              <a:t>half </a:t>
            </a:r>
            <a:r>
              <a:rPr lang="en-US" i="0" dirty="0" smtClean="0"/>
              <a:t>word</a:t>
            </a:r>
          </a:p>
          <a:p>
            <a:r>
              <a:rPr lang="en-US" i="0" dirty="0" smtClean="0"/>
              <a:t>#mod2</a:t>
            </a:r>
            <a:endParaRPr lang="en-US" i="0" dirty="0"/>
          </a:p>
          <a:p>
            <a:endParaRPr lang="en-US" i="0" dirty="0" smtClean="0"/>
          </a:p>
          <a:p>
            <a:r>
              <a:rPr lang="en-US" i="0" dirty="0" smtClean="0"/>
              <a:t>Word</a:t>
            </a:r>
          </a:p>
          <a:p>
            <a:r>
              <a:rPr lang="en-US" i="0" dirty="0" smtClean="0"/>
              <a:t>#mod4</a:t>
            </a:r>
            <a:endParaRPr lang="en-US" i="0" dirty="0"/>
          </a:p>
          <a:p>
            <a:endParaRPr lang="en-US" i="0" dirty="0"/>
          </a:p>
          <a:p>
            <a:r>
              <a:rPr lang="en-US" i="0" dirty="0" smtClean="0"/>
              <a:t>Double word</a:t>
            </a:r>
          </a:p>
          <a:p>
            <a:r>
              <a:rPr lang="en-US" i="0" dirty="0" smtClean="0"/>
              <a:t>#mod8</a:t>
            </a:r>
            <a:endParaRPr lang="en-US" i="0" dirty="0"/>
          </a:p>
        </p:txBody>
      </p:sp>
      <p:sp>
        <p:nvSpPr>
          <p:cNvPr id="4" name="TextBox 3"/>
          <p:cNvSpPr txBox="1"/>
          <p:nvPr/>
        </p:nvSpPr>
        <p:spPr>
          <a:xfrm>
            <a:off x="3207224" y="6252892"/>
            <a:ext cx="420640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Aligned if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Addr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mod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size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=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8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Memory </a:t>
            </a:r>
            <a:r>
              <a:rPr lang="en-US" altLang="en-US" dirty="0"/>
              <a:t>Addressing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Alignment </a:t>
            </a:r>
            <a:endParaRPr lang="en-US" sz="2800" dirty="0"/>
          </a:p>
          <a:p>
            <a:pPr lvl="1"/>
            <a:r>
              <a:rPr lang="en-US" sz="2400" dirty="0" smtClean="0"/>
              <a:t>Or </a:t>
            </a:r>
            <a:r>
              <a:rPr lang="en-US" sz="2400" dirty="0"/>
              <a:t>there no alignment </a:t>
            </a:r>
            <a:r>
              <a:rPr lang="en-US" sz="2400" dirty="0" smtClean="0"/>
              <a:t>restrictions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2864898"/>
            <a:ext cx="1596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/>
              <a:t>half </a:t>
            </a:r>
            <a:r>
              <a:rPr lang="en-US" i="0" dirty="0" smtClean="0"/>
              <a:t>word</a:t>
            </a:r>
          </a:p>
          <a:p>
            <a:endParaRPr lang="en-US" i="0" dirty="0"/>
          </a:p>
          <a:p>
            <a:endParaRPr lang="en-US" i="0" dirty="0" smtClean="0"/>
          </a:p>
          <a:p>
            <a:r>
              <a:rPr lang="en-US" i="0" dirty="0" smtClean="0"/>
              <a:t>Word</a:t>
            </a:r>
          </a:p>
          <a:p>
            <a:endParaRPr lang="en-US" i="0" dirty="0"/>
          </a:p>
          <a:p>
            <a:endParaRPr lang="en-US" i="0" dirty="0"/>
          </a:p>
          <a:p>
            <a:r>
              <a:rPr lang="en-US" i="0" dirty="0" smtClean="0"/>
              <a:t>Double word</a:t>
            </a:r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52" y="2143747"/>
            <a:ext cx="7817453" cy="41793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2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Memory </a:t>
            </a:r>
            <a:r>
              <a:rPr lang="en-US" altLang="en-US" dirty="0"/>
              <a:t>Addressing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Non-aligned memory references may cause multiple memory accesses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Consider </a:t>
            </a:r>
            <a:r>
              <a:rPr lang="en-US" sz="2800" dirty="0"/>
              <a:t>a system in which memory reads return 4 bytes and a reference to a word spans a 4-byte boundary: two memory accesses are required </a:t>
            </a:r>
          </a:p>
          <a:p>
            <a:r>
              <a:rPr lang="en-US" sz="2800" dirty="0" smtClean="0"/>
              <a:t>Complicates </a:t>
            </a:r>
            <a:r>
              <a:rPr lang="en-US" sz="2800" dirty="0"/>
              <a:t>memory and cache controller design </a:t>
            </a:r>
          </a:p>
          <a:p>
            <a:r>
              <a:rPr lang="en-US" sz="2800" dirty="0" smtClean="0"/>
              <a:t>Assemblers </a:t>
            </a:r>
            <a:r>
              <a:rPr lang="en-US" sz="2800" dirty="0"/>
              <a:t>typically force alignment for efficiency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6" y="2171387"/>
            <a:ext cx="7689538" cy="21049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2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Byte Ordering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Little Endian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least significant byte within a word (or half word or double word) is stored in the smallest address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9" y="2676745"/>
            <a:ext cx="8129782" cy="30233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06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Byte Ordering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Big Endian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most significant byte within a word (or half word or double word) is stored in the smallest address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69" y="2711809"/>
            <a:ext cx="8282215" cy="32011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98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Byte Order in Real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Big Endian: Motorola 68000, Sun </a:t>
            </a:r>
            <a:r>
              <a:rPr lang="en-US" sz="2800" dirty="0" err="1"/>
              <a:t>Sparc</a:t>
            </a:r>
            <a:r>
              <a:rPr lang="en-US" sz="2800" dirty="0"/>
              <a:t>, PDP-11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Little </a:t>
            </a:r>
            <a:r>
              <a:rPr lang="en-US" sz="2800" dirty="0"/>
              <a:t>Endian: VAX, Intel IA32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Configurable</a:t>
            </a:r>
            <a:r>
              <a:rPr lang="en-US" sz="2800" dirty="0"/>
              <a:t>: MIPS, </a:t>
            </a:r>
            <a:r>
              <a:rPr lang="en-US" sz="2800" dirty="0" smtClean="0"/>
              <a:t>ARM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No difference within a single machine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2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Reading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dirty="0"/>
              <a:t>Architecture: A Quantitative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Appendix A</a:t>
            </a:r>
          </a:p>
          <a:p>
            <a:r>
              <a:rPr lang="en-US" dirty="0"/>
              <a:t>Computer Organization and </a:t>
            </a:r>
            <a:r>
              <a:rPr lang="en-US" dirty="0" smtClean="0"/>
              <a:t>Design: </a:t>
            </a:r>
            <a:r>
              <a:rPr lang="en-US" dirty="0"/>
              <a:t>The </a:t>
            </a:r>
            <a:r>
              <a:rPr lang="en-US" dirty="0" smtClean="0"/>
              <a:t>Hardware/Software Interface</a:t>
            </a:r>
          </a:p>
          <a:p>
            <a:pPr lvl="1"/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744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Addressing </a:t>
            </a:r>
            <a:r>
              <a:rPr lang="en-US" altLang="en-US" dirty="0" smtClean="0"/>
              <a:t>Modes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How to Find Operands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60" y="991401"/>
            <a:ext cx="7565727" cy="5741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2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Addressing Modes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881" y="1118548"/>
            <a:ext cx="8793957" cy="5476352"/>
          </a:xfrm>
        </p:spPr>
        <p:txBody>
          <a:bodyPr/>
          <a:lstStyle/>
          <a:p>
            <a:r>
              <a:rPr lang="en-US" sz="2800" dirty="0"/>
              <a:t>Addressing modes can reduce </a:t>
            </a:r>
            <a:r>
              <a:rPr lang="en-US" sz="2800" dirty="0" smtClean="0"/>
              <a:t>IC</a:t>
            </a:r>
            <a:r>
              <a:rPr lang="en-US" sz="2800" dirty="0" smtClean="0"/>
              <a:t> </a:t>
            </a:r>
            <a:r>
              <a:rPr lang="en-US" sz="2800" dirty="0"/>
              <a:t>but at a cost of added CPU design complexity and/or increase average CPI</a:t>
            </a:r>
          </a:p>
          <a:p>
            <a:r>
              <a:rPr lang="en-US" sz="2800" dirty="0"/>
              <a:t>Example (usage of auto-increment mode</a:t>
            </a:r>
            <a:r>
              <a:rPr lang="en-US" sz="2800" dirty="0" smtClean="0"/>
              <a:t>):</a:t>
            </a:r>
          </a:p>
          <a:p>
            <a:pPr lvl="1"/>
            <a:r>
              <a:rPr lang="en-US" sz="2000" dirty="0" smtClean="0"/>
              <a:t>With auto-increment mode:</a:t>
            </a:r>
          </a:p>
          <a:p>
            <a:pPr marL="457200" lvl="1" indent="0">
              <a:buNone/>
            </a:pPr>
            <a:r>
              <a:rPr lang="en-US" sz="2000" dirty="0" smtClean="0"/>
              <a:t>			</a:t>
            </a:r>
            <a:r>
              <a:rPr lang="en-US" sz="2000" b="1" dirty="0" smtClean="0"/>
              <a:t>Add </a:t>
            </a:r>
            <a:r>
              <a:rPr lang="en-US" sz="2000" b="1" dirty="0"/>
              <a:t>R1, (R2)+</a:t>
            </a:r>
          </a:p>
          <a:p>
            <a:pPr lvl="1"/>
            <a:r>
              <a:rPr lang="en-US" sz="2000" dirty="0"/>
              <a:t>Without auto-increment mode</a:t>
            </a:r>
          </a:p>
          <a:p>
            <a:pPr marL="457200" lvl="1" indent="0">
              <a:buNone/>
            </a:pPr>
            <a:r>
              <a:rPr lang="en-US" sz="2000" dirty="0" smtClean="0"/>
              <a:t>			</a:t>
            </a:r>
            <a:r>
              <a:rPr lang="en-US" sz="2000" b="1" dirty="0" smtClean="0"/>
              <a:t>Add </a:t>
            </a:r>
            <a:r>
              <a:rPr lang="en-US" sz="2000" b="1" dirty="0"/>
              <a:t>R1, (R2)</a:t>
            </a:r>
          </a:p>
          <a:p>
            <a:pPr marL="457200" lvl="1" indent="0">
              <a:buNone/>
            </a:pPr>
            <a:r>
              <a:rPr lang="en-US" sz="2000" b="1" dirty="0" smtClean="0"/>
              <a:t>			Add </a:t>
            </a:r>
            <a:r>
              <a:rPr lang="en-US" sz="2000" b="1" dirty="0"/>
              <a:t>R2, #1</a:t>
            </a:r>
          </a:p>
          <a:p>
            <a:r>
              <a:rPr lang="en-US" sz="2800" dirty="0"/>
              <a:t>Example (usage of displacement mode):</a:t>
            </a:r>
          </a:p>
          <a:p>
            <a:pPr lvl="1"/>
            <a:r>
              <a:rPr lang="en-US" sz="2000" dirty="0"/>
              <a:t>With displacement mode:</a:t>
            </a:r>
          </a:p>
          <a:p>
            <a:pPr marL="457200" lvl="1" indent="0">
              <a:buNone/>
            </a:pPr>
            <a:r>
              <a:rPr lang="en-US" sz="2000" dirty="0" smtClean="0"/>
              <a:t>			</a:t>
            </a:r>
            <a:r>
              <a:rPr lang="en-US" sz="2000" b="1" dirty="0" smtClean="0"/>
              <a:t>Add </a:t>
            </a:r>
            <a:r>
              <a:rPr lang="en-US" sz="2000" b="1" dirty="0"/>
              <a:t>R4, 100(R1)</a:t>
            </a:r>
          </a:p>
          <a:p>
            <a:pPr lvl="1"/>
            <a:r>
              <a:rPr lang="en-US" sz="2000" dirty="0"/>
              <a:t>Without displacement mode</a:t>
            </a:r>
          </a:p>
          <a:p>
            <a:pPr marL="457200" lvl="1" indent="0">
              <a:buNone/>
            </a:pPr>
            <a:r>
              <a:rPr lang="en-US" sz="2000" dirty="0" smtClean="0"/>
              <a:t>			</a:t>
            </a:r>
            <a:r>
              <a:rPr lang="en-US" sz="2000" b="1" dirty="0" smtClean="0"/>
              <a:t>Add </a:t>
            </a:r>
            <a:r>
              <a:rPr lang="en-US" sz="2000" b="1" dirty="0"/>
              <a:t>R1, #100</a:t>
            </a:r>
          </a:p>
          <a:p>
            <a:pPr marL="457200" lvl="1" indent="0">
              <a:buNone/>
            </a:pPr>
            <a:r>
              <a:rPr lang="en-US" sz="2000" b="1" dirty="0" smtClean="0"/>
              <a:t>			Add </a:t>
            </a:r>
            <a:r>
              <a:rPr lang="en-US" sz="2000" b="1" dirty="0"/>
              <a:t>R4, (R1)</a:t>
            </a:r>
          </a:p>
          <a:p>
            <a:pPr marL="457200" lvl="1" indent="0">
              <a:buNone/>
            </a:pPr>
            <a:r>
              <a:rPr lang="en-US" sz="2000" b="1" dirty="0" smtClean="0"/>
              <a:t>			Sub </a:t>
            </a:r>
            <a:r>
              <a:rPr lang="en-US" sz="2000" b="1" dirty="0"/>
              <a:t>R1, #100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0949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5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Addressing Modes to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1" y="1201111"/>
            <a:ext cx="8793957" cy="5476352"/>
          </a:xfrm>
        </p:spPr>
        <p:txBody>
          <a:bodyPr/>
          <a:lstStyle/>
          <a:p>
            <a:r>
              <a:rPr lang="en-US" dirty="0" smtClean="0"/>
              <a:t>Support frequently used modes</a:t>
            </a:r>
          </a:p>
          <a:p>
            <a:pPr lvl="1"/>
            <a:r>
              <a:rPr lang="en-US" i="1" dirty="0" smtClean="0"/>
              <a:t>Make common case fast!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9" y="2206990"/>
            <a:ext cx="7272261" cy="4350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661647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230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Value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2" y="1084991"/>
            <a:ext cx="7792872" cy="4662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3471" y="5766934"/>
            <a:ext cx="600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dd R4 </a:t>
            </a:r>
            <a:r>
              <a:rPr lang="en-US" sz="2800" b="1" i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100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(R1) </a:t>
            </a:r>
            <a:r>
              <a:rPr lang="mr-IN" sz="2800" i="0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16 bits to be sufficient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0284" y="6222539"/>
            <a:ext cx="274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SPEC CPU 2000 on Alpha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1647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401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</a:t>
            </a:r>
            <a:r>
              <a:rPr lang="en-US" dirty="0" smtClean="0"/>
              <a:t>Immediate Operands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" y="1606465"/>
            <a:ext cx="8014822" cy="3559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1201" y="5420287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dd R4 </a:t>
            </a:r>
            <a:r>
              <a:rPr lang="en-US" sz="2800" b="1" i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#3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61647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01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Immediate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0460" y="5893435"/>
            <a:ext cx="522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dd R4 </a:t>
            </a:r>
            <a:r>
              <a:rPr lang="en-US" sz="2800" b="1" i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#3 </a:t>
            </a:r>
            <a:r>
              <a:rPr lang="mr-IN" sz="2800" i="0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 16 bits to be sufficient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1" y="1015184"/>
            <a:ext cx="7051247" cy="470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8312" y="6394020"/>
            <a:ext cx="274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SPEC CPU 2000 on Alpha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16477"/>
            <a:ext cx="23294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A.3   Memory Addressing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494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1" y="1235947"/>
            <a:ext cx="8860377" cy="5476352"/>
          </a:xfrm>
        </p:spPr>
        <p:txBody>
          <a:bodyPr/>
          <a:lstStyle/>
          <a:p>
            <a:r>
              <a:rPr lang="en-US" dirty="0" smtClean="0"/>
              <a:t>How to specify </a:t>
            </a:r>
            <a:r>
              <a:rPr lang="en-US" smtClean="0"/>
              <a:t>type and </a:t>
            </a:r>
            <a:r>
              <a:rPr lang="en-US" dirty="0" smtClean="0"/>
              <a:t>size of operands (A.4)</a:t>
            </a:r>
          </a:p>
          <a:p>
            <a:pPr lvl="1"/>
            <a:r>
              <a:rPr lang="en-US" dirty="0" smtClean="0"/>
              <a:t>Mainly specified in opcode </a:t>
            </a:r>
            <a:r>
              <a:rPr lang="mr-IN" dirty="0" smtClean="0"/>
              <a:t>–</a:t>
            </a:r>
            <a:r>
              <a:rPr lang="en-US" dirty="0" smtClean="0"/>
              <a:t> no separate tags for operands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Operations to support (A.5)</a:t>
            </a:r>
          </a:p>
          <a:p>
            <a:pPr lvl="1"/>
            <a:r>
              <a:rPr lang="en-US" dirty="0" smtClean="0"/>
              <a:t>simple instructions are used the most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 Control flow instructions (A.6)</a:t>
            </a:r>
          </a:p>
          <a:p>
            <a:pPr lvl="1"/>
            <a:r>
              <a:rPr lang="en-US" dirty="0" smtClean="0">
                <a:solidFill>
                  <a:srgbClr val="0136F8"/>
                </a:solidFill>
              </a:rPr>
              <a:t>Branch, call/return </a:t>
            </a:r>
            <a:r>
              <a:rPr lang="en-US" dirty="0" smtClean="0"/>
              <a:t>more popular than </a:t>
            </a:r>
            <a:r>
              <a:rPr lang="en-US" dirty="0" smtClean="0">
                <a:solidFill>
                  <a:srgbClr val="0136F8"/>
                </a:solidFill>
              </a:rPr>
              <a:t>jump</a:t>
            </a:r>
          </a:p>
          <a:p>
            <a:pPr lvl="1"/>
            <a:r>
              <a:rPr lang="en-US" dirty="0" smtClean="0"/>
              <a:t>Target address is typically </a:t>
            </a:r>
            <a:r>
              <a:rPr lang="en-US" dirty="0" smtClean="0">
                <a:solidFill>
                  <a:srgbClr val="0136F8"/>
                </a:solidFill>
              </a:rPr>
              <a:t>PC-relative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0136F8"/>
                </a:solidFill>
              </a:rPr>
              <a:t> register indirect</a:t>
            </a:r>
          </a:p>
          <a:p>
            <a:pPr lvl="1"/>
            <a:r>
              <a:rPr lang="en-US" dirty="0" smtClean="0"/>
              <a:t>Address displacements are usually</a:t>
            </a:r>
            <a:r>
              <a:rPr lang="en-US" dirty="0" smtClean="0">
                <a:solidFill>
                  <a:srgbClr val="0136F8"/>
                </a:solidFill>
              </a:rPr>
              <a:t> &lt;= 12 bits</a:t>
            </a:r>
          </a:p>
          <a:p>
            <a:pPr lvl="1"/>
            <a:r>
              <a:rPr lang="en-US" dirty="0" smtClean="0"/>
              <a:t>How to implement conditions for branches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496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03" y="1090246"/>
            <a:ext cx="7242791" cy="5176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617166"/>
            <a:ext cx="239354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A.7  Instruction Encodings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576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Encoding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Affects </a:t>
            </a:r>
            <a:r>
              <a:rPr lang="en-US" altLang="en-US" sz="2800" dirty="0" smtClean="0">
                <a:solidFill>
                  <a:srgbClr val="074FF8"/>
                </a:solidFill>
              </a:rPr>
              <a:t>code size</a:t>
            </a:r>
            <a:r>
              <a:rPr lang="en-US" sz="2800" dirty="0" smtClean="0">
                <a:solidFill>
                  <a:srgbClr val="074FF8"/>
                </a:solidFill>
              </a:rPr>
              <a:t> </a:t>
            </a:r>
            <a:r>
              <a:rPr lang="en-US" altLang="en-US" sz="2800" dirty="0" smtClean="0"/>
              <a:t>and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</a:rPr>
              <a:t>implementation</a:t>
            </a:r>
          </a:p>
          <a:p>
            <a:pPr>
              <a:spcBef>
                <a:spcPts val="1800"/>
              </a:spcBef>
            </a:pPr>
            <a:r>
              <a:rPr lang="en-US" altLang="en-US" sz="2800" dirty="0" err="1" smtClean="0"/>
              <a:t>OpCode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– Operation Code</a:t>
            </a:r>
          </a:p>
          <a:p>
            <a:pPr lvl="1"/>
            <a:r>
              <a:rPr lang="en-US" altLang="en-US" sz="2400" dirty="0"/>
              <a:t>The instruction (e.g., “add”, “load”)</a:t>
            </a:r>
          </a:p>
          <a:p>
            <a:pPr lvl="1"/>
            <a:r>
              <a:rPr lang="en-US" altLang="en-US" sz="2400" dirty="0"/>
              <a:t>Possible variants (e.g., “load byte”, “load word”…)</a:t>
            </a:r>
          </a:p>
          <a:p>
            <a:pPr>
              <a:spcBef>
                <a:spcPts val="1800"/>
              </a:spcBef>
            </a:pPr>
            <a:r>
              <a:rPr lang="en-US" altLang="en-US" sz="2800" dirty="0" err="1" smtClean="0"/>
              <a:t>Oprands</a:t>
            </a:r>
            <a:r>
              <a:rPr lang="en-US" altLang="en-US" sz="2800" dirty="0" smtClean="0"/>
              <a:t> </a:t>
            </a:r>
            <a:r>
              <a:rPr lang="mr-IN" altLang="en-US" sz="2800" dirty="0" smtClean="0"/>
              <a:t>–</a:t>
            </a:r>
            <a:r>
              <a:rPr lang="en-US" altLang="en-US" sz="2800" dirty="0" smtClean="0"/>
              <a:t> source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destination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Register, </a:t>
            </a:r>
            <a:r>
              <a:rPr lang="en-US" altLang="en-US" sz="2400" dirty="0"/>
              <a:t>memory </a:t>
            </a:r>
            <a:r>
              <a:rPr lang="en-US" altLang="en-US" sz="2400" dirty="0" smtClean="0"/>
              <a:t>address, immediate</a:t>
            </a:r>
            <a:endParaRPr lang="en-US" altLang="en-US" sz="2400" dirty="0"/>
          </a:p>
          <a:p>
            <a:pPr>
              <a:spcBef>
                <a:spcPts val="1800"/>
              </a:spcBef>
            </a:pPr>
            <a:r>
              <a:rPr lang="en-US" altLang="en-US" sz="2800" dirty="0"/>
              <a:t>Addressing </a:t>
            </a:r>
            <a:r>
              <a:rPr lang="en-US" altLang="en-US" sz="2800" dirty="0" smtClean="0"/>
              <a:t>Modes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Impacts </a:t>
            </a:r>
            <a:r>
              <a:rPr lang="en-US" altLang="en-US" sz="2400" dirty="0"/>
              <a:t>code </a:t>
            </a:r>
            <a:r>
              <a:rPr lang="en-US" altLang="en-US" sz="2400" dirty="0" smtClean="0"/>
              <a:t>size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altLang="en-US" sz="2000" dirty="0" smtClean="0"/>
              <a:t>Encode </a:t>
            </a:r>
            <a:r>
              <a:rPr lang="en-US" altLang="en-US" sz="2000" dirty="0"/>
              <a:t>as part of opcode (common in load-store architectures which use a few number of addressing </a:t>
            </a:r>
            <a:r>
              <a:rPr lang="en-US" altLang="en-US" sz="2000" dirty="0" smtClean="0"/>
              <a:t>modes)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altLang="en-US" sz="2000" dirty="0" smtClean="0"/>
              <a:t>Address </a:t>
            </a:r>
            <a:r>
              <a:rPr lang="en-US" altLang="en-US" sz="2000" dirty="0"/>
              <a:t>specifier for each operand (common in architectures which support may different addressing modes)</a:t>
            </a: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7166"/>
            <a:ext cx="239354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A.7  Instruction Encodings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751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vs Variable Length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Fixed Length</a:t>
            </a:r>
          </a:p>
          <a:p>
            <a:pPr lvl="1"/>
            <a:r>
              <a:rPr lang="en-US" altLang="en-US" sz="2400" dirty="0"/>
              <a:t>Simple, easily decoded</a:t>
            </a:r>
          </a:p>
          <a:p>
            <a:pPr lvl="1"/>
            <a:r>
              <a:rPr lang="en-US" altLang="en-US" sz="2400" dirty="0"/>
              <a:t>Larger code size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Variable </a:t>
            </a:r>
            <a:r>
              <a:rPr lang="en-US" altLang="en-US" sz="2800" dirty="0"/>
              <a:t>Length</a:t>
            </a:r>
          </a:p>
          <a:p>
            <a:pPr lvl="1"/>
            <a:r>
              <a:rPr lang="en-US" altLang="en-US" sz="2400" dirty="0"/>
              <a:t>More complex, harder to decode</a:t>
            </a:r>
          </a:p>
          <a:p>
            <a:pPr lvl="1"/>
            <a:r>
              <a:rPr lang="en-US" altLang="en-US" sz="2400" dirty="0"/>
              <a:t>More compact, efficient use of memory</a:t>
            </a:r>
          </a:p>
          <a:p>
            <a:pPr lvl="2"/>
            <a:r>
              <a:rPr lang="en-US" altLang="en-US" sz="2000" dirty="0"/>
              <a:t>Fewer memory references</a:t>
            </a:r>
          </a:p>
          <a:p>
            <a:pPr lvl="2"/>
            <a:r>
              <a:rPr lang="en-US" altLang="en-US" sz="2000" dirty="0"/>
              <a:t>Advantage possibly mitigated </a:t>
            </a:r>
            <a:r>
              <a:rPr lang="en-US" altLang="en-US" sz="2000" dirty="0" smtClean="0"/>
              <a:t>by </a:t>
            </a:r>
            <a:r>
              <a:rPr lang="en-US" altLang="en-US" sz="2000" dirty="0"/>
              <a:t>use of cache</a:t>
            </a:r>
          </a:p>
          <a:p>
            <a:pPr lvl="1"/>
            <a:r>
              <a:rPr lang="en-US" altLang="en-US" sz="2400" dirty="0"/>
              <a:t>Complex pipeline: instructions vary greatly in both size and amount of work to be performed</a:t>
            </a:r>
            <a:endParaRPr lang="en-US" altLang="en-US" sz="160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239354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A.7  Instruction Encodings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221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Abstractions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92882" y="1105316"/>
            <a:ext cx="5557044" cy="547635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Abstraction helps us deal with complexity</a:t>
            </a:r>
          </a:p>
          <a:p>
            <a:pPr lvl="1" eaLnBrk="1" hangingPunct="1"/>
            <a:r>
              <a:rPr lang="en-US" altLang="en-US" dirty="0" smtClean="0"/>
              <a:t>Hide lower-level detail</a:t>
            </a:r>
          </a:p>
          <a:p>
            <a:pPr eaLnBrk="1" hangingPunct="1"/>
            <a:r>
              <a:rPr lang="en-US" altLang="en-US" dirty="0" smtClean="0"/>
              <a:t>Instruction set architecture (ISA)</a:t>
            </a:r>
          </a:p>
          <a:p>
            <a:pPr lvl="1" eaLnBrk="1" hangingPunct="1"/>
            <a:r>
              <a:rPr lang="en-US" altLang="en-US" dirty="0" smtClean="0"/>
              <a:t>The hardware/software interface</a:t>
            </a:r>
          </a:p>
          <a:p>
            <a:pPr lvl="1" eaLnBrk="1" hangingPunct="1"/>
            <a:r>
              <a:rPr lang="en-US" altLang="en-US" dirty="0" smtClean="0"/>
              <a:t>Defines storage, operations,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Implementation</a:t>
            </a:r>
          </a:p>
          <a:p>
            <a:pPr lvl="1" eaLnBrk="1" hangingPunct="1"/>
            <a:r>
              <a:rPr lang="en-US" altLang="en-US" dirty="0" smtClean="0"/>
              <a:t>The details underlying the interface</a:t>
            </a:r>
          </a:p>
          <a:p>
            <a:pPr lvl="1" eaLnBrk="1" hangingPunct="1"/>
            <a:r>
              <a:rPr lang="en-US" altLang="en-US" dirty="0" smtClean="0"/>
              <a:t>An ISA can have multiple implementations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489700" y="4829474"/>
            <a:ext cx="2041525" cy="36671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Microarchitecture</a:t>
            </a:r>
          </a:p>
        </p:txBody>
      </p:sp>
      <p:sp>
        <p:nvSpPr>
          <p:cNvPr id="21" name="Text Box 18"/>
          <p:cNvSpPr txBox="1">
            <a:spLocks noChangeAspect="1" noChangeArrowheads="1"/>
          </p:cNvSpPr>
          <p:nvPr/>
        </p:nvSpPr>
        <p:spPr bwMode="auto">
          <a:xfrm>
            <a:off x="6489700" y="4456411"/>
            <a:ext cx="204152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ISA</a:t>
            </a:r>
          </a:p>
        </p:txBody>
      </p:sp>
      <p:sp>
        <p:nvSpPr>
          <p:cNvPr id="22" name="Text Box 19"/>
          <p:cNvSpPr txBox="1">
            <a:spLocks noChangeAspect="1" noChangeArrowheads="1"/>
          </p:cNvSpPr>
          <p:nvPr/>
        </p:nvSpPr>
        <p:spPr bwMode="auto">
          <a:xfrm>
            <a:off x="5749925" y="2872086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Program/Language</a:t>
            </a:r>
          </a:p>
        </p:txBody>
      </p:sp>
      <p:sp>
        <p:nvSpPr>
          <p:cNvPr id="23" name="Text Box 20"/>
          <p:cNvSpPr txBox="1">
            <a:spLocks noChangeAspect="1" noChangeArrowheads="1"/>
          </p:cNvSpPr>
          <p:nvPr/>
        </p:nvSpPr>
        <p:spPr bwMode="auto">
          <a:xfrm>
            <a:off x="5749925" y="2500611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Algorithm</a:t>
            </a:r>
          </a:p>
        </p:txBody>
      </p:sp>
      <p:sp>
        <p:nvSpPr>
          <p:cNvPr id="24" name="Text Box 21"/>
          <p:cNvSpPr txBox="1">
            <a:spLocks noChangeAspect="1" noChangeArrowheads="1"/>
          </p:cNvSpPr>
          <p:nvPr/>
        </p:nvSpPr>
        <p:spPr bwMode="auto">
          <a:xfrm>
            <a:off x="5749925" y="2132311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Problem</a:t>
            </a:r>
          </a:p>
        </p:txBody>
      </p:sp>
      <p:sp>
        <p:nvSpPr>
          <p:cNvPr id="25" name="Text Box 24"/>
          <p:cNvSpPr txBox="1">
            <a:spLocks noChangeAspect="1" noChangeArrowheads="1"/>
          </p:cNvSpPr>
          <p:nvPr/>
        </p:nvSpPr>
        <p:spPr bwMode="auto">
          <a:xfrm>
            <a:off x="6489700" y="3786486"/>
            <a:ext cx="2041525" cy="669925"/>
          </a:xfrm>
          <a:prstGeom prst="rect">
            <a:avLst/>
          </a:prstGeom>
          <a:solidFill>
            <a:srgbClr val="35F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Runtime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(VM, OS, MM)</a:t>
            </a:r>
          </a:p>
        </p:txBody>
      </p:sp>
      <p:sp>
        <p:nvSpPr>
          <p:cNvPr id="26" name="Text Box 25"/>
          <p:cNvSpPr txBox="1">
            <a:spLocks noChangeAspect="1" noChangeArrowheads="1"/>
          </p:cNvSpPr>
          <p:nvPr/>
        </p:nvSpPr>
        <p:spPr bwMode="auto">
          <a:xfrm>
            <a:off x="8228013" y="2860974"/>
            <a:ext cx="72707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User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718300" y="3240386"/>
            <a:ext cx="361950" cy="561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7805738" y="3038774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8047038" y="3240386"/>
            <a:ext cx="544512" cy="561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16200000" flipV="1">
            <a:off x="7919243" y="2188668"/>
            <a:ext cx="544513" cy="800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2"/>
          <p:cNvSpPr txBox="1">
            <a:spLocks noChangeAspect="1" noChangeArrowheads="1"/>
          </p:cNvSpPr>
          <p:nvPr/>
        </p:nvSpPr>
        <p:spPr bwMode="auto">
          <a:xfrm>
            <a:off x="6489700" y="5194599"/>
            <a:ext cx="2039938" cy="37306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anose="020B0600070205080204" pitchFamily="34" charset="-128"/>
                <a:cs typeface="Arial" charset="0"/>
              </a:rPr>
              <a:t>Logic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32" name="Text Box 23"/>
          <p:cNvSpPr txBox="1">
            <a:spLocks noChangeAspect="1" noChangeArrowheads="1"/>
          </p:cNvSpPr>
          <p:nvPr/>
        </p:nvSpPr>
        <p:spPr bwMode="auto">
          <a:xfrm>
            <a:off x="6489700" y="5566074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Circuits</a:t>
            </a:r>
          </a:p>
        </p:txBody>
      </p:sp>
      <p:sp>
        <p:nvSpPr>
          <p:cNvPr id="33" name="Text Box 23"/>
          <p:cNvSpPr txBox="1">
            <a:spLocks noChangeAspect="1" noChangeArrowheads="1"/>
          </p:cNvSpPr>
          <p:nvPr/>
        </p:nvSpPr>
        <p:spPr bwMode="auto">
          <a:xfrm>
            <a:off x="6491288" y="5921674"/>
            <a:ext cx="2043112" cy="36671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Electrons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 rot="5400000">
            <a:off x="6969125" y="3695999"/>
            <a:ext cx="1066800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1" y="6616550"/>
            <a:ext cx="167417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Encoding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Tradeoff </a:t>
            </a:r>
            <a:r>
              <a:rPr lang="en-US" altLang="en-US" sz="2800" dirty="0" smtClean="0"/>
              <a:t>between variable and fixed encoding is </a:t>
            </a:r>
            <a:r>
              <a:rPr lang="en-US" altLang="en-US" sz="2800" dirty="0"/>
              <a:t>size of program versus ease of decoding</a:t>
            </a:r>
          </a:p>
          <a:p>
            <a:pPr>
              <a:spcBef>
                <a:spcPts val="1800"/>
              </a:spcBef>
            </a:pPr>
            <a:r>
              <a:rPr lang="en-US" altLang="en-US" sz="2800" dirty="0" smtClean="0"/>
              <a:t>Must </a:t>
            </a:r>
            <a:r>
              <a:rPr lang="en-US" altLang="en-US" sz="2800" dirty="0"/>
              <a:t>balance the following competing requirements:</a:t>
            </a:r>
          </a:p>
          <a:p>
            <a:pPr lvl="1"/>
            <a:r>
              <a:rPr lang="en-US" altLang="en-US" sz="2400" dirty="0"/>
              <a:t>Support as many registers and addressing modes as possible</a:t>
            </a:r>
          </a:p>
          <a:p>
            <a:pPr lvl="1"/>
            <a:r>
              <a:rPr lang="en-US" altLang="en-US" sz="2400" dirty="0"/>
              <a:t>Impact of size of the </a:t>
            </a:r>
            <a:r>
              <a:rPr lang="en-US" altLang="en-US" sz="2400" dirty="0" smtClean="0"/>
              <a:t># of registers </a:t>
            </a:r>
            <a:r>
              <a:rPr lang="en-US" altLang="en-US" sz="2400" dirty="0"/>
              <a:t>and addressing mode fields on the average instruction size</a:t>
            </a:r>
          </a:p>
          <a:p>
            <a:pPr lvl="1"/>
            <a:r>
              <a:rPr lang="en-US" altLang="en-US" sz="2400" dirty="0"/>
              <a:t>Desire to have instructions encoded into lengths that will be easy to handle in a pipelined implementation</a:t>
            </a:r>
          </a:p>
          <a:p>
            <a:pPr lvl="2"/>
            <a:r>
              <a:rPr lang="en-US" altLang="en-US" sz="2000" dirty="0">
                <a:sym typeface="Symbol" panose="05050102010706020507" pitchFamily="18" charset="2"/>
              </a:rPr>
              <a:t>Multiple of bytes than </a:t>
            </a:r>
            <a:r>
              <a:rPr lang="en-US" altLang="en-US" sz="2000" dirty="0" smtClean="0">
                <a:sym typeface="Symbol" panose="05050102010706020507" pitchFamily="18" charset="2"/>
              </a:rPr>
              <a:t>arbitrary # of bits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defTabSz="548640">
              <a:spcBef>
                <a:spcPts val="1800"/>
              </a:spcBef>
            </a:pPr>
            <a:r>
              <a:rPr lang="en-US" altLang="en-US" sz="2800" dirty="0" smtClean="0"/>
              <a:t>Many desktop and server choose fixed-length instructions</a:t>
            </a:r>
          </a:p>
          <a:p>
            <a:pPr lvl="1"/>
            <a:r>
              <a:rPr lang="en-US" altLang="en-US" sz="2200" dirty="0"/>
              <a:t>?</a:t>
            </a:r>
            <a:endParaRPr lang="en-US" alt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519446"/>
            <a:ext cx="239354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A.7  Instruction Encodings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3727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Use general-purpose registers with load-store arch</a:t>
            </a: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Addressing modes: displacement, immediate, register indirect</a:t>
            </a: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Data size: 8-, 16-, 32-, and 64-bit integer, 64-bit floating</a:t>
            </a: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Simple instructions: load, store, add, subtract, </a:t>
            </a:r>
            <a:r>
              <a:rPr lang="mr-IN" altLang="en-US" sz="2800" dirty="0" smtClean="0">
                <a:sym typeface="Symbol" panose="05050102010706020507" pitchFamily="18" charset="2"/>
              </a:rPr>
              <a:t>…</a:t>
            </a:r>
            <a:endParaRPr lang="en-US" altLang="en-US" sz="2800" dirty="0" smtClean="0">
              <a:sym typeface="Symbol" panose="05050102010706020507" pitchFamily="18" charset="2"/>
            </a:endParaRP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Compare: =, /=, &lt;</a:t>
            </a: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Fixed instruction for performance, variable instruction for code size</a:t>
            </a: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At least 16 registers</a:t>
            </a:r>
          </a:p>
          <a:p>
            <a:endParaRPr lang="en-US" altLang="en-US" sz="2800" dirty="0" smtClean="0">
              <a:sym typeface="Symbol" panose="05050102010706020507" pitchFamily="18" charset="2"/>
            </a:endParaRP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Read section A9 to get an idea of MIPS ISA.</a:t>
            </a:r>
          </a:p>
          <a:p>
            <a:pPr lvl="1"/>
            <a:r>
              <a:rPr lang="en-US" altLang="en-US" sz="2400" dirty="0" smtClean="0">
                <a:sym typeface="Symbol" panose="05050102010706020507" pitchFamily="18" charset="2"/>
              </a:rPr>
              <a:t>Useful for understanding following discussions on pipelining</a:t>
            </a:r>
            <a:endParaRPr lang="en-US" altLang="en-US" sz="240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305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“high-level” instruction set features to support a high-level language structure</a:t>
            </a:r>
          </a:p>
          <a:p>
            <a:pPr lvl="1"/>
            <a:r>
              <a:rPr lang="en-US" dirty="0" smtClean="0"/>
              <a:t>They do not match HL needs, or</a:t>
            </a:r>
          </a:p>
          <a:p>
            <a:pPr lvl="1"/>
            <a:r>
              <a:rPr lang="en-US" dirty="0" smtClean="0"/>
              <a:t>Too expensive to use </a:t>
            </a:r>
          </a:p>
          <a:p>
            <a:pPr lvl="1"/>
            <a:r>
              <a:rPr lang="en-US" dirty="0" smtClean="0">
                <a:solidFill>
                  <a:srgbClr val="074FF8"/>
                </a:solidFill>
              </a:rPr>
              <a:t>Should provide primitives for compiler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Innovating at instruction set architecture alone without accounting for compiler support</a:t>
            </a:r>
          </a:p>
          <a:p>
            <a:pPr lvl="1"/>
            <a:r>
              <a:rPr lang="en-US" dirty="0" smtClean="0"/>
              <a:t>Often compiler can lead to larger improvement in performance or code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5220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2700670"/>
            <a:ext cx="877824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Backup</a:t>
            </a:r>
            <a:endParaRPr lang="en-US" sz="4000" b="1" i="0" dirty="0" smtClean="0">
              <a:solidFill>
                <a:srgbClr val="001CFE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928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321706"/>
            <a:ext cx="8793957" cy="4594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6632" y="5916303"/>
            <a:ext cx="531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Operations supported </a:t>
            </a:r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by most ISAs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7" y="6519446"/>
            <a:ext cx="237520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A.4   Types of Instructions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7" y="6519446"/>
            <a:ext cx="314643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A.5   Operations in the Instructions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537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4" y="997447"/>
            <a:ext cx="8426786" cy="496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9926" y="5964072"/>
            <a:ext cx="4586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Simple </a:t>
            </a:r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instructions dominate!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7" y="6519446"/>
            <a:ext cx="314643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A.5   Operations in the Instructions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307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4551" y="5613319"/>
            <a:ext cx="4865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Conditional branches 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dominate!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" y="1541721"/>
            <a:ext cx="8267390" cy="3958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2565" y="6353145"/>
            <a:ext cx="274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SPEC CPU 2000 on Alpha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7" y="6519446"/>
            <a:ext cx="274895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A.6  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Control Flow Instructions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3092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Branch Distances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6899" y="5151488"/>
            <a:ext cx="5251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4-8 </a:t>
            </a:r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bits can encode 90% branches!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467320"/>
            <a:ext cx="8589085" cy="3568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7787" y="5744818"/>
            <a:ext cx="274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SPEC CPU 2000 on Alpha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7" y="6519446"/>
            <a:ext cx="274895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A.6  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Control Flow Instructions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66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Condition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2" y="1951630"/>
            <a:ext cx="8782082" cy="298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7" y="6519446"/>
            <a:ext cx="274895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A.6  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Control Flow Instructions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50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smtClean="0"/>
              <a:t>of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70" y="1159813"/>
            <a:ext cx="6059606" cy="4823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6096" y="6051257"/>
            <a:ext cx="274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SPEC CPU 2000 on Alpha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7" y="6519446"/>
            <a:ext cx="274895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A.6  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Control Flow Instructions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4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Levels of Program Code</a:t>
            </a:r>
            <a:endParaRPr lang="en-AU" smtClean="0"/>
          </a:p>
        </p:txBody>
      </p:sp>
      <p:sp>
        <p:nvSpPr>
          <p:cNvPr id="9728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High-level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Level of abstraction closer to problem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Provides for productivity and portability </a:t>
            </a:r>
            <a:endParaRPr lang="en-AU" altLang="en-US" sz="2400" dirty="0" smtClean="0"/>
          </a:p>
          <a:p>
            <a:pPr eaLnBrk="1" hangingPunct="1"/>
            <a:r>
              <a:rPr lang="en-US" altLang="en-US" sz="2800" dirty="0" smtClean="0"/>
              <a:t>Assembly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Textual representation of instructions</a:t>
            </a:r>
          </a:p>
          <a:p>
            <a:pPr eaLnBrk="1" hangingPunct="1"/>
            <a:r>
              <a:rPr lang="en-US" altLang="en-US" sz="2800" dirty="0"/>
              <a:t>Hardware representation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Machine code - Binary </a:t>
            </a:r>
            <a:r>
              <a:rPr lang="en-US" altLang="en-US" sz="2400" dirty="0"/>
              <a:t>digits (bits)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Encoded instructions and </a:t>
            </a:r>
            <a:r>
              <a:rPr lang="en-US" altLang="en-US" sz="2400" dirty="0" smtClean="0"/>
              <a:t>data</a:t>
            </a:r>
            <a:endParaRPr lang="en-US" altLang="en-US" sz="28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dirty="0" smtClean="0"/>
              <a:t>Compiler</a:t>
            </a:r>
          </a:p>
          <a:p>
            <a:pPr lvl="1" eaLnBrk="1" hangingPunct="1"/>
            <a:r>
              <a:rPr lang="en-US" altLang="en-US" sz="2200" dirty="0" smtClean="0"/>
              <a:t>Translate HL </a:t>
            </a:r>
            <a:r>
              <a:rPr lang="en-US" altLang="en-US" sz="2200" dirty="0" err="1" smtClean="0"/>
              <a:t>prgm</a:t>
            </a:r>
            <a:r>
              <a:rPr lang="en-US" altLang="en-US" sz="2200" dirty="0" smtClean="0"/>
              <a:t> to assembly</a:t>
            </a:r>
          </a:p>
          <a:p>
            <a:pPr eaLnBrk="1" hangingPunct="1"/>
            <a:r>
              <a:rPr lang="en-US" altLang="en-US" sz="2800" dirty="0" smtClean="0"/>
              <a:t>Assembler</a:t>
            </a:r>
          </a:p>
          <a:p>
            <a:pPr lvl="1" eaLnBrk="1" hangingPunct="1"/>
            <a:r>
              <a:rPr lang="en-US" altLang="en-US" sz="2400" dirty="0" smtClean="0"/>
              <a:t>Translate assembly to machine code</a:t>
            </a:r>
          </a:p>
        </p:txBody>
      </p:sp>
      <p:pic>
        <p:nvPicPr>
          <p:cNvPr id="97284" name="Picture 10" descr="f01-03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22897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16550"/>
            <a:ext cx="167417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9"/>
          <p:cNvSpPr>
            <a:spLocks noGrp="1" noChangeArrowheads="1"/>
          </p:cNvSpPr>
          <p:nvPr>
            <p:ph idx="1"/>
          </p:nvPr>
        </p:nvSpPr>
        <p:spPr>
          <a:xfrm>
            <a:off x="192881" y="1235947"/>
            <a:ext cx="6665119" cy="547635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computer is just a FSM</a:t>
            </a:r>
          </a:p>
          <a:p>
            <a:pPr lvl="1" eaLnBrk="1" hangingPunct="1"/>
            <a:r>
              <a:rPr lang="en-US" altLang="en-US" sz="2200" dirty="0" smtClean="0"/>
              <a:t>States stored in registers, memory, PC, </a:t>
            </a:r>
            <a:r>
              <a:rPr lang="en-US" altLang="en-US" sz="2200" dirty="0" err="1" smtClean="0"/>
              <a:t>etc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200" dirty="0" smtClean="0"/>
              <a:t>States changed by instruction execution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 smtClean="0"/>
              <a:t>An instruction is executed in</a:t>
            </a:r>
          </a:p>
          <a:p>
            <a:pPr lvl="1" eaLnBrk="1" hangingPunct="1"/>
            <a:r>
              <a:rPr lang="en-US" altLang="en-US" sz="2400" b="1" dirty="0" smtClean="0"/>
              <a:t>Fetch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an instruction into CPU from memory</a:t>
            </a:r>
          </a:p>
          <a:p>
            <a:pPr lvl="1" eaLnBrk="1" hangingPunct="1"/>
            <a:r>
              <a:rPr lang="en-US" altLang="en-US" sz="2400" b="1" dirty="0" smtClean="0"/>
              <a:t>Decode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it to generate control signals</a:t>
            </a:r>
          </a:p>
          <a:p>
            <a:pPr lvl="1" eaLnBrk="1" hangingPunct="1"/>
            <a:r>
              <a:rPr lang="en-US" altLang="en-US" sz="2400" b="1" dirty="0" smtClean="0"/>
              <a:t>Execute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it (add, </a:t>
            </a:r>
            <a:r>
              <a:rPr lang="en-US" altLang="en-US" sz="2400" dirty="0" err="1" smtClean="0"/>
              <a:t>mult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etc</a:t>
            </a:r>
            <a:r>
              <a:rPr lang="en-US" altLang="en-US" sz="2400" dirty="0" smtClean="0"/>
              <a:t>)</a:t>
            </a:r>
          </a:p>
          <a:p>
            <a:pPr lvl="1" eaLnBrk="1" hangingPunct="1"/>
            <a:r>
              <a:rPr lang="en-US" altLang="en-US" sz="2400" b="1" dirty="0" smtClean="0"/>
              <a:t>Write back </a:t>
            </a:r>
            <a:r>
              <a:rPr lang="en-US" altLang="en-US" sz="2400" dirty="0" smtClean="0"/>
              <a:t>output to </a:t>
            </a:r>
            <a:r>
              <a:rPr lang="en-US" altLang="en-US" sz="2400" dirty="0" err="1" smtClean="0"/>
              <a:t>reg</a:t>
            </a:r>
            <a:r>
              <a:rPr lang="en-US" altLang="en-US" sz="2400" dirty="0" smtClean="0"/>
              <a:t> or memory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i="1" dirty="0" smtClean="0"/>
              <a:t>Programs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data</a:t>
            </a:r>
            <a:r>
              <a:rPr lang="en-US" altLang="en-US" sz="2800" dirty="0" smtClean="0"/>
              <a:t> coexist in memory</a:t>
            </a:r>
          </a:p>
          <a:p>
            <a:pPr lvl="1" eaLnBrk="1" hangingPunct="1"/>
            <a:r>
              <a:rPr lang="en-US" altLang="en-US" sz="2400" dirty="0" smtClean="0"/>
              <a:t>How to distinguish program from data?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Program Execution Model</a:t>
            </a:r>
            <a:endParaRPr lang="en-AU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6996113" y="2774160"/>
            <a:ext cx="1321594" cy="414337"/>
          </a:xfrm>
          <a:prstGeom prst="rect">
            <a:avLst/>
          </a:prstGeom>
          <a:solidFill>
            <a:schemeClr val="bg1">
              <a:lumMod val="85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Fetch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96113" y="3188497"/>
            <a:ext cx="1321594" cy="414337"/>
          </a:xfrm>
          <a:prstGeom prst="rect">
            <a:avLst/>
          </a:prstGeom>
          <a:solidFill>
            <a:schemeClr val="bg1">
              <a:lumMod val="85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Decode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996113" y="3602834"/>
            <a:ext cx="1321594" cy="414337"/>
          </a:xfrm>
          <a:prstGeom prst="rect">
            <a:avLst/>
          </a:prstGeom>
          <a:solidFill>
            <a:schemeClr val="bg1">
              <a:lumMod val="85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Execute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96113" y="3983834"/>
            <a:ext cx="1321594" cy="414337"/>
          </a:xfrm>
          <a:prstGeom prst="rect">
            <a:avLst/>
          </a:prstGeom>
          <a:solidFill>
            <a:schemeClr val="bg1">
              <a:lumMod val="85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Writeback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Elbow Connector 8"/>
          <p:cNvCxnSpPr/>
          <p:nvPr/>
        </p:nvCxnSpPr>
        <p:spPr bwMode="auto">
          <a:xfrm rot="16200000" flipH="1">
            <a:off x="8112519" y="3942561"/>
            <a:ext cx="338140" cy="1249359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0" name="Elbow Connector 9"/>
          <p:cNvCxnSpPr>
            <a:endCxn id="6" idx="0"/>
          </p:cNvCxnSpPr>
          <p:nvPr/>
        </p:nvCxnSpPr>
        <p:spPr bwMode="auto">
          <a:xfrm rot="16200000" flipV="1">
            <a:off x="7291587" y="3139484"/>
            <a:ext cx="1962149" cy="1231501"/>
          </a:xfrm>
          <a:prstGeom prst="bentConnector3">
            <a:avLst>
              <a:gd name="adj1" fmla="val 115655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6616550"/>
            <a:ext cx="167417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9"/>
          <p:cNvSpPr>
            <a:spLocks noGrp="1" noChangeArrowheads="1"/>
          </p:cNvSpPr>
          <p:nvPr>
            <p:ph idx="1"/>
          </p:nvPr>
        </p:nvSpPr>
        <p:spPr>
          <a:xfrm>
            <a:off x="192881" y="1208651"/>
            <a:ext cx="8786813" cy="547635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Programmability</a:t>
            </a:r>
          </a:p>
          <a:p>
            <a:pPr lvl="1" eaLnBrk="1" hangingPunct="1"/>
            <a:r>
              <a:rPr lang="en-US" altLang="en-US" dirty="0" smtClean="0"/>
              <a:t>Who does assembly programming these days?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 dirty="0" smtClean="0"/>
              <a:t>Performance/</a:t>
            </a:r>
            <a:r>
              <a:rPr lang="en-US" altLang="en-US" b="1" dirty="0" err="1" smtClean="0"/>
              <a:t>Implementability</a:t>
            </a:r>
            <a:endParaRPr lang="en-US" altLang="en-US" b="1" dirty="0" smtClean="0"/>
          </a:p>
          <a:p>
            <a:pPr lvl="1" eaLnBrk="1" hangingPunct="1"/>
            <a:r>
              <a:rPr lang="en-US" dirty="0"/>
              <a:t>Easy to design high-performance implementations? </a:t>
            </a:r>
          </a:p>
          <a:p>
            <a:pPr lvl="1" eaLnBrk="1" hangingPunct="1"/>
            <a:r>
              <a:rPr lang="en-US" dirty="0" smtClean="0"/>
              <a:t>Easy </a:t>
            </a:r>
            <a:r>
              <a:rPr lang="en-US" dirty="0"/>
              <a:t>to design low-power </a:t>
            </a:r>
            <a:r>
              <a:rPr lang="en-US" dirty="0" smtClean="0"/>
              <a:t>implementations?</a:t>
            </a:r>
            <a:endParaRPr lang="en-US" dirty="0"/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asy </a:t>
            </a:r>
            <a:r>
              <a:rPr lang="en-US" dirty="0"/>
              <a:t>to design low-cost implementations? </a:t>
            </a:r>
            <a:endParaRPr lang="en-US" altLang="en-US" b="1" dirty="0" smtClean="0"/>
          </a:p>
          <a:p>
            <a:pPr eaLnBrk="1" hangingPunct="1">
              <a:spcBef>
                <a:spcPts val="1800"/>
              </a:spcBef>
            </a:pPr>
            <a:r>
              <a:rPr lang="en-US" altLang="en-US" b="1" dirty="0" smtClean="0"/>
              <a:t>Compatibility</a:t>
            </a:r>
          </a:p>
          <a:p>
            <a:pPr lvl="1"/>
            <a:r>
              <a:rPr lang="en-US" dirty="0"/>
              <a:t>Easy to maintain as languages, </a:t>
            </a:r>
            <a:r>
              <a:rPr lang="en-US" dirty="0" smtClean="0"/>
              <a:t>programs evolve</a:t>
            </a:r>
          </a:p>
          <a:p>
            <a:pPr lvl="1"/>
            <a:r>
              <a:rPr lang="en-US" dirty="0" smtClean="0"/>
              <a:t>x86 </a:t>
            </a:r>
            <a:r>
              <a:rPr lang="en-US" dirty="0"/>
              <a:t>(IA32) generations: 8086, 286, 386, 486, Pentium, </a:t>
            </a:r>
            <a:r>
              <a:rPr lang="en-US" dirty="0" smtClean="0"/>
              <a:t>Pentium-II</a:t>
            </a:r>
            <a:r>
              <a:rPr lang="en-US" dirty="0"/>
              <a:t>, </a:t>
            </a:r>
            <a:r>
              <a:rPr lang="en-US" dirty="0" smtClean="0"/>
              <a:t>Pentium-III</a:t>
            </a:r>
            <a:r>
              <a:rPr lang="en-US" dirty="0"/>
              <a:t>, Pentium4, Core2, Core i7, ... 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Makes a Good ISA?</a:t>
            </a:r>
            <a:endParaRPr lang="en-AU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6550"/>
            <a:ext cx="167417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9"/>
          <p:cNvSpPr>
            <a:spLocks noGrp="1" noChangeArrowheads="1"/>
          </p:cNvSpPr>
          <p:nvPr>
            <p:ph idx="1"/>
          </p:nvPr>
        </p:nvSpPr>
        <p:spPr>
          <a:xfrm>
            <a:off x="192881" y="1208651"/>
            <a:ext cx="8786813" cy="547635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Execution time = IC * CPI * cycle time</a:t>
            </a:r>
          </a:p>
          <a:p>
            <a:pPr eaLnBrk="1" hangingPunct="1"/>
            <a:r>
              <a:rPr lang="en-US" altLang="en-US" b="1" dirty="0" smtClean="0"/>
              <a:t>IC: </a:t>
            </a:r>
            <a:r>
              <a:rPr lang="en-US" altLang="en-US" dirty="0" smtClean="0"/>
              <a:t>instructions executed to finish program</a:t>
            </a:r>
          </a:p>
          <a:p>
            <a:pPr lvl="1" eaLnBrk="1" hangingPunct="1"/>
            <a:r>
              <a:rPr lang="en-US" altLang="en-US" dirty="0" smtClean="0"/>
              <a:t>Determined by program, compiler, ISA</a:t>
            </a:r>
          </a:p>
          <a:p>
            <a:pPr eaLnBrk="1" hangingPunct="1"/>
            <a:r>
              <a:rPr lang="en-US" altLang="en-US" b="1" dirty="0" smtClean="0"/>
              <a:t>CPI: </a:t>
            </a:r>
            <a:r>
              <a:rPr lang="en-US" altLang="en-US" dirty="0" smtClean="0"/>
              <a:t>number of cycles needed for each instruction</a:t>
            </a:r>
          </a:p>
          <a:p>
            <a:pPr lvl="1" eaLnBrk="1" hangingPunct="1"/>
            <a:r>
              <a:rPr lang="en-US" altLang="en-US" dirty="0"/>
              <a:t>Determined </a:t>
            </a:r>
            <a:r>
              <a:rPr lang="en-US" altLang="en-US" dirty="0" smtClean="0"/>
              <a:t>by </a:t>
            </a:r>
            <a:r>
              <a:rPr lang="en-US" altLang="en-US" dirty="0"/>
              <a:t>compiler, </a:t>
            </a:r>
            <a:r>
              <a:rPr lang="en-US" altLang="en-US" dirty="0" smtClean="0"/>
              <a:t>ISA, u-architecture</a:t>
            </a:r>
          </a:p>
          <a:p>
            <a:pPr eaLnBrk="1" hangingPunct="1"/>
            <a:r>
              <a:rPr lang="en-US" altLang="en-US" b="1" dirty="0" smtClean="0"/>
              <a:t>Cycle time: </a:t>
            </a:r>
            <a:r>
              <a:rPr lang="en-US" altLang="en-US" dirty="0" smtClean="0"/>
              <a:t>inverse of clock frequency</a:t>
            </a:r>
          </a:p>
          <a:p>
            <a:pPr lvl="1" eaLnBrk="1" hangingPunct="1"/>
            <a:r>
              <a:rPr lang="en-US" altLang="en-US" dirty="0" smtClean="0"/>
              <a:t>Determined by u-architecture &amp; technology</a:t>
            </a:r>
            <a:endParaRPr lang="en-US" altLang="en-US" dirty="0"/>
          </a:p>
          <a:p>
            <a:pPr eaLnBrk="1" hangingPunct="1"/>
            <a:r>
              <a:rPr lang="en-US" altLang="en-US" b="1" dirty="0" smtClean="0"/>
              <a:t> </a:t>
            </a:r>
            <a:r>
              <a:rPr lang="en-US" altLang="en-US" dirty="0" smtClean="0"/>
              <a:t>Ideally optimize all three</a:t>
            </a:r>
          </a:p>
          <a:p>
            <a:pPr lvl="1" eaLnBrk="1" hangingPunct="1"/>
            <a:r>
              <a:rPr lang="en-US" altLang="en-US" dirty="0" smtClean="0"/>
              <a:t>Their optimizations often against each other</a:t>
            </a:r>
          </a:p>
          <a:p>
            <a:pPr lvl="1" eaLnBrk="1" hangingPunct="1"/>
            <a:r>
              <a:rPr lang="en-US" altLang="en-US" dirty="0" smtClean="0"/>
              <a:t>Compiler plays a significant role</a:t>
            </a:r>
          </a:p>
          <a:p>
            <a:pPr eaLnBrk="1" hangingPunct="1"/>
            <a:endParaRPr lang="en-US" altLang="en-US" b="1" dirty="0"/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Performance</a:t>
            </a:r>
            <a:endParaRPr lang="en-AU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6550"/>
            <a:ext cx="167417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725" y="156416"/>
            <a:ext cx="8852598" cy="890587"/>
          </a:xfrm>
        </p:spPr>
        <p:txBody>
          <a:bodyPr/>
          <a:lstStyle/>
          <a:p>
            <a:r>
              <a:rPr lang="en-US" dirty="0" smtClean="0"/>
              <a:t>Instruction Granularity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1027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50725" y="1161826"/>
            <a:ext cx="8688475" cy="5162774"/>
          </a:xfrm>
          <a:prstGeom prst="rect">
            <a:avLst/>
          </a:prstGeom>
        </p:spPr>
        <p:txBody>
          <a:bodyPr/>
          <a:lstStyle>
            <a:lvl1pPr marL="342900" indent="-342900" algn="l" defTabSz="889000" rtl="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Courier New" charset="0"/>
              <a:buChar char="o"/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8890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.AppleSystemUIFont" charset="-120"/>
              <a:buChar char="→"/>
              <a:defRPr sz="2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85750" algn="l" defTabSz="8890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ZapfDingbatsITC" charset="0"/>
              <a:buChar char="➤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485900" indent="-228600" algn="l" defTabSz="8890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itchFamily="34" charset="0"/>
                <a:cs typeface="+mn-cs"/>
              </a:defRPr>
            </a:lvl4pPr>
            <a:lvl5pPr marL="1828800" indent="-228600" algn="l" defTabSz="8890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5pPr>
            <a:lvl6pPr marL="2286000" indent="-228600" algn="l" defTabSz="8890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6pPr>
            <a:lvl7pPr marL="2743200" indent="-228600" algn="l" defTabSz="8890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7pPr>
            <a:lvl8pPr marL="3200400" indent="-228600" algn="l" defTabSz="8890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8pPr>
            <a:lvl9pPr marL="3657600" indent="-228600" algn="l" defTabSz="8890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9pPr>
          </a:lstStyle>
          <a:p>
            <a:pPr eaLnBrk="1" hangingPunct="1"/>
            <a:r>
              <a:rPr lang="en-US" b="1" i="0" kern="0" dirty="0" smtClean="0">
                <a:solidFill>
                  <a:srgbClr val="FD0002"/>
                </a:solidFill>
                <a:ea typeface="ＭＳ Ｐゴシック" pitchFamily="-65" charset="-128"/>
                <a:cs typeface="ＭＳ Ｐゴシック" pitchFamily="-65" charset="-128"/>
              </a:rPr>
              <a:t>CISC</a:t>
            </a:r>
            <a:r>
              <a:rPr lang="en-US" i="0" kern="0" dirty="0" smtClean="0">
                <a:ea typeface="ＭＳ Ｐゴシック" pitchFamily="-65" charset="-128"/>
                <a:cs typeface="ＭＳ Ｐゴシック" pitchFamily="-65" charset="-128"/>
              </a:rPr>
              <a:t> (Complex Instruction Set Computing) </a:t>
            </a:r>
            <a:r>
              <a:rPr lang="en-US" b="1" i="0" kern="0" dirty="0" smtClean="0">
                <a:solidFill>
                  <a:srgbClr val="FD0002"/>
                </a:solidFill>
                <a:ea typeface="ＭＳ Ｐゴシック" pitchFamily="-65" charset="-128"/>
                <a:cs typeface="ＭＳ Ｐゴシック" pitchFamily="-65" charset="-128"/>
              </a:rPr>
              <a:t>ISAs</a:t>
            </a:r>
            <a:endParaRPr lang="en-US" i="0" kern="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1" eaLnBrk="1" hangingPunct="1"/>
            <a:r>
              <a:rPr lang="en-US" i="0" kern="0" dirty="0" smtClean="0"/>
              <a:t>Big heavyweight instructions (lots of work per instruction)</a:t>
            </a:r>
          </a:p>
          <a:p>
            <a:pPr lvl="1" eaLnBrk="1" hangingPunct="1">
              <a:buFontTx/>
              <a:buChar char="+"/>
            </a:pPr>
            <a:r>
              <a:rPr lang="en-US" i="0" kern="0" dirty="0" smtClean="0"/>
              <a:t>Low “</a:t>
            </a:r>
            <a:r>
              <a:rPr lang="en-US" i="0" kern="0" dirty="0" err="1" smtClean="0"/>
              <a:t>inst</a:t>
            </a:r>
            <a:r>
              <a:rPr lang="en-US" i="0" kern="0" dirty="0" smtClean="0"/>
              <a:t>/program” </a:t>
            </a:r>
            <a:r>
              <a:rPr lang="en-US" i="0" kern="0" dirty="0" smtClean="0"/>
              <a:t>(IC)</a:t>
            </a:r>
            <a:endParaRPr lang="en-US" i="0" kern="0" dirty="0" smtClean="0"/>
          </a:p>
          <a:p>
            <a:pPr lvl="1" eaLnBrk="1" hangingPunct="1">
              <a:buFontTx/>
              <a:buChar char="–"/>
            </a:pPr>
            <a:r>
              <a:rPr lang="en-US" i="0" kern="0" dirty="0" smtClean="0"/>
              <a:t>Higher “cycles/</a:t>
            </a:r>
            <a:r>
              <a:rPr lang="en-US" i="0" kern="0" dirty="0" err="1" smtClean="0"/>
              <a:t>inst</a:t>
            </a:r>
            <a:r>
              <a:rPr lang="en-US" i="0" kern="0" dirty="0" smtClean="0"/>
              <a:t>” and “seconds/cycle” </a:t>
            </a:r>
            <a:r>
              <a:rPr lang="en-US" i="0" kern="0" dirty="0" smtClean="0"/>
              <a:t>(CPI)</a:t>
            </a:r>
            <a:endParaRPr lang="en-US" i="0" kern="0" dirty="0" smtClean="0"/>
          </a:p>
          <a:p>
            <a:pPr lvl="2" eaLnBrk="1" hangingPunct="1"/>
            <a:r>
              <a:rPr lang="en-US" i="0" kern="0" dirty="0" smtClean="0">
                <a:ea typeface="ＭＳ Ｐゴシック" pitchFamily="-65" charset="-128"/>
              </a:rPr>
              <a:t>We have the technology to get around this problem </a:t>
            </a:r>
            <a:endParaRPr lang="en-US" b="1" i="0" kern="0" dirty="0" smtClean="0">
              <a:solidFill>
                <a:srgbClr val="FD000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spcBef>
                <a:spcPts val="2400"/>
              </a:spcBef>
            </a:pPr>
            <a:r>
              <a:rPr lang="en-US" b="1" i="0" kern="0" dirty="0" smtClean="0">
                <a:solidFill>
                  <a:srgbClr val="FD0002"/>
                </a:solidFill>
                <a:ea typeface="ＭＳ Ｐゴシック" pitchFamily="-65" charset="-128"/>
                <a:cs typeface="ＭＳ Ｐゴシック" pitchFamily="-65" charset="-128"/>
              </a:rPr>
              <a:t>RISC</a:t>
            </a:r>
            <a:r>
              <a:rPr lang="en-US" i="0" kern="0" dirty="0" smtClean="0">
                <a:ea typeface="ＭＳ Ｐゴシック" pitchFamily="-65" charset="-128"/>
                <a:cs typeface="ＭＳ Ｐゴシック" pitchFamily="-65" charset="-128"/>
              </a:rPr>
              <a:t> (Reduced Instruction Set Computer) </a:t>
            </a:r>
            <a:r>
              <a:rPr lang="en-US" b="1" i="0" kern="0" dirty="0" smtClean="0">
                <a:solidFill>
                  <a:srgbClr val="FD0002"/>
                </a:solidFill>
                <a:ea typeface="ＭＳ Ｐゴシック" pitchFamily="-65" charset="-128"/>
                <a:cs typeface="ＭＳ Ｐゴシック" pitchFamily="-65" charset="-128"/>
              </a:rPr>
              <a:t>ISAs</a:t>
            </a:r>
          </a:p>
          <a:p>
            <a:pPr lvl="1" eaLnBrk="1" hangingPunct="1"/>
            <a:r>
              <a:rPr lang="en-US" i="0" kern="0" dirty="0" smtClean="0"/>
              <a:t>Minimalist approach to an ISA: simple </a:t>
            </a:r>
            <a:r>
              <a:rPr lang="en-US" i="0" kern="0" dirty="0" err="1" smtClean="0"/>
              <a:t>inst</a:t>
            </a:r>
            <a:r>
              <a:rPr lang="en-US" i="0" kern="0" dirty="0" smtClean="0"/>
              <a:t> </a:t>
            </a:r>
            <a:r>
              <a:rPr lang="en-US" i="0" kern="0" dirty="0" smtClean="0"/>
              <a:t>only</a:t>
            </a:r>
          </a:p>
          <a:p>
            <a:pPr lvl="1" eaLnBrk="1" hangingPunct="1">
              <a:buFontTx/>
              <a:buChar char="+"/>
            </a:pPr>
            <a:r>
              <a:rPr lang="en-US" i="0" kern="0" dirty="0" smtClean="0"/>
              <a:t>Low “</a:t>
            </a:r>
            <a:r>
              <a:rPr lang="en-US" i="0" kern="0" dirty="0" smtClean="0"/>
              <a:t>cycles/</a:t>
            </a:r>
            <a:r>
              <a:rPr lang="en-US" i="0" kern="0" dirty="0" err="1" smtClean="0"/>
              <a:t>inst</a:t>
            </a:r>
            <a:r>
              <a:rPr lang="en-US" i="0" kern="0" dirty="0" smtClean="0"/>
              <a:t>” </a:t>
            </a:r>
            <a:r>
              <a:rPr lang="en-US" i="0" kern="0" dirty="0" smtClean="0"/>
              <a:t>and “seconds/cycle” </a:t>
            </a:r>
          </a:p>
          <a:p>
            <a:pPr lvl="1" eaLnBrk="1" hangingPunct="1">
              <a:buFontTx/>
              <a:buChar char="–"/>
            </a:pPr>
            <a:r>
              <a:rPr lang="en-US" i="0" kern="0" dirty="0" smtClean="0"/>
              <a:t>Higher “</a:t>
            </a:r>
            <a:r>
              <a:rPr lang="en-US" i="0" kern="0" dirty="0" err="1" smtClean="0"/>
              <a:t>inst</a:t>
            </a:r>
            <a:r>
              <a:rPr lang="en-US" i="0" kern="0" dirty="0" smtClean="0"/>
              <a:t>/program</a:t>
            </a:r>
            <a:r>
              <a:rPr lang="en-US" i="0" kern="0" dirty="0" smtClean="0"/>
              <a:t>”, but hopefully not as much</a:t>
            </a:r>
          </a:p>
          <a:p>
            <a:pPr lvl="2" eaLnBrk="1" hangingPunct="1"/>
            <a:r>
              <a:rPr lang="en-US" i="0" kern="0" dirty="0" smtClean="0">
                <a:ea typeface="ＭＳ Ｐゴシック" pitchFamily="-65" charset="-128"/>
              </a:rPr>
              <a:t>Rely on compiler optimizations</a:t>
            </a:r>
          </a:p>
          <a:p>
            <a:pPr lvl="2" eaLnBrk="1" hangingPunct="1">
              <a:buFontTx/>
              <a:buNone/>
            </a:pPr>
            <a:endParaRPr lang="en-US" i="0" kern="0" dirty="0" smtClean="0">
              <a:ea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616550"/>
            <a:ext cx="167417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.1 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31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Classifying </a:t>
            </a:r>
            <a:r>
              <a:rPr lang="en-US" altLang="en-US" dirty="0"/>
              <a:t>Architectures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One important classification scheme is by the type of addressing modes </a:t>
            </a:r>
            <a:r>
              <a:rPr lang="en-US" altLang="en-US" sz="2800" dirty="0" smtClean="0"/>
              <a:t>supported.</a:t>
            </a:r>
          </a:p>
          <a:p>
            <a:pPr>
              <a:spcBef>
                <a:spcPts val="1200"/>
              </a:spcBef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</a:rPr>
              <a:t>Stack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architecture</a:t>
            </a:r>
            <a:r>
              <a:rPr lang="en-US" altLang="en-US" sz="2800" dirty="0"/>
              <a:t>: Operands implicitly on top of a stack. (Early machines, Intel floating-point</a:t>
            </a:r>
            <a:r>
              <a:rPr lang="en-US" altLang="en-US" sz="2800" dirty="0" smtClean="0"/>
              <a:t>.)</a:t>
            </a:r>
          </a:p>
          <a:p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</a:rPr>
              <a:t>Accumulator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architecture: One operand is implicitly an accumulator (a special register).  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early machines</a:t>
            </a:r>
            <a:endParaRPr lang="en-US" altLang="en-US" sz="2400" dirty="0"/>
          </a:p>
          <a:p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</a:rPr>
              <a:t>General-purpose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register </a:t>
            </a:r>
            <a:r>
              <a:rPr lang="en-US" altLang="en-US" sz="2800" dirty="0"/>
              <a:t>arch.: Operands may be any of a large (typically 10s-100s) # of </a:t>
            </a:r>
            <a:r>
              <a:rPr lang="en-US" altLang="en-US" sz="2800" dirty="0" smtClean="0"/>
              <a:t>registers.</a:t>
            </a:r>
          </a:p>
          <a:p>
            <a:pPr lvl="1"/>
            <a:r>
              <a:rPr lang="en-US" altLang="en-US" sz="2400" dirty="0" smtClean="0"/>
              <a:t>Register-memory </a:t>
            </a:r>
            <a:r>
              <a:rPr lang="en-US" altLang="en-US" sz="2400" dirty="0"/>
              <a:t>architectures: One op may be </a:t>
            </a:r>
            <a:r>
              <a:rPr lang="en-US" altLang="en-US" sz="2400" dirty="0" smtClean="0"/>
              <a:t>memory.</a:t>
            </a:r>
          </a:p>
          <a:p>
            <a:pPr lvl="1"/>
            <a:r>
              <a:rPr lang="en-US" altLang="en-US" sz="2400" dirty="0" smtClean="0"/>
              <a:t>Load-store </a:t>
            </a:r>
            <a:r>
              <a:rPr lang="en-US" altLang="en-US" sz="2400" dirty="0"/>
              <a:t>architectures: All ops are registers, except in special load and store instructions.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616550"/>
            <a:ext cx="204504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A.2   </a:t>
            </a: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ISA Classification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7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PG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HPG">
      <a:majorFont>
        <a:latin typeface="Neo Sans Intel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800" i="0" dirty="0" smtClean="0">
            <a:latin typeface="Calibri" charset="0"/>
            <a:ea typeface="Calibri" charset="0"/>
            <a:cs typeface="Calibri" charset="0"/>
          </a:defRPr>
        </a:defPPr>
      </a:lstStyle>
    </a:txDef>
  </a:objectDefaults>
  <a:extraClrSchemeLst>
    <a:extraClrScheme>
      <a:clrScheme name="MHP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PG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149554</TotalTime>
  <Words>1889</Words>
  <Application>Microsoft Macintosh PowerPoint</Application>
  <PresentationFormat>On-screen Show (4:3)</PresentationFormat>
  <Paragraphs>402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.AppleSystemUIFont</vt:lpstr>
      <vt:lpstr>Calibri</vt:lpstr>
      <vt:lpstr>Courier New</vt:lpstr>
      <vt:lpstr>Helvetica</vt:lpstr>
      <vt:lpstr>monaco</vt:lpstr>
      <vt:lpstr>monaco</vt:lpstr>
      <vt:lpstr>MS PGothic</vt:lpstr>
      <vt:lpstr>ＭＳ Ｐゴシック</vt:lpstr>
      <vt:lpstr>Neo Sans Intel</vt:lpstr>
      <vt:lpstr>Symbol</vt:lpstr>
      <vt:lpstr>Tahoma</vt:lpstr>
      <vt:lpstr>Times New Roman</vt:lpstr>
      <vt:lpstr>Wingdings</vt:lpstr>
      <vt:lpstr>ZapfDingbatsITC</vt:lpstr>
      <vt:lpstr>Arial</vt:lpstr>
      <vt:lpstr>MHPG</vt:lpstr>
      <vt:lpstr>EEL 6764 Principles of Computer Architecture Instruction Set Principles</vt:lpstr>
      <vt:lpstr>Reading</vt:lpstr>
      <vt:lpstr>Abstractions</vt:lpstr>
      <vt:lpstr>Levels of Program Code</vt:lpstr>
      <vt:lpstr>Program Execution Model</vt:lpstr>
      <vt:lpstr>What Makes a Good ISA?</vt:lpstr>
      <vt:lpstr>Performance</vt:lpstr>
      <vt:lpstr>Instruction Granularity</vt:lpstr>
      <vt:lpstr>Classifying Architectures</vt:lpstr>
      <vt:lpstr>Illustrating Architecture Types</vt:lpstr>
      <vt:lpstr>Number of Registers</vt:lpstr>
      <vt:lpstr>Number of Operands</vt:lpstr>
      <vt:lpstr>Memory Addressing</vt:lpstr>
      <vt:lpstr>Memory Addressing</vt:lpstr>
      <vt:lpstr>Memory Addressing</vt:lpstr>
      <vt:lpstr>Memory Addressing</vt:lpstr>
      <vt:lpstr>Byte Ordering – Little Endian</vt:lpstr>
      <vt:lpstr>Byte Ordering – Big Endian</vt:lpstr>
      <vt:lpstr>Byte Order in Real Systems</vt:lpstr>
      <vt:lpstr>Addressing Modes – How to Find Operands</vt:lpstr>
      <vt:lpstr>Addressing Modes</vt:lpstr>
      <vt:lpstr>Which Addressing Modes to Support</vt:lpstr>
      <vt:lpstr>Displacement Value Distribution</vt:lpstr>
      <vt:lpstr>Popularity of Immediate Operands</vt:lpstr>
      <vt:lpstr>Distribution of Immediate Values</vt:lpstr>
      <vt:lpstr>Other Issues </vt:lpstr>
      <vt:lpstr>Instruction Encoding</vt:lpstr>
      <vt:lpstr>Instruction Encoding</vt:lpstr>
      <vt:lpstr>Fixed vs Variable Length Encoding</vt:lpstr>
      <vt:lpstr>Instruction Encoding</vt:lpstr>
      <vt:lpstr>Putting it Together</vt:lpstr>
      <vt:lpstr>Pitfalls</vt:lpstr>
      <vt:lpstr>PowerPoint Presentation</vt:lpstr>
      <vt:lpstr>Types of Instructions</vt:lpstr>
      <vt:lpstr>Instruction Distribution</vt:lpstr>
      <vt:lpstr>Control Flow Instructions</vt:lpstr>
      <vt:lpstr>Conditional Branch Distances</vt:lpstr>
      <vt:lpstr>Branch Condition Evaluation</vt:lpstr>
      <vt:lpstr>Types of Comparisons</vt:lpstr>
    </vt:vector>
  </TitlesOfParts>
  <Company>UC Berkeley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kaat</dc:creator>
  <cp:lastModifiedBy>Microsoft Office User</cp:lastModifiedBy>
  <cp:revision>3354</cp:revision>
  <cp:lastPrinted>2018-09-24T20:31:36Z</cp:lastPrinted>
  <dcterms:created xsi:type="dcterms:W3CDTF">1997-04-13T14:24:48Z</dcterms:created>
  <dcterms:modified xsi:type="dcterms:W3CDTF">2018-09-24T20:37:10Z</dcterms:modified>
</cp:coreProperties>
</file>