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2" r:id="rId1"/>
  </p:sldMasterIdLst>
  <p:notesMasterIdLst>
    <p:notesMasterId r:id="rId126"/>
  </p:notesMasterIdLst>
  <p:handoutMasterIdLst>
    <p:handoutMasterId r:id="rId127"/>
  </p:handoutMasterIdLst>
  <p:sldIdLst>
    <p:sldId id="1114" r:id="rId2"/>
    <p:sldId id="1259" r:id="rId3"/>
    <p:sldId id="1210" r:id="rId4"/>
    <p:sldId id="1182" r:id="rId5"/>
    <p:sldId id="1146" r:id="rId6"/>
    <p:sldId id="1147" r:id="rId7"/>
    <p:sldId id="1181" r:id="rId8"/>
    <p:sldId id="1260" r:id="rId9"/>
    <p:sldId id="1144" r:id="rId10"/>
    <p:sldId id="1145" r:id="rId11"/>
    <p:sldId id="1280" r:id="rId12"/>
    <p:sldId id="1214" r:id="rId13"/>
    <p:sldId id="1184" r:id="rId14"/>
    <p:sldId id="1149" r:id="rId15"/>
    <p:sldId id="1261" r:id="rId16"/>
    <p:sldId id="1185" r:id="rId17"/>
    <p:sldId id="1186" r:id="rId18"/>
    <p:sldId id="1194" r:id="rId19"/>
    <p:sldId id="1195" r:id="rId20"/>
    <p:sldId id="1187" r:id="rId21"/>
    <p:sldId id="1188" r:id="rId22"/>
    <p:sldId id="1189" r:id="rId23"/>
    <p:sldId id="1191" r:id="rId24"/>
    <p:sldId id="1192" r:id="rId25"/>
    <p:sldId id="1193" r:id="rId26"/>
    <p:sldId id="1197" r:id="rId27"/>
    <p:sldId id="1151" r:id="rId28"/>
    <p:sldId id="1198" r:id="rId29"/>
    <p:sldId id="1199" r:id="rId30"/>
    <p:sldId id="1200" r:id="rId31"/>
    <p:sldId id="1201" r:id="rId32"/>
    <p:sldId id="1202" r:id="rId33"/>
    <p:sldId id="1208" r:id="rId34"/>
    <p:sldId id="1203" r:id="rId35"/>
    <p:sldId id="1205" r:id="rId36"/>
    <p:sldId id="1206" r:id="rId37"/>
    <p:sldId id="1204" r:id="rId38"/>
    <p:sldId id="1218" r:id="rId39"/>
    <p:sldId id="1217" r:id="rId40"/>
    <p:sldId id="1209" r:id="rId41"/>
    <p:sldId id="1211" r:id="rId42"/>
    <p:sldId id="1212" r:id="rId43"/>
    <p:sldId id="1213" r:id="rId44"/>
    <p:sldId id="1262" r:id="rId45"/>
    <p:sldId id="1263" r:id="rId46"/>
    <p:sldId id="1281" r:id="rId47"/>
    <p:sldId id="1216" r:id="rId48"/>
    <p:sldId id="1153" r:id="rId49"/>
    <p:sldId id="1219" r:id="rId50"/>
    <p:sldId id="1196" r:id="rId51"/>
    <p:sldId id="1222" r:id="rId52"/>
    <p:sldId id="1264" r:id="rId53"/>
    <p:sldId id="1223" r:id="rId54"/>
    <p:sldId id="1224" r:id="rId55"/>
    <p:sldId id="1265" r:id="rId56"/>
    <p:sldId id="1266" r:id="rId57"/>
    <p:sldId id="1267" r:id="rId58"/>
    <p:sldId id="1220" r:id="rId59"/>
    <p:sldId id="1268" r:id="rId60"/>
    <p:sldId id="1225" r:id="rId61"/>
    <p:sldId id="1227" r:id="rId62"/>
    <p:sldId id="1226" r:id="rId63"/>
    <p:sldId id="1269" r:id="rId64"/>
    <p:sldId id="1228" r:id="rId65"/>
    <p:sldId id="1221" r:id="rId66"/>
    <p:sldId id="1270" r:id="rId67"/>
    <p:sldId id="1154" r:id="rId68"/>
    <p:sldId id="1155" r:id="rId69"/>
    <p:sldId id="1156" r:id="rId70"/>
    <p:sldId id="1248" r:id="rId71"/>
    <p:sldId id="1271" r:id="rId72"/>
    <p:sldId id="1157" r:id="rId73"/>
    <p:sldId id="1158" r:id="rId74"/>
    <p:sldId id="1160" r:id="rId75"/>
    <p:sldId id="1159" r:id="rId76"/>
    <p:sldId id="1161" r:id="rId77"/>
    <p:sldId id="1162" r:id="rId78"/>
    <p:sldId id="1246" r:id="rId79"/>
    <p:sldId id="1163" r:id="rId80"/>
    <p:sldId id="1273" r:id="rId81"/>
    <p:sldId id="1272" r:id="rId82"/>
    <p:sldId id="1164" r:id="rId83"/>
    <p:sldId id="1274" r:id="rId84"/>
    <p:sldId id="1166" r:id="rId85"/>
    <p:sldId id="1247" r:id="rId86"/>
    <p:sldId id="1229" r:id="rId87"/>
    <p:sldId id="1231" r:id="rId88"/>
    <p:sldId id="1275" r:id="rId89"/>
    <p:sldId id="1276" r:id="rId90"/>
    <p:sldId id="1233" r:id="rId91"/>
    <p:sldId id="1234" r:id="rId92"/>
    <p:sldId id="1235" r:id="rId93"/>
    <p:sldId id="1236" r:id="rId94"/>
    <p:sldId id="1237" r:id="rId95"/>
    <p:sldId id="1238" r:id="rId96"/>
    <p:sldId id="1239" r:id="rId97"/>
    <p:sldId id="1241" r:id="rId98"/>
    <p:sldId id="1277" r:id="rId99"/>
    <p:sldId id="1242" r:id="rId100"/>
    <p:sldId id="1243" r:id="rId101"/>
    <p:sldId id="1244" r:id="rId102"/>
    <p:sldId id="1250" r:id="rId103"/>
    <p:sldId id="1282" r:id="rId104"/>
    <p:sldId id="1252" r:id="rId105"/>
    <p:sldId id="1253" r:id="rId106"/>
    <p:sldId id="1278" r:id="rId107"/>
    <p:sldId id="1251" r:id="rId108"/>
    <p:sldId id="1177" r:id="rId109"/>
    <p:sldId id="1245" r:id="rId110"/>
    <p:sldId id="1255" r:id="rId111"/>
    <p:sldId id="1254" r:id="rId112"/>
    <p:sldId id="1167" r:id="rId113"/>
    <p:sldId id="1168" r:id="rId114"/>
    <p:sldId id="1256" r:id="rId115"/>
    <p:sldId id="1169" r:id="rId116"/>
    <p:sldId id="1170" r:id="rId117"/>
    <p:sldId id="1171" r:id="rId118"/>
    <p:sldId id="1174" r:id="rId119"/>
    <p:sldId id="1175" r:id="rId120"/>
    <p:sldId id="1176" r:id="rId121"/>
    <p:sldId id="1257" r:id="rId122"/>
    <p:sldId id="1178" r:id="rId123"/>
    <p:sldId id="1179" r:id="rId124"/>
    <p:sldId id="1165" r:id="rId125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3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Ja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CFE"/>
    <a:srgbClr val="009900"/>
    <a:srgbClr val="FF66FF"/>
    <a:srgbClr val="0B15E7"/>
    <a:srgbClr val="0951FF"/>
    <a:srgbClr val="1F4E79"/>
    <a:srgbClr val="9999FF"/>
    <a:srgbClr val="FDA830"/>
    <a:srgbClr val="5DC4C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26" autoAdjust="0"/>
    <p:restoredTop sz="90077" autoAdjust="0"/>
  </p:normalViewPr>
  <p:slideViewPr>
    <p:cSldViewPr snapToGrid="0">
      <p:cViewPr varScale="1">
        <p:scale>
          <a:sx n="183" d="100"/>
          <a:sy n="183" d="100"/>
        </p:scale>
        <p:origin x="1112" y="184"/>
      </p:cViewPr>
      <p:guideLst>
        <p:guide orient="horz" pos="1536"/>
        <p:guide pos="3971"/>
      </p:guideLst>
    </p:cSldViewPr>
  </p:slideViewPr>
  <p:outlineViewPr>
    <p:cViewPr>
      <p:scale>
        <a:sx n="33" d="100"/>
        <a:sy n="33" d="100"/>
      </p:scale>
      <p:origin x="0" y="-14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203" d="100"/>
          <a:sy n="203" d="100"/>
        </p:scale>
        <p:origin x="192" y="2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notesMaster" Target="notesMasters/notesMaster1.xml"/><Relationship Id="rId127" Type="http://schemas.openxmlformats.org/officeDocument/2006/relationships/handoutMaster" Target="handoutMasters/handoutMaster1.xml"/><Relationship Id="rId128" Type="http://schemas.openxmlformats.org/officeDocument/2006/relationships/commentAuthors" Target="commentAuthors.xml"/><Relationship Id="rId12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viewProps" Target="viewProps.xml"/><Relationship Id="rId131" Type="http://schemas.openxmlformats.org/officeDocument/2006/relationships/theme" Target="theme/theme1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75246" cy="3465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77" tIns="45937" rIns="91877" bIns="45937" numCol="1" anchor="t" anchorCtr="0" compatLnSpc="1">
            <a:prstTxWarp prst="textNoShape">
              <a:avLst/>
            </a:prstTxWarp>
          </a:bodyPr>
          <a:lstStyle>
            <a:lvl1pPr defTabSz="920313">
              <a:defRPr sz="1300" i="0">
                <a:latin typeface="Times New Roman" pitchFamily="18" charset="0"/>
              </a:defRPr>
            </a:lvl1pPr>
          </a:lstStyle>
          <a:p>
            <a:r>
              <a:rPr lang="en-US"/>
              <a:t>EE141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03872" y="1"/>
            <a:ext cx="3972354" cy="3465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77" tIns="45937" rIns="91877" bIns="45937" numCol="1" anchor="t" anchorCtr="0" compatLnSpc="1">
            <a:prstTxWarp prst="textNoShape">
              <a:avLst/>
            </a:prstTxWarp>
          </a:bodyPr>
          <a:lstStyle>
            <a:lvl1pPr algn="r" defTabSz="920313">
              <a:defRPr sz="13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3389"/>
            <a:ext cx="4075246" cy="347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77" tIns="45937" rIns="91877" bIns="45937" numCol="1" anchor="b" anchorCtr="0" compatLnSpc="1">
            <a:prstTxWarp prst="textNoShape">
              <a:avLst/>
            </a:prstTxWarp>
          </a:bodyPr>
          <a:lstStyle>
            <a:lvl1pPr defTabSz="920313">
              <a:defRPr sz="13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03872" y="6653389"/>
            <a:ext cx="3972354" cy="347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77" tIns="45937" rIns="91877" bIns="45937" numCol="1" anchor="b" anchorCtr="0" compatLnSpc="1">
            <a:prstTxWarp prst="textNoShape">
              <a:avLst/>
            </a:prstTxWarp>
          </a:bodyPr>
          <a:lstStyle>
            <a:lvl1pPr algn="r" defTabSz="920313">
              <a:defRPr sz="1300" i="0">
                <a:latin typeface="Times New Roman" pitchFamily="18" charset="0"/>
              </a:defRPr>
            </a:lvl1pPr>
          </a:lstStyle>
          <a:p>
            <a:fld id="{70224C0C-9E7B-403F-8FBF-8C492C822B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22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75246" cy="3465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77" tIns="45937" rIns="91877" bIns="45937" numCol="1" anchor="t" anchorCtr="0" compatLnSpc="1">
            <a:prstTxWarp prst="textNoShape">
              <a:avLst/>
            </a:prstTxWarp>
          </a:bodyPr>
          <a:lstStyle>
            <a:lvl1pPr defTabSz="920313">
              <a:defRPr sz="1300" i="0">
                <a:latin typeface="Times New Roman" pitchFamily="18" charset="0"/>
              </a:defRPr>
            </a:lvl1pPr>
          </a:lstStyle>
          <a:p>
            <a:r>
              <a:rPr lang="en-US"/>
              <a:t>EE141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03872" y="1"/>
            <a:ext cx="3972354" cy="3465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77" tIns="45937" rIns="91877" bIns="45937" numCol="1" anchor="t" anchorCtr="0" compatLnSpc="1">
            <a:prstTxWarp prst="textNoShape">
              <a:avLst/>
            </a:prstTxWarp>
          </a:bodyPr>
          <a:lstStyle>
            <a:lvl1pPr algn="r" defTabSz="920313">
              <a:defRPr sz="13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8613" y="519113"/>
            <a:ext cx="3549650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26609" y="3355673"/>
            <a:ext cx="6829061" cy="31238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77" tIns="45937" rIns="91877" bIns="459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3389"/>
            <a:ext cx="4075246" cy="347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77" tIns="45937" rIns="91877" bIns="45937" numCol="1" anchor="b" anchorCtr="0" compatLnSpc="1">
            <a:prstTxWarp prst="textNoShape">
              <a:avLst/>
            </a:prstTxWarp>
          </a:bodyPr>
          <a:lstStyle>
            <a:lvl1pPr defTabSz="920313">
              <a:defRPr sz="13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03872" y="6653389"/>
            <a:ext cx="3972354" cy="347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77" tIns="45937" rIns="91877" bIns="45937" numCol="1" anchor="b" anchorCtr="0" compatLnSpc="1">
            <a:prstTxWarp prst="textNoShape">
              <a:avLst/>
            </a:prstTxWarp>
          </a:bodyPr>
          <a:lstStyle>
            <a:lvl1pPr algn="r" defTabSz="920313">
              <a:defRPr sz="1300" i="0">
                <a:latin typeface="Times New Roman" pitchFamily="18" charset="0"/>
              </a:defRPr>
            </a:lvl1pPr>
          </a:lstStyle>
          <a:p>
            <a:fld id="{40D66AFD-6858-4308-A4FE-F1A9A7940F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3352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800" kern="1200" baseline="0">
        <a:solidFill>
          <a:schemeClr val="tx1"/>
        </a:solidFill>
        <a:latin typeface="Monaco" charset="0"/>
        <a:ea typeface="Monaco" charset="0"/>
        <a:cs typeface="Monaco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800" kern="1200" baseline="0">
        <a:solidFill>
          <a:schemeClr val="tx1"/>
        </a:solidFill>
        <a:latin typeface="Monaco" charset="0"/>
        <a:ea typeface="Monaco" charset="0"/>
        <a:cs typeface="Monac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800" kern="1200" baseline="0">
        <a:solidFill>
          <a:schemeClr val="tx1"/>
        </a:solidFill>
        <a:latin typeface="Monaco" charset="0"/>
        <a:ea typeface="Monaco" charset="0"/>
        <a:cs typeface="Monac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800" kern="1200" baseline="0">
        <a:solidFill>
          <a:schemeClr val="tx1"/>
        </a:solidFill>
        <a:latin typeface="Monaco" charset="0"/>
        <a:ea typeface="Monaco" charset="0"/>
        <a:cs typeface="Monac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800" kern="1200" baseline="0">
        <a:solidFill>
          <a:schemeClr val="tx1"/>
        </a:solidFill>
        <a:latin typeface="Monaco" charset="0"/>
        <a:ea typeface="Monaco" charset="0"/>
        <a:cs typeface="Monac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EE141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66AFD-6858-4308-A4FE-F1A9A7940F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79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840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Inclusive --</a:t>
            </a:r>
            <a:r>
              <a:rPr lang="en-AU" baseline="0" dirty="0" smtClean="0"/>
              <a:t> miss penalty is less</a:t>
            </a:r>
          </a:p>
          <a:p>
            <a:r>
              <a:rPr lang="en-AU" baseline="0" dirty="0" smtClean="0"/>
              <a:t>Exclusive </a:t>
            </a:r>
            <a:r>
              <a:rPr lang="mr-IN" baseline="0" dirty="0" smtClean="0"/>
              <a:t>–</a:t>
            </a:r>
            <a:r>
              <a:rPr lang="en-AU" baseline="0" dirty="0" smtClean="0"/>
              <a:t> higher miss penalty, less memory waster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5800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041049-96C3-FB43-8F18-11071DC53F31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269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269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6AF0C7-D42A-9A40-8AA3-44247E3493E2}" type="slidenum">
              <a:rPr lang="en-AU" altLang="x-none">
                <a:latin typeface="Times New Roman" charset="0"/>
              </a:rPr>
              <a:pPr/>
              <a:t>16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269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783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163A062-9A93-9449-8CF4-493E212B80CC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280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280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692A4B4-84DE-6343-B7AE-A32442BA6E8E}" type="slidenum">
              <a:rPr lang="en-AU" altLang="x-none">
                <a:latin typeface="Times New Roman" charset="0"/>
              </a:rPr>
              <a:pPr/>
              <a:t>17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280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8853265-9D5F-194E-8CA2-075C0896C5D8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36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36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4EDD76-2093-6244-B24E-D85C0D6AB4E7}" type="slidenum">
              <a:rPr lang="en-AU" altLang="x-none">
                <a:latin typeface="Times New Roman" charset="0"/>
              </a:rPr>
              <a:pPr/>
              <a:t>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36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x-none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626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8853265-9D5F-194E-8CA2-075C0896C5D8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36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36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4EDD76-2093-6244-B24E-D85C0D6AB4E7}" type="slidenum">
              <a:rPr lang="en-AU" altLang="x-none">
                <a:latin typeface="Times New Roman" charset="0"/>
              </a:rPr>
              <a:pPr/>
              <a:t>19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36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404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BABC13-C73C-2A49-B1CE-30435F7FEF6F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290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290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56B1B72-2200-CB47-835C-3326B7849A5B}" type="slidenum">
              <a:rPr lang="en-AU" altLang="x-none">
                <a:latin typeface="Times New Roman" charset="0"/>
              </a:rPr>
              <a:pPr/>
              <a:t>20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290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7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AE7AE0F-A202-A040-837F-C9DF375159E8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300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300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606F28-F515-6D4C-8517-9CE9751FF80B}" type="slidenum">
              <a:rPr lang="en-AU" altLang="x-none">
                <a:latin typeface="Times New Roman" charset="0"/>
              </a:rPr>
              <a:pPr/>
              <a:t>21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300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59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7D21806-58B8-2040-90DE-19ADEC3A71CF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310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310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C6DD08-38AD-634E-BB7C-9C5ED22821A9}" type="slidenum">
              <a:rPr lang="en-AU" altLang="x-none">
                <a:latin typeface="Times New Roman" charset="0"/>
              </a:rPr>
              <a:pPr/>
              <a:t>22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310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873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08648C2-FC7D-844A-8C6B-D2CB86344B36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331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331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B3BC03A-2A73-9446-91AC-8589CF104CC7}" type="slidenum">
              <a:rPr lang="en-AU" altLang="x-none">
                <a:latin typeface="Times New Roman" charset="0"/>
              </a:rPr>
              <a:pPr/>
              <a:t>23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331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845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BE1877C-5B5B-AB42-95B9-6C0057CFBC71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157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157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467C01-62BB-A54A-BC79-2818262209AA}" type="slidenum">
              <a:rPr lang="en-AU" altLang="x-none">
                <a:latin typeface="Times New Roman" charset="0"/>
              </a:rPr>
              <a:pPr/>
              <a:t>4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157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373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592393-549B-1747-A9D4-C0513E5F4C75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34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34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1F75031-9CB6-2642-BB74-E25DB64F9B42}" type="slidenum">
              <a:rPr lang="en-AU" altLang="x-none">
                <a:latin typeface="Times New Roman" charset="0"/>
              </a:rPr>
              <a:pPr/>
              <a:t>24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34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134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9B4D1A-A8C9-C144-AFC8-07A338CBE3E3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35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35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B006646-5071-8846-8520-E4C399A99A17}" type="slidenum">
              <a:rPr lang="en-AU" altLang="x-none">
                <a:latin typeface="Times New Roman" charset="0"/>
              </a:rPr>
              <a:pPr/>
              <a:t>25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35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x-none" dirty="0" smtClean="0">
                <a:latin typeface="Monaco" charset="0"/>
                <a:ea typeface="Monaco" charset="0"/>
                <a:cs typeface="Monaco" charset="0"/>
              </a:rPr>
              <a:t>Operations</a:t>
            </a:r>
            <a:r>
              <a:rPr lang="en-US" altLang="x-none" baseline="0" dirty="0" smtClean="0">
                <a:latin typeface="Monaco" charset="0"/>
                <a:ea typeface="Monaco" charset="0"/>
                <a:cs typeface="Monaco" charset="0"/>
              </a:rPr>
              <a:t> for cache hit and miss</a:t>
            </a:r>
            <a:endParaRPr lang="en-US" altLang="x-none" dirty="0">
              <a:latin typeface="Monaco" charset="0"/>
              <a:ea typeface="Monaco" charset="0"/>
              <a:cs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632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03801D-2D66-AC40-A7D9-7FA05A00B086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38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38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A99FC2-8F30-1843-9914-AD35DC94338B}" type="slidenum">
              <a:rPr lang="en-AU" altLang="x-none">
                <a:latin typeface="Times New Roman" charset="0"/>
              </a:rPr>
              <a:pPr/>
              <a:t>26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38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x-none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602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65675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829A107-73CB-1345-93E8-018ECE84A845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45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45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EE7E28-A993-2F42-8F99-A58AB91C8C56}" type="slidenum">
              <a:rPr lang="en-AU" altLang="x-none">
                <a:latin typeface="Times New Roman" charset="0"/>
              </a:rPr>
              <a:pPr/>
              <a:t>28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45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713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AB8B51-1D98-9846-A697-D1EE1C7E2B61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46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46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2E19896-B625-804B-8C00-D679E0A97718}" type="slidenum">
              <a:rPr lang="en-AU" altLang="x-none">
                <a:latin typeface="Times New Roman" charset="0"/>
              </a:rPr>
              <a:pPr/>
              <a:t>29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46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x-none" baseline="0" dirty="0" smtClean="0">
                <a:latin typeface="monaco" charset="0"/>
              </a:rPr>
              <a:t>What about performance if there is no cache?</a:t>
            </a:r>
            <a:endParaRPr lang="en-US" altLang="x-none" baseline="0" dirty="0">
              <a:latin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4335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0B4DB6-CA58-AF48-93C3-8830D7A839E5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47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47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9E966D-1945-6440-BD5A-807EAA1F19BC}" type="slidenum">
              <a:rPr lang="en-AU" altLang="x-none">
                <a:latin typeface="Times New Roman" charset="0"/>
              </a:rPr>
              <a:pPr/>
              <a:t>30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47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x-none" baseline="0" dirty="0" smtClean="0">
                <a:latin typeface="monaco" charset="0"/>
              </a:rPr>
              <a:t>Time here can be clock cycles or physical time.</a:t>
            </a:r>
            <a:endParaRPr lang="en-US" altLang="x-none" baseline="0" dirty="0">
              <a:latin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602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54E5CA-EEDF-E246-A20D-ACDF8041766D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48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48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0C73023-BF4E-3A48-9F3B-A1A5C117E643}" type="slidenum">
              <a:rPr lang="en-AU" altLang="x-none">
                <a:latin typeface="Times New Roman" charset="0"/>
              </a:rPr>
              <a:pPr/>
              <a:t>31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48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59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22E98D-3786-6A46-B430-A09F054EC7F3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495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495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E07E4B-DBF2-DD4A-A656-0268B31B75C5}" type="slidenum">
              <a:rPr lang="en-AU" altLang="x-none">
                <a:latin typeface="Times New Roman" charset="0"/>
              </a:rPr>
              <a:pPr/>
              <a:t>32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495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809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7DF733-0BF7-3B48-B4AE-6EC8BB1D4CE2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556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556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C8ACB75-7990-0B43-A47A-DBF243C6453E}" type="slidenum">
              <a:rPr lang="en-AU" altLang="x-none">
                <a:latin typeface="Times New Roman" charset="0"/>
              </a:rPr>
              <a:pPr/>
              <a:t>33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556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172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83250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D15F385-9BAB-2A4C-B78D-19B8EB07D0C3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505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505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26A2C7-7196-6741-A2C2-4D72312BFFED}" type="slidenum">
              <a:rPr lang="en-AU" altLang="x-none">
                <a:latin typeface="Times New Roman" charset="0"/>
              </a:rPr>
              <a:pPr/>
              <a:t>34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50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9653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CF246DD-088A-174A-BFB3-D3CA92068213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52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52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84B76F0-D4F8-B544-BFDD-1D24C476C9EB}" type="slidenum">
              <a:rPr lang="en-AU" altLang="x-none">
                <a:latin typeface="Times New Roman" charset="0"/>
              </a:rPr>
              <a:pPr/>
              <a:t>35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52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x-none" baseline="0" dirty="0" smtClean="0">
                <a:latin typeface="monaco" charset="0"/>
              </a:rPr>
              <a:t>What types of misses can be found from the table?</a:t>
            </a:r>
            <a:endParaRPr lang="en-US" altLang="x-none" baseline="0" dirty="0">
              <a:latin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2932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5175225-E644-3046-A6A9-776BD24B01CA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53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53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F74D747-A870-7A40-9738-C6AF042AA119}" type="slidenum">
              <a:rPr lang="en-AU" altLang="x-none">
                <a:latin typeface="Times New Roman" charset="0"/>
              </a:rPr>
              <a:pPr/>
              <a:t>36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53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030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913097-2A1C-8948-9FD0-FF5A045340DE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51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51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7B00346-8169-F349-B3FC-1DB4AEC6642C}" type="slidenum">
              <a:rPr lang="en-AU" altLang="x-none">
                <a:latin typeface="Times New Roman" charset="0"/>
              </a:rPr>
              <a:pPr/>
              <a:t>37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51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0242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the associativity</a:t>
            </a:r>
            <a:r>
              <a:rPr lang="en-US" baseline="0" dirty="0" smtClean="0"/>
              <a:t> increases, the number of tag bits stored in cache also increases </a:t>
            </a:r>
          </a:p>
          <a:p>
            <a:r>
              <a:rPr lang="en-US" baseline="0" dirty="0" smtClean="0">
                <a:sym typeface="Wingdings"/>
              </a:rPr>
              <a:t>	 large circuit overhead, </a:t>
            </a:r>
          </a:p>
          <a:p>
            <a:r>
              <a:rPr lang="en-US" baseline="0" dirty="0" smtClean="0">
                <a:sym typeface="Wingdings"/>
              </a:rPr>
              <a:t>	 longer latency, </a:t>
            </a:r>
          </a:p>
          <a:p>
            <a:r>
              <a:rPr lang="en-US" baseline="0" dirty="0" smtClean="0">
                <a:sym typeface="Wingdings"/>
              </a:rPr>
              <a:t>	 higher energy consumption.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EE141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66AFD-6858-4308-A4FE-F1A9A7940F2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376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2DF5601-EC75-3444-B96C-81155EB4A83A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566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566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005CB8-EED9-F743-95E4-7C9379C10F85}" type="slidenum">
              <a:rPr lang="en-AU" altLang="x-none">
                <a:latin typeface="Times New Roman" charset="0"/>
              </a:rPr>
              <a:pPr/>
              <a:t>40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566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874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9C8DAB-836A-894B-A8EE-0F85104C284D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392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392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91EA1C-CD9B-E348-842A-CB4508F178F5}" type="slidenum">
              <a:rPr lang="en-AU" altLang="x-none">
                <a:latin typeface="Times New Roman" charset="0"/>
              </a:rPr>
              <a:pPr/>
              <a:t>41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39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7364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23FCF38-27FE-4B44-85CC-5FE591C0E83F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40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40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F8E2C7-9EA1-A14E-8AF7-865C14D1DA60}" type="slidenum">
              <a:rPr lang="en-AU" altLang="x-none">
                <a:latin typeface="Times New Roman" charset="0"/>
              </a:rPr>
              <a:pPr/>
              <a:t>42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40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5841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9F7970D-3146-F340-9549-E5CB6F502FE7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41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41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A5FE992-D939-914A-931F-5756B0416B3F}" type="slidenum">
              <a:rPr lang="en-AU" altLang="x-none">
                <a:latin typeface="Times New Roman" charset="0"/>
              </a:rPr>
              <a:pPr/>
              <a:t>43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41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518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9F7970D-3146-F340-9549-E5CB6F502FE7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41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41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A5FE992-D939-914A-931F-5756B0416B3F}" type="slidenum">
              <a:rPr lang="en-AU" altLang="x-none">
                <a:latin typeface="Times New Roman" charset="0"/>
              </a:rPr>
              <a:pPr/>
              <a:t>44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41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57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91937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9F7970D-3146-F340-9549-E5CB6F502FE7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41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41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A5FE992-D939-914A-931F-5756B0416B3F}" type="slidenum">
              <a:rPr lang="en-AU" altLang="x-none">
                <a:latin typeface="Times New Roman" charset="0"/>
              </a:rPr>
              <a:pPr/>
              <a:t>45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41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x-none" dirty="0" err="1" smtClean="0">
                <a:latin typeface="Times New Roman" charset="0"/>
              </a:rPr>
              <a:t>amat</a:t>
            </a:r>
            <a:r>
              <a:rPr lang="en-US" altLang="x-none" dirty="0" smtClean="0">
                <a:latin typeface="Times New Roman" charset="0"/>
              </a:rPr>
              <a:t> is an indirect measure of</a:t>
            </a:r>
            <a:r>
              <a:rPr lang="en-US" altLang="x-none" baseline="0" dirty="0" smtClean="0">
                <a:latin typeface="Times New Roman" charset="0"/>
              </a:rPr>
              <a:t> system performance.</a:t>
            </a:r>
          </a:p>
          <a:p>
            <a:endParaRPr lang="en-US" altLang="x-none" baseline="0" dirty="0" smtClean="0">
              <a:latin typeface="Times New Roman" charset="0"/>
            </a:endParaRPr>
          </a:p>
          <a:p>
            <a:r>
              <a:rPr lang="en-US" altLang="x-none" baseline="0" dirty="0" smtClean="0">
                <a:latin typeface="Times New Roman" charset="0"/>
              </a:rPr>
              <a:t>A better measure is CPU time considering memory stall cycles due to cache misses.</a:t>
            </a:r>
            <a:endParaRPr lang="en-US" altLang="x-none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6068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9F7970D-3146-F340-9549-E5CB6F502FE7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41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41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A5FE992-D939-914A-931F-5756B0416B3F}" type="slidenum">
              <a:rPr lang="en-AU" altLang="x-none">
                <a:latin typeface="Times New Roman" charset="0"/>
              </a:rPr>
              <a:pPr/>
              <a:t>46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41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x-none" dirty="0" err="1" smtClean="0">
                <a:latin typeface="Times New Roman" charset="0"/>
              </a:rPr>
              <a:t>amat</a:t>
            </a:r>
            <a:r>
              <a:rPr lang="en-US" altLang="x-none" dirty="0" smtClean="0">
                <a:latin typeface="Times New Roman" charset="0"/>
              </a:rPr>
              <a:t> is an indirect measure of</a:t>
            </a:r>
            <a:r>
              <a:rPr lang="en-US" altLang="x-none" baseline="0" dirty="0" smtClean="0">
                <a:latin typeface="Times New Roman" charset="0"/>
              </a:rPr>
              <a:t> system performance.</a:t>
            </a:r>
          </a:p>
          <a:p>
            <a:endParaRPr lang="en-US" altLang="x-none" baseline="0" dirty="0" smtClean="0">
              <a:latin typeface="Times New Roman" charset="0"/>
            </a:endParaRPr>
          </a:p>
          <a:p>
            <a:r>
              <a:rPr lang="en-US" altLang="x-none" baseline="0" dirty="0" smtClean="0">
                <a:latin typeface="Times New Roman" charset="0"/>
              </a:rPr>
              <a:t>A better measure is CPU time considering memory stall cycles due to cache misses.</a:t>
            </a:r>
            <a:endParaRPr lang="en-US" altLang="x-none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9471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optimizing</a:t>
            </a:r>
            <a:r>
              <a:rPr lang="en-AU" baseline="0" dirty="0" smtClean="0"/>
              <a:t> one parameter often has conflicting effects on the others.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1611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91637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91AB619-C241-E54D-A844-0C69DACFB3AB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37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37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300592-3FED-F04C-BF2B-DC3CCF7E4971}" type="slidenum">
              <a:rPr lang="en-AU" altLang="x-none">
                <a:latin typeface="Times New Roman" charset="0"/>
              </a:rPr>
              <a:pPr/>
              <a:t>50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37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9852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91AB619-C241-E54D-A844-0C69DACFB3AB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37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37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300592-3FED-F04C-BF2B-DC3CCF7E4971}" type="slidenum">
              <a:rPr lang="en-AU" altLang="x-none">
                <a:latin typeface="Times New Roman" charset="0"/>
              </a:rPr>
              <a:pPr/>
              <a:t>51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37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x-none" dirty="0" smtClean="0">
                <a:latin typeface="Monaco" charset="0"/>
                <a:ea typeface="Monaco" charset="0"/>
                <a:cs typeface="Monaco" charset="0"/>
              </a:rPr>
              <a:t>miss penalty depend on low-level</a:t>
            </a:r>
            <a:r>
              <a:rPr lang="en-US" altLang="x-none" baseline="0" dirty="0" smtClean="0">
                <a:latin typeface="Monaco" charset="0"/>
                <a:ea typeface="Monaco" charset="0"/>
                <a:cs typeface="Monaco" charset="0"/>
              </a:rPr>
              <a:t> mem.</a:t>
            </a:r>
          </a:p>
          <a:p>
            <a:endParaRPr lang="en-US" altLang="x-none" baseline="0" dirty="0" smtClean="0">
              <a:latin typeface="Monaco" charset="0"/>
              <a:ea typeface="Monaco" charset="0"/>
              <a:cs typeface="Monaco" charset="0"/>
            </a:endParaRPr>
          </a:p>
          <a:p>
            <a:r>
              <a:rPr lang="en-US" altLang="x-none" baseline="0" dirty="0" smtClean="0">
                <a:latin typeface="Monaco" charset="0"/>
                <a:ea typeface="Monaco" charset="0"/>
                <a:cs typeface="Monaco" charset="0"/>
              </a:rPr>
              <a:t>high-latency high-BW -&gt; larger block size</a:t>
            </a:r>
            <a:endParaRPr lang="en-US" altLang="x-none" dirty="0">
              <a:latin typeface="Monaco" charset="0"/>
              <a:ea typeface="Monaco" charset="0"/>
              <a:cs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5957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91AB619-C241-E54D-A844-0C69DACFB3AB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37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37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300592-3FED-F04C-BF2B-DC3CCF7E4971}" type="slidenum">
              <a:rPr lang="en-AU" altLang="x-none">
                <a:latin typeface="Times New Roman" charset="0"/>
              </a:rPr>
              <a:pPr/>
              <a:t>52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37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405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83661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8-way works effectively as fully associative!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89333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Case 1: amat_1w = 1.625, amat_2w = 1.36 + 0.4 = 1.76</a:t>
            </a:r>
          </a:p>
          <a:p>
            <a:r>
              <a:rPr lang="en-AU" dirty="0" smtClean="0"/>
              <a:t>Case 2: amat_1w = 3.5,</a:t>
            </a:r>
            <a:r>
              <a:rPr lang="en-AU" baseline="0" dirty="0" smtClean="0"/>
              <a:t> amat_2w = 1.36 + 1.6 = </a:t>
            </a:r>
            <a:r>
              <a:rPr lang="en-AU" dirty="0" smtClean="0"/>
              <a:t> 2.96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8507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405038-2606-8540-BD7A-42F99B85192A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126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126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29DC7A-5B4D-6A41-916A-270923CD8070}" type="slidenum">
              <a:rPr lang="en-AU" altLang="x-none">
                <a:latin typeface="Times New Roman" charset="0"/>
              </a:rPr>
              <a:pPr/>
              <a:t>7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126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1950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91AB619-C241-E54D-A844-0C69DACFB3AB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37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37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300592-3FED-F04C-BF2B-DC3CCF7E4971}" type="slidenum">
              <a:rPr lang="en-AU" altLang="x-none">
                <a:latin typeface="Times New Roman" charset="0"/>
              </a:rPr>
              <a:pPr/>
              <a:t>56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37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x-none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1428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91AB619-C241-E54D-A844-0C69DACFB3AB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37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37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300592-3FED-F04C-BF2B-DC3CCF7E4971}" type="slidenum">
              <a:rPr lang="en-AU" altLang="x-none">
                <a:latin typeface="Times New Roman" charset="0"/>
              </a:rPr>
              <a:pPr/>
              <a:t>57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37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x-none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433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91AB619-C241-E54D-A844-0C69DACFB3AB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37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37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300592-3FED-F04C-BF2B-DC3CCF7E4971}" type="slidenum">
              <a:rPr lang="en-AU" altLang="x-none">
                <a:latin typeface="Times New Roman" charset="0"/>
              </a:rPr>
              <a:pPr/>
              <a:t>58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37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454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91AB619-C241-E54D-A844-0C69DACFB3AB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37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37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300592-3FED-F04C-BF2B-DC3CCF7E4971}" type="slidenum">
              <a:rPr lang="en-AU" altLang="x-none">
                <a:latin typeface="Times New Roman" charset="0"/>
              </a:rPr>
              <a:pPr/>
              <a:t>59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37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80610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60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. Mem read accesses happen more frequent than writes.</a:t>
            </a:r>
          </a:p>
          <a:p>
            <a:r>
              <a:rPr lang="en-AU" dirty="0" smtClean="0"/>
              <a:t>. Amdahl law says we should focus on optimizing common cases.</a:t>
            </a:r>
            <a:endParaRPr lang="en-AU" dirty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9881493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61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02476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62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when processor runs,</a:t>
            </a:r>
            <a:r>
              <a:rPr lang="en-AU" baseline="0" dirty="0" smtClean="0"/>
              <a:t> programs or data that it requests may be in memory or hard disk.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10364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63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virtual caches lead</a:t>
            </a:r>
            <a:r>
              <a:rPr lang="en-AU" baseline="0" dirty="0" smtClean="0"/>
              <a:t> to a number of complications as explained in the book.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12207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64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391480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67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2312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Morgan Kaufmann Publishers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405038-2606-8540-BD7A-42F99B85192A}" type="datetime3">
              <a:rPr lang="en-AU" altLang="x-none">
                <a:latin typeface="Times New Roman" charset="0"/>
              </a:rPr>
              <a:pPr/>
              <a:t>19 September, 2018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126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x-none">
                <a:latin typeface="Times New Roman" charset="0"/>
              </a:rPr>
              <a:t>Chapter 5 — Large and Fast: Exploiting Memory Hierarchy</a:t>
            </a:r>
          </a:p>
        </p:txBody>
      </p:sp>
      <p:sp>
        <p:nvSpPr>
          <p:cNvPr id="1126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29DC7A-5B4D-6A41-916A-270923CD8070}" type="slidenum">
              <a:rPr lang="en-AU" altLang="x-none">
                <a:latin typeface="Times New Roman" charset="0"/>
              </a:rPr>
              <a:pPr/>
              <a:t>8</a:t>
            </a:fld>
            <a:endParaRPr lang="en-AU" altLang="x-none">
              <a:latin typeface="Times New Roman" charset="0"/>
            </a:endParaRPr>
          </a:p>
        </p:txBody>
      </p:sp>
      <p:sp>
        <p:nvSpPr>
          <p:cNvPr id="1126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x-none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2236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68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550526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69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- Increase</a:t>
            </a:r>
            <a:r>
              <a:rPr lang="en-AU" baseline="0" dirty="0" smtClean="0"/>
              <a:t> associativity -&gt; higher energy consumption</a:t>
            </a:r>
          </a:p>
          <a:p>
            <a:endParaRPr lang="en-AU" baseline="0" dirty="0" smtClean="0"/>
          </a:p>
          <a:p>
            <a:r>
              <a:rPr lang="en-AU" baseline="0" dirty="0" smtClean="0"/>
              <a:t>- Avoid 8-way associativity cache due to large jump in energy consumption</a:t>
            </a:r>
          </a:p>
          <a:p>
            <a:endParaRPr lang="en-AU" baseline="0" dirty="0" smtClean="0"/>
          </a:p>
          <a:p>
            <a:r>
              <a:rPr lang="en-AU" baseline="0" dirty="0" smtClean="0"/>
              <a:t>+ Higher associativity needed for larger L1 cache if virtually indexed physical tagger cache is used to avoid translation.</a:t>
            </a:r>
          </a:p>
          <a:p>
            <a:endParaRPr lang="en-AU" baseline="0" dirty="0" smtClean="0"/>
          </a:p>
          <a:p>
            <a:r>
              <a:rPr lang="en-AU" baseline="0" dirty="0" smtClean="0"/>
              <a:t>+ higher associativity -&gt; reduced miss rate for multithreading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237765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70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929832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71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51769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72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304891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73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49096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74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bank # = index mod #banks </a:t>
            </a:r>
            <a:r>
              <a:rPr lang="en-AU" dirty="0" err="1" smtClean="0"/>
              <a:t>eg</a:t>
            </a:r>
            <a:r>
              <a:rPr lang="en-AU" dirty="0" smtClean="0"/>
              <a:t>.</a:t>
            </a:r>
            <a:r>
              <a:rPr lang="en-AU" baseline="0" dirty="0" smtClean="0"/>
              <a:t> index = 10, #banks = 4, so bank # = 10 mod 4 = 2.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66810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75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Evaluation of CPU performance</a:t>
            </a:r>
            <a:r>
              <a:rPr lang="en-AU" baseline="0" dirty="0" smtClean="0"/>
              <a:t> becomes more complicated as the miss penalty is harder to computer for individual misses as misses and hits can overlap.</a:t>
            </a:r>
          </a:p>
          <a:p>
            <a:endParaRPr lang="en-AU" baseline="0" dirty="0" smtClean="0"/>
          </a:p>
          <a:p>
            <a:r>
              <a:rPr lang="en-AU" baseline="0" dirty="0" smtClean="0"/>
              <a:t>It also depends on the number of instructions CPU can execute before it must stall waiting for a previous miss to resolve.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743451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76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what cache performance</a:t>
            </a:r>
            <a:r>
              <a:rPr lang="en-AU" baseline="0" dirty="0" smtClean="0"/>
              <a:t> factor does it optimize?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082774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77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1181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938345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79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Increasing perf. gap between proc. and mem requires SW developers to pay attention to mem hierarchy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844949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80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Increasing perf. gap between proc. and mem requires SW developers to pay attention to mem hierarchy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30173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81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Increasing perf. gap between proc. </a:t>
            </a:r>
            <a:r>
              <a:rPr lang="en-US" sz="1800" smtClean="0"/>
              <a:t>and mem requires SW developers to pay attention to mem hierarchy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118984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82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prefetched</a:t>
            </a:r>
            <a:r>
              <a:rPr lang="en-AU" baseline="0" dirty="0" smtClean="0"/>
              <a:t> blocks are placed in stream buffer.</a:t>
            </a:r>
          </a:p>
          <a:p>
            <a:endParaRPr lang="en-AU" baseline="0" dirty="0" smtClean="0"/>
          </a:p>
          <a:p>
            <a:r>
              <a:rPr lang="en-AU" dirty="0" smtClean="0"/>
              <a:t>Prefetching</a:t>
            </a:r>
            <a:r>
              <a:rPr lang="en-AU" baseline="0" dirty="0" smtClean="0"/>
              <a:t> improves performance by reducing miss penalty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94702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83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803219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84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470081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Pentium 4: 512</a:t>
            </a:r>
            <a:r>
              <a:rPr lang="en-US" baseline="0" dirty="0" smtClean="0"/>
              <a:t> KB </a:t>
            </a:r>
            <a:r>
              <a:rPr lang="en-US" dirty="0" smtClean="0"/>
              <a:t>L2 cache, no L3.</a:t>
            </a:r>
          </a:p>
          <a:p>
            <a:endParaRPr lang="en-US" dirty="0" smtClean="0"/>
          </a:p>
          <a:p>
            <a:r>
              <a:rPr lang="en-US" dirty="0" smtClean="0"/>
              <a:t>High associativity in i7</a:t>
            </a:r>
            <a:r>
              <a:rPr lang="en-US" baseline="0" dirty="0" smtClean="0"/>
              <a:t> is for multithreading, also pipelined cache reduces impact of high associativity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EE141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66AFD-6858-4308-A4FE-F1A9A7940F2F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1210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IBM PC at 1980s only</a:t>
            </a:r>
            <a:r>
              <a:rPr lang="en-US" baseline="0" dirty="0" smtClean="0"/>
              <a:t> came with 64KB main memory.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EE141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66AFD-6858-4308-A4FE-F1A9A7940F2F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281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page/segment</a:t>
            </a:r>
            <a:r>
              <a:rPr lang="en-US" baseline="0" dirty="0" smtClean="0"/>
              <a:t> is the base unit of data transferred between memory and disk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EE141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66AFD-6858-4308-A4FE-F1A9A7940F2F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593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miss penalty of VM</a:t>
            </a:r>
            <a:r>
              <a:rPr lang="en-US" baseline="0" dirty="0" smtClean="0"/>
              <a:t> is much larger than that of cache.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in virtual memory, access time is much higher than transfer time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EE141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66AFD-6858-4308-A4FE-F1A9A7940F2F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8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299440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disk access</a:t>
            </a:r>
            <a:r>
              <a:rPr lang="en-US" baseline="0" dirty="0" smtClean="0"/>
              <a:t> time is much higher than transfer time -&gt; large page size.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large page size can lead to waste of memory.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EE141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66AFD-6858-4308-A4FE-F1A9A7940F2F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2085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size of page offset is determined by page size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EE141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66AFD-6858-4308-A4FE-F1A9A7940F2F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3882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on this in OS course.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EE141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66AFD-6858-4308-A4FE-F1A9A7940F2F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6773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102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Virtually</a:t>
            </a:r>
            <a:r>
              <a:rPr lang="en-AU" baseline="0" dirty="0" smtClean="0"/>
              <a:t> addressed physically tagged L1 cache </a:t>
            </a:r>
            <a:r>
              <a:rPr lang="mr-IN" baseline="0" dirty="0" smtClean="0"/>
              <a:t>–</a:t>
            </a:r>
            <a:r>
              <a:rPr lang="en-AU" baseline="0" dirty="0" smtClean="0"/>
              <a:t> parallel TLB and L1 access.</a:t>
            </a:r>
          </a:p>
          <a:p>
            <a:endParaRPr lang="en-AU" baseline="0" dirty="0" smtClean="0"/>
          </a:p>
          <a:p>
            <a:r>
              <a:rPr lang="en-AU" baseline="0" dirty="0" smtClean="0"/>
              <a:t>Explain what happens on TLB misses, L1/L2 misses.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396623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103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Virtually</a:t>
            </a:r>
            <a:r>
              <a:rPr lang="en-AU" baseline="0" dirty="0" smtClean="0"/>
              <a:t> addressed physically tagged L1 cache </a:t>
            </a:r>
            <a:r>
              <a:rPr lang="mr-IN" baseline="0" dirty="0" smtClean="0"/>
              <a:t>–</a:t>
            </a:r>
            <a:r>
              <a:rPr lang="en-AU" baseline="0" dirty="0" smtClean="0"/>
              <a:t> parallel TLB and L1 access.</a:t>
            </a:r>
          </a:p>
          <a:p>
            <a:endParaRPr lang="en-AU" baseline="0" dirty="0" smtClean="0"/>
          </a:p>
          <a:p>
            <a:r>
              <a:rPr lang="en-AU" baseline="0" dirty="0" smtClean="0"/>
              <a:t>Explain what happens on TLB misses, L1/L2 misses.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20389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108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215276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112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758362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113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329705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115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45991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116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5079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EE141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66AFD-6858-4308-A4FE-F1A9A7940F2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972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117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927534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118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568478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119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482874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120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003823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122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08649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123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007986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19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124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skip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85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6963"/>
            <a:ext cx="9144000" cy="2163535"/>
          </a:xfrm>
        </p:spPr>
        <p:txBody>
          <a:bodyPr/>
          <a:lstStyle>
            <a:lvl1pPr algn="ctr">
              <a:defRPr sz="4400" b="1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 sz="1000" i="0">
                <a:latin typeface="+mj-lt"/>
              </a:defRPr>
            </a:lvl1pPr>
          </a:lstStyle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82000" y="6553200"/>
            <a:ext cx="762000" cy="304800"/>
          </a:xfrm>
          <a:prstGeom prst="rect">
            <a:avLst/>
          </a:prstGeom>
        </p:spPr>
        <p:txBody>
          <a:bodyPr/>
          <a:lstStyle>
            <a:lvl1pPr>
              <a:defRPr sz="1000" i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E9AC8973-3E2D-447C-9916-BE573B137A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6850" y="74613"/>
            <a:ext cx="1909763" cy="615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4388" y="74613"/>
            <a:ext cx="5580062" cy="615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82000" y="6553200"/>
            <a:ext cx="762000" cy="304800"/>
          </a:xfrm>
          <a:prstGeom prst="rect">
            <a:avLst/>
          </a:prstGeom>
        </p:spPr>
        <p:txBody>
          <a:bodyPr/>
          <a:lstStyle>
            <a:lvl1pPr>
              <a:defRPr sz="1000" i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5890B677-E91A-46D0-B42D-EAE609B50E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914400"/>
            <a:ext cx="8153400" cy="23939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069963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914400"/>
            <a:ext cx="8153400" cy="23939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48697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8153400" cy="1120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187575"/>
            <a:ext cx="8153400" cy="1120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6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6050"/>
            <a:ext cx="825976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8270875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3757613"/>
            <a:ext cx="8270875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47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6050"/>
            <a:ext cx="825976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23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9928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25" y="146304"/>
            <a:ext cx="8852598" cy="925202"/>
          </a:xfrm>
          <a:solidFill>
            <a:schemeClr val="bg1"/>
          </a:solidFill>
        </p:spPr>
        <p:txBody>
          <a:bodyPr/>
          <a:lstStyle>
            <a:lvl1pPr>
              <a:defRPr sz="3600">
                <a:solidFill>
                  <a:srgbClr val="001CF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725" y="1124186"/>
            <a:ext cx="8852597" cy="5439173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50000"/>
              <a:buFont typeface=".AppleSystemUIFont" charset="-120"/>
              <a:buChar char="●"/>
              <a:defRPr sz="32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26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24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anchor="ctr" anchorCtr="1"/>
          <a:lstStyle>
            <a:lvl1pPr>
              <a:defRPr sz="1000" i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965200"/>
            <a:ext cx="3744912" cy="5268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00" y="965200"/>
            <a:ext cx="3744913" cy="5268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82000" y="6553200"/>
            <a:ext cx="762000" cy="304800"/>
          </a:xfrm>
          <a:prstGeom prst="rect">
            <a:avLst/>
          </a:prstGeom>
        </p:spPr>
        <p:txBody>
          <a:bodyPr/>
          <a:lstStyle>
            <a:lvl1pPr>
              <a:defRPr sz="1000" i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6ACC4199-F8B7-463F-8679-1D7C78B959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382000" y="6553200"/>
            <a:ext cx="762000" cy="304800"/>
          </a:xfrm>
          <a:prstGeom prst="rect">
            <a:avLst/>
          </a:prstGeom>
        </p:spPr>
        <p:txBody>
          <a:bodyPr/>
          <a:lstStyle>
            <a:lvl1pPr>
              <a:defRPr sz="1000" i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1DB1A6F7-CEA9-4986-B891-18E40EE19B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CF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82000" y="6553200"/>
            <a:ext cx="762000" cy="304800"/>
          </a:xfrm>
          <a:prstGeom prst="rect">
            <a:avLst/>
          </a:prstGeom>
        </p:spPr>
        <p:txBody>
          <a:bodyPr/>
          <a:lstStyle>
            <a:lvl1pPr>
              <a:defRPr sz="1000" i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B522F413-B3BA-48F0-9340-60CB051385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82000" y="6553200"/>
            <a:ext cx="762000" cy="304800"/>
          </a:xfrm>
          <a:prstGeom prst="rect">
            <a:avLst/>
          </a:prstGeom>
        </p:spPr>
        <p:txBody>
          <a:bodyPr/>
          <a:lstStyle>
            <a:lvl1pPr>
              <a:defRPr sz="1000" i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AE6E24A7-D274-4928-9E5E-89698AA27F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0725" y="134900"/>
            <a:ext cx="885259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02" tIns="46301" rIns="92602" bIns="463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725" y="1155559"/>
            <a:ext cx="8852597" cy="560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58" tIns="44758" rIns="91058" bIns="447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 sz="1000" i="0">
                <a:latin typeface="+mj-lt"/>
              </a:defRPr>
            </a:lvl1pPr>
          </a:lstStyle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8" r:id="rId15"/>
    <p:sldLayoutId id="2147483709" r:id="rId16"/>
    <p:sldLayoutId id="2147483711" r:id="rId1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 i="0">
          <a:solidFill>
            <a:srgbClr val="001CFE"/>
          </a:solidFill>
          <a:latin typeface="Calibri" charset="0"/>
          <a:ea typeface="Calibri" charset="0"/>
          <a:cs typeface="Calibri" charset="0"/>
        </a:defRPr>
      </a:lvl1pPr>
      <a:lvl2pPr algn="ctr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100" b="1">
          <a:solidFill>
            <a:srgbClr val="114FFB"/>
          </a:solidFill>
          <a:latin typeface="Neo Sans Intel" pitchFamily="34" charset="0"/>
          <a:cs typeface="Arial" charset="0"/>
        </a:defRPr>
      </a:lvl2pPr>
      <a:lvl3pPr algn="ctr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100" b="1">
          <a:solidFill>
            <a:srgbClr val="114FFB"/>
          </a:solidFill>
          <a:latin typeface="Neo Sans Intel" pitchFamily="34" charset="0"/>
          <a:cs typeface="Arial" charset="0"/>
        </a:defRPr>
      </a:lvl3pPr>
      <a:lvl4pPr algn="ctr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100" b="1">
          <a:solidFill>
            <a:srgbClr val="114FFB"/>
          </a:solidFill>
          <a:latin typeface="Neo Sans Intel" pitchFamily="34" charset="0"/>
          <a:cs typeface="Arial" charset="0"/>
        </a:defRPr>
      </a:lvl4pPr>
      <a:lvl5pPr algn="ctr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100" b="1">
          <a:solidFill>
            <a:srgbClr val="114FFB"/>
          </a:solidFill>
          <a:latin typeface="Neo Sans Intel" pitchFamily="34" charset="0"/>
          <a:cs typeface="Arial" charset="0"/>
        </a:defRPr>
      </a:lvl5pPr>
      <a:lvl6pPr marL="457200" algn="ctr" rtl="0" fontAlgn="base">
        <a:lnSpc>
          <a:spcPct val="87000"/>
        </a:lnSpc>
        <a:spcBef>
          <a:spcPct val="0"/>
        </a:spcBef>
        <a:spcAft>
          <a:spcPct val="0"/>
        </a:spcAft>
        <a:defRPr sz="3100" b="1">
          <a:solidFill>
            <a:srgbClr val="114FFB"/>
          </a:solidFill>
          <a:latin typeface="Neo Sans Intel" pitchFamily="34" charset="0"/>
          <a:cs typeface="Arial" charset="0"/>
        </a:defRPr>
      </a:lvl6pPr>
      <a:lvl7pPr marL="914400" algn="ctr" rtl="0" fontAlgn="base">
        <a:lnSpc>
          <a:spcPct val="87000"/>
        </a:lnSpc>
        <a:spcBef>
          <a:spcPct val="0"/>
        </a:spcBef>
        <a:spcAft>
          <a:spcPct val="0"/>
        </a:spcAft>
        <a:defRPr sz="3100" b="1">
          <a:solidFill>
            <a:srgbClr val="114FFB"/>
          </a:solidFill>
          <a:latin typeface="Neo Sans Intel" pitchFamily="34" charset="0"/>
          <a:cs typeface="Arial" charset="0"/>
        </a:defRPr>
      </a:lvl7pPr>
      <a:lvl8pPr marL="1371600" algn="ctr" rtl="0" fontAlgn="base">
        <a:lnSpc>
          <a:spcPct val="87000"/>
        </a:lnSpc>
        <a:spcBef>
          <a:spcPct val="0"/>
        </a:spcBef>
        <a:spcAft>
          <a:spcPct val="0"/>
        </a:spcAft>
        <a:defRPr sz="3100" b="1">
          <a:solidFill>
            <a:srgbClr val="114FFB"/>
          </a:solidFill>
          <a:latin typeface="Neo Sans Intel" pitchFamily="34" charset="0"/>
          <a:cs typeface="Arial" charset="0"/>
        </a:defRPr>
      </a:lvl8pPr>
      <a:lvl9pPr marL="1828800" algn="ctr" rtl="0" fontAlgn="base">
        <a:lnSpc>
          <a:spcPct val="87000"/>
        </a:lnSpc>
        <a:spcBef>
          <a:spcPct val="0"/>
        </a:spcBef>
        <a:spcAft>
          <a:spcPct val="0"/>
        </a:spcAft>
        <a:defRPr sz="3100" b="1">
          <a:solidFill>
            <a:srgbClr val="114FFB"/>
          </a:solidFill>
          <a:latin typeface="Neo Sans Intel" pitchFamily="34" charset="0"/>
          <a:cs typeface="Arial" charset="0"/>
        </a:defRPr>
      </a:lvl9pPr>
    </p:titleStyle>
    <p:bodyStyle>
      <a:lvl1pPr marL="342900" indent="-342900" algn="l" defTabSz="889000" rtl="0" eaLnBrk="0" fontAlgn="base" hangingPunct="0">
        <a:lnSpc>
          <a:spcPct val="93000"/>
        </a:lnSpc>
        <a:spcBef>
          <a:spcPct val="50000"/>
        </a:spcBef>
        <a:spcAft>
          <a:spcPct val="0"/>
        </a:spcAft>
        <a:buClr>
          <a:schemeClr val="tx1"/>
        </a:buClr>
        <a:buSzPct val="75000"/>
        <a:buFont typeface="Courier New" charset="0"/>
        <a:buChar char="o"/>
        <a:defRPr sz="3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742950" indent="-285750" algn="l" defTabSz="8890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chemeClr val="tx1"/>
        </a:buClr>
        <a:buSzPct val="75000"/>
        <a:buFont typeface=".AppleSystemUIFont" charset="-120"/>
        <a:buChar char="→"/>
        <a:defRPr sz="28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85750" algn="l" defTabSz="8890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chemeClr val="bg2"/>
        </a:buClr>
        <a:buSzPct val="75000"/>
        <a:buFont typeface="ZapfDingbatsITC" charset="0"/>
        <a:buChar char="➤"/>
        <a:defRPr sz="24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485900" indent="-228600" algn="l" defTabSz="889000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Helvetica" pitchFamily="34" charset="0"/>
          <a:cs typeface="+mn-cs"/>
        </a:defRPr>
      </a:lvl4pPr>
      <a:lvl5pPr marL="1828800" indent="-228600" algn="l" defTabSz="889000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Helvetica" pitchFamily="34" charset="0"/>
          <a:cs typeface="+mn-cs"/>
        </a:defRPr>
      </a:lvl5pPr>
      <a:lvl6pPr marL="2286000" indent="-228600" algn="l" defTabSz="889000" rtl="0" fontAlgn="base">
        <a:lnSpc>
          <a:spcPct val="93000"/>
        </a:lnSpc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Helvetica" pitchFamily="34" charset="0"/>
          <a:cs typeface="+mn-cs"/>
        </a:defRPr>
      </a:lvl6pPr>
      <a:lvl7pPr marL="2743200" indent="-228600" algn="l" defTabSz="889000" rtl="0" fontAlgn="base">
        <a:lnSpc>
          <a:spcPct val="93000"/>
        </a:lnSpc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Helvetica" pitchFamily="34" charset="0"/>
          <a:cs typeface="+mn-cs"/>
        </a:defRPr>
      </a:lvl7pPr>
      <a:lvl8pPr marL="3200400" indent="-228600" algn="l" defTabSz="889000" rtl="0" fontAlgn="base">
        <a:lnSpc>
          <a:spcPct val="93000"/>
        </a:lnSpc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Helvetica" pitchFamily="34" charset="0"/>
          <a:cs typeface="+mn-cs"/>
        </a:defRPr>
      </a:lvl8pPr>
      <a:lvl9pPr marL="3657600" indent="-228600" algn="l" defTabSz="889000" rtl="0" fontAlgn="base">
        <a:lnSpc>
          <a:spcPct val="93000"/>
        </a:lnSpc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Helvetic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18.emf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30.jpe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emf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emf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hyperlink" Target="https://youtu.be/Q0b-CkejWcc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emf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33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3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hyperlink" Target="mailto:1.8v@DDR2" TargetMode="External"/><Relationship Id="rId4" Type="http://schemas.openxmlformats.org/officeDocument/2006/relationships/hyperlink" Target="mailto:1.2v@DDR4" TargetMode="External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2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3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4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5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7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7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0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2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3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4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5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6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27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28.jp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29.emf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97280"/>
            <a:ext cx="9144000" cy="2163535"/>
          </a:xfrm>
        </p:spPr>
        <p:txBody>
          <a:bodyPr/>
          <a:lstStyle/>
          <a:p>
            <a:r>
              <a:rPr lang="en-US" sz="3600" dirty="0" smtClean="0">
                <a:solidFill>
                  <a:srgbClr val="001CFE"/>
                </a:solidFill>
              </a:rPr>
              <a:t>EEL 6764 Principles of Computer Architecture</a:t>
            </a:r>
            <a:br>
              <a:rPr lang="en-US" sz="3600" dirty="0" smtClean="0">
                <a:solidFill>
                  <a:srgbClr val="001CFE"/>
                </a:solidFill>
              </a:rPr>
            </a:br>
            <a:r>
              <a:rPr lang="en-US" dirty="0" smtClean="0">
                <a:solidFill>
                  <a:srgbClr val="001CFE"/>
                </a:solidFill>
              </a:rPr>
              <a:t>Memory Hierarchy Design</a:t>
            </a:r>
            <a:endParaRPr lang="en-US" dirty="0">
              <a:solidFill>
                <a:srgbClr val="001CF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657600"/>
            <a:ext cx="8449056" cy="2895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Instructor: Hao Zheng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Department </a:t>
            </a:r>
            <a:r>
              <a:rPr lang="en-US" sz="2400" dirty="0"/>
              <a:t>of </a:t>
            </a:r>
            <a:r>
              <a:rPr lang="en-US" sz="2400" dirty="0" smtClean="0"/>
              <a:t>Computer Science &amp; Engineering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 </a:t>
            </a:r>
            <a:r>
              <a:rPr lang="en-US" sz="2400" dirty="0"/>
              <a:t>University of South Florida</a:t>
            </a:r>
            <a:br>
              <a:rPr lang="en-US" sz="2400" dirty="0"/>
            </a:br>
            <a:r>
              <a:rPr lang="en-US" sz="2400" dirty="0"/>
              <a:t>Tampa, FL 33620</a:t>
            </a:r>
            <a:br>
              <a:rPr lang="en-US" sz="2400" dirty="0"/>
            </a:br>
            <a:r>
              <a:rPr lang="en-US" sz="2400" dirty="0"/>
              <a:t>Email: </a:t>
            </a:r>
            <a:r>
              <a:rPr lang="en-US" sz="2400" dirty="0" err="1" smtClean="0"/>
              <a:t>haozheng@usf.edu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Phone: (813)974-4757</a:t>
            </a:r>
            <a:br>
              <a:rPr lang="en-US" sz="2400" dirty="0"/>
            </a:br>
            <a:r>
              <a:rPr lang="en-US" sz="2400" dirty="0"/>
              <a:t>Fax: (813)974-5456 </a:t>
            </a:r>
            <a:endParaRPr lang="en-US" sz="24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87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 descr="Z:\WOMAT\Production\Artfinal\0000000038\MKCAD\978-0-12-811905-1\0003165541\XMLLowres\f02-01-97801281190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760" y="1022646"/>
            <a:ext cx="5395875" cy="578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6617166"/>
            <a:ext cx="1651927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48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Servicing Page Faults</a:t>
            </a:r>
            <a:endParaRPr lang="en-US" dirty="0"/>
          </a:p>
        </p:txBody>
      </p:sp>
      <p:sp>
        <p:nvSpPr>
          <p:cNvPr id="97" name="Content Placeholder 96"/>
          <p:cNvSpPr>
            <a:spLocks noGrp="1"/>
          </p:cNvSpPr>
          <p:nvPr>
            <p:ph idx="1"/>
          </p:nvPr>
        </p:nvSpPr>
        <p:spPr>
          <a:xfrm>
            <a:off x="150725" y="1235947"/>
            <a:ext cx="4798646" cy="5476352"/>
          </a:xfrm>
        </p:spPr>
        <p:txBody>
          <a:bodyPr/>
          <a:lstStyle/>
          <a:p>
            <a:r>
              <a:rPr lang="en-US" altLang="en-US" sz="2800" dirty="0"/>
              <a:t>Processor signals controller</a:t>
            </a:r>
          </a:p>
          <a:p>
            <a:pPr lvl="1"/>
            <a:r>
              <a:rPr lang="en-US" altLang="en-US" sz="2400" dirty="0"/>
              <a:t>Read block of length </a:t>
            </a:r>
            <a:r>
              <a:rPr lang="en-US" altLang="en-US" sz="2400" i="1" dirty="0">
                <a:solidFill>
                  <a:srgbClr val="001CFE"/>
                </a:solidFill>
              </a:rPr>
              <a:t>P</a:t>
            </a:r>
            <a:r>
              <a:rPr lang="en-US" altLang="en-US" sz="2400" dirty="0">
                <a:solidFill>
                  <a:srgbClr val="001CFE"/>
                </a:solidFill>
              </a:rPr>
              <a:t> </a:t>
            </a:r>
            <a:r>
              <a:rPr lang="en-US" altLang="en-US" sz="2400" dirty="0"/>
              <a:t>starting at disk address </a:t>
            </a:r>
            <a:r>
              <a:rPr lang="en-US" altLang="en-US" sz="2400" i="1" dirty="0">
                <a:solidFill>
                  <a:srgbClr val="001CFE"/>
                </a:solidFill>
              </a:rPr>
              <a:t>X</a:t>
            </a:r>
            <a:r>
              <a:rPr lang="en-US" altLang="en-US" sz="2400" dirty="0">
                <a:solidFill>
                  <a:srgbClr val="001CFE"/>
                </a:solidFill>
              </a:rPr>
              <a:t> </a:t>
            </a:r>
            <a:r>
              <a:rPr lang="en-US" altLang="en-US" sz="2400" dirty="0"/>
              <a:t>and store starting at memory address </a:t>
            </a:r>
            <a:r>
              <a:rPr lang="en-US" altLang="en-US" sz="2400" i="1" dirty="0">
                <a:solidFill>
                  <a:srgbClr val="001CFE"/>
                </a:solidFill>
              </a:rPr>
              <a:t>Y</a:t>
            </a:r>
          </a:p>
          <a:p>
            <a:r>
              <a:rPr lang="en-US" altLang="en-US" dirty="0"/>
              <a:t>Read occurs</a:t>
            </a:r>
          </a:p>
          <a:p>
            <a:pPr lvl="1"/>
            <a:r>
              <a:rPr lang="en-US" altLang="en-US" sz="2400" dirty="0"/>
              <a:t>Direct Memory Access (DMA)</a:t>
            </a:r>
          </a:p>
          <a:p>
            <a:pPr lvl="1"/>
            <a:r>
              <a:rPr lang="en-US" altLang="en-US" sz="2400" dirty="0"/>
              <a:t>Under control of I/O controller</a:t>
            </a:r>
          </a:p>
          <a:p>
            <a:r>
              <a:rPr lang="en-US" altLang="en-US" sz="2800" dirty="0" smtClean="0"/>
              <a:t>I/O </a:t>
            </a:r>
            <a:r>
              <a:rPr lang="en-US" altLang="en-US" sz="2800" dirty="0"/>
              <a:t>controller signals completion</a:t>
            </a:r>
          </a:p>
          <a:p>
            <a:pPr lvl="1"/>
            <a:r>
              <a:rPr lang="en-US" altLang="en-US" sz="2400" dirty="0"/>
              <a:t>Interrupt processor</a:t>
            </a:r>
          </a:p>
          <a:p>
            <a:pPr lvl="1"/>
            <a:r>
              <a:rPr lang="en-US" altLang="en-US" sz="2400" dirty="0"/>
              <a:t>OS resumes suspended process </a:t>
            </a:r>
          </a:p>
          <a:p>
            <a:endParaRPr lang="en-US" dirty="0"/>
          </a:p>
        </p:txBody>
      </p:sp>
      <p:sp>
        <p:nvSpPr>
          <p:cNvPr id="98" name="Oval 4"/>
          <p:cNvSpPr>
            <a:spLocks noChangeArrowheads="1"/>
          </p:cNvSpPr>
          <p:nvPr/>
        </p:nvSpPr>
        <p:spPr bwMode="auto">
          <a:xfrm>
            <a:off x="7720013" y="5588000"/>
            <a:ext cx="558800" cy="139700"/>
          </a:xfrm>
          <a:prstGeom prst="ellipse">
            <a:avLst/>
          </a:prstGeom>
          <a:solidFill>
            <a:srgbClr val="C4C4C4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7694613" y="5254625"/>
            <a:ext cx="587375" cy="363538"/>
          </a:xfrm>
          <a:prstGeom prst="rect">
            <a:avLst/>
          </a:pr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1800" b="0" i="0"/>
              <a:t>disk</a:t>
            </a:r>
          </a:p>
        </p:txBody>
      </p:sp>
      <p:sp>
        <p:nvSpPr>
          <p:cNvPr id="100" name="Rectangle 6"/>
          <p:cNvSpPr>
            <a:spLocks noChangeArrowheads="1"/>
          </p:cNvSpPr>
          <p:nvPr/>
        </p:nvSpPr>
        <p:spPr bwMode="auto">
          <a:xfrm>
            <a:off x="7720013" y="5207000"/>
            <a:ext cx="558800" cy="444500"/>
          </a:xfrm>
          <a:prstGeom prst="rect">
            <a:avLst/>
          </a:prstGeom>
          <a:solidFill>
            <a:srgbClr val="C4C4C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101" name="Oval 7"/>
          <p:cNvSpPr>
            <a:spLocks noChangeArrowheads="1"/>
          </p:cNvSpPr>
          <p:nvPr/>
        </p:nvSpPr>
        <p:spPr bwMode="auto">
          <a:xfrm>
            <a:off x="7720013" y="5130800"/>
            <a:ext cx="558800" cy="139700"/>
          </a:xfrm>
          <a:prstGeom prst="ellipse">
            <a:avLst/>
          </a:prstGeom>
          <a:solidFill>
            <a:srgbClr val="C4C4C4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102" name="Rectangle 8"/>
          <p:cNvSpPr>
            <a:spLocks noChangeArrowheads="1"/>
          </p:cNvSpPr>
          <p:nvPr/>
        </p:nvSpPr>
        <p:spPr bwMode="auto">
          <a:xfrm>
            <a:off x="7726363" y="5505450"/>
            <a:ext cx="547687" cy="152400"/>
          </a:xfrm>
          <a:prstGeom prst="rect">
            <a:avLst/>
          </a:pr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103" name="Rectangle 9"/>
          <p:cNvSpPr>
            <a:spLocks noChangeArrowheads="1"/>
          </p:cNvSpPr>
          <p:nvPr/>
        </p:nvSpPr>
        <p:spPr bwMode="auto">
          <a:xfrm>
            <a:off x="7691438" y="5292725"/>
            <a:ext cx="631825" cy="363538"/>
          </a:xfrm>
          <a:prstGeom prst="rect">
            <a:avLst/>
          </a:pr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1800" b="0" i="0"/>
              <a:t>Disk</a:t>
            </a:r>
          </a:p>
        </p:txBody>
      </p:sp>
      <p:grpSp>
        <p:nvGrpSpPr>
          <p:cNvPr id="104" name="Group 10"/>
          <p:cNvGrpSpPr>
            <a:grpSpLocks/>
          </p:cNvGrpSpPr>
          <p:nvPr/>
        </p:nvGrpSpPr>
        <p:grpSpPr bwMode="auto">
          <a:xfrm>
            <a:off x="6900863" y="5130800"/>
            <a:ext cx="650875" cy="596900"/>
            <a:chOff x="2015" y="3428"/>
            <a:chExt cx="410" cy="376"/>
          </a:xfrm>
        </p:grpSpPr>
        <p:sp>
          <p:nvSpPr>
            <p:cNvPr id="105" name="Oval 11"/>
            <p:cNvSpPr>
              <a:spLocks noChangeArrowheads="1"/>
            </p:cNvSpPr>
            <p:nvPr/>
          </p:nvSpPr>
          <p:spPr bwMode="auto">
            <a:xfrm>
              <a:off x="2028" y="3716"/>
              <a:ext cx="376" cy="88"/>
            </a:xfrm>
            <a:prstGeom prst="ellipse">
              <a:avLst/>
            </a:prstGeom>
            <a:solidFill>
              <a:srgbClr val="C4C4C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0"/>
            </a:p>
          </p:txBody>
        </p:sp>
        <p:sp>
          <p:nvSpPr>
            <p:cNvPr id="106" name="Rectangle 12"/>
            <p:cNvSpPr>
              <a:spLocks noChangeArrowheads="1"/>
            </p:cNvSpPr>
            <p:nvPr/>
          </p:nvSpPr>
          <p:spPr bwMode="auto">
            <a:xfrm>
              <a:off x="2015" y="3506"/>
              <a:ext cx="370" cy="229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en-US" sz="1800" b="0" i="0"/>
                <a:t>disk</a:t>
              </a:r>
            </a:p>
          </p:txBody>
        </p:sp>
        <p:sp>
          <p:nvSpPr>
            <p:cNvPr id="107" name="Rectangle 13"/>
            <p:cNvSpPr>
              <a:spLocks noChangeArrowheads="1"/>
            </p:cNvSpPr>
            <p:nvPr/>
          </p:nvSpPr>
          <p:spPr bwMode="auto">
            <a:xfrm>
              <a:off x="2028" y="3476"/>
              <a:ext cx="376" cy="280"/>
            </a:xfrm>
            <a:prstGeom prst="rect">
              <a:avLst/>
            </a:prstGeom>
            <a:solidFill>
              <a:srgbClr val="C4C4C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0"/>
            </a:p>
          </p:txBody>
        </p:sp>
        <p:sp>
          <p:nvSpPr>
            <p:cNvPr id="108" name="Oval 14"/>
            <p:cNvSpPr>
              <a:spLocks noChangeArrowheads="1"/>
            </p:cNvSpPr>
            <p:nvPr/>
          </p:nvSpPr>
          <p:spPr bwMode="auto">
            <a:xfrm>
              <a:off x="2028" y="3428"/>
              <a:ext cx="376" cy="88"/>
            </a:xfrm>
            <a:prstGeom prst="ellipse">
              <a:avLst/>
            </a:prstGeom>
            <a:solidFill>
              <a:srgbClr val="C4C4C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0"/>
            </a:p>
          </p:txBody>
        </p:sp>
        <p:sp>
          <p:nvSpPr>
            <p:cNvPr id="109" name="Rectangle 15"/>
            <p:cNvSpPr>
              <a:spLocks noChangeArrowheads="1"/>
            </p:cNvSpPr>
            <p:nvPr/>
          </p:nvSpPr>
          <p:spPr bwMode="auto">
            <a:xfrm>
              <a:off x="2032" y="3664"/>
              <a:ext cx="368" cy="96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0"/>
            </a:p>
          </p:txBody>
        </p:sp>
        <p:sp>
          <p:nvSpPr>
            <p:cNvPr id="110" name="Rectangle 16"/>
            <p:cNvSpPr>
              <a:spLocks noChangeArrowheads="1"/>
            </p:cNvSpPr>
            <p:nvPr/>
          </p:nvSpPr>
          <p:spPr bwMode="auto">
            <a:xfrm>
              <a:off x="2031" y="3538"/>
              <a:ext cx="394" cy="229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en-US" sz="1800" b="0" i="0"/>
                <a:t>Disk</a:t>
              </a:r>
            </a:p>
          </p:txBody>
        </p:sp>
      </p:grpSp>
      <p:sp>
        <p:nvSpPr>
          <p:cNvPr id="111" name="Line 17"/>
          <p:cNvSpPr>
            <a:spLocks noChangeShapeType="1"/>
          </p:cNvSpPr>
          <p:nvPr/>
        </p:nvSpPr>
        <p:spPr bwMode="auto">
          <a:xfrm>
            <a:off x="7207250" y="4572000"/>
            <a:ext cx="0" cy="62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112" name="Line 18"/>
          <p:cNvSpPr>
            <a:spLocks noChangeShapeType="1"/>
          </p:cNvSpPr>
          <p:nvPr/>
        </p:nvSpPr>
        <p:spPr bwMode="auto">
          <a:xfrm>
            <a:off x="8007350" y="4572000"/>
            <a:ext cx="0" cy="63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113" name="Line 19"/>
          <p:cNvSpPr>
            <a:spLocks noChangeShapeType="1"/>
          </p:cNvSpPr>
          <p:nvPr/>
        </p:nvSpPr>
        <p:spPr bwMode="auto">
          <a:xfrm>
            <a:off x="7512050" y="3530600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114" name="Line 20"/>
          <p:cNvSpPr>
            <a:spLocks noChangeShapeType="1"/>
          </p:cNvSpPr>
          <p:nvPr/>
        </p:nvSpPr>
        <p:spPr bwMode="auto">
          <a:xfrm>
            <a:off x="5810250" y="2120900"/>
            <a:ext cx="0" cy="2374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115" name="Rectangle 21"/>
          <p:cNvSpPr>
            <a:spLocks noChangeArrowheads="1"/>
          </p:cNvSpPr>
          <p:nvPr/>
        </p:nvSpPr>
        <p:spPr bwMode="auto">
          <a:xfrm>
            <a:off x="5181600" y="3441700"/>
            <a:ext cx="3048000" cy="292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altLang="en-US" sz="1800" b="0" i="0" dirty="0"/>
              <a:t>Memory-I/O bus</a:t>
            </a:r>
          </a:p>
        </p:txBody>
      </p:sp>
      <p:sp>
        <p:nvSpPr>
          <p:cNvPr id="116" name="Rectangle 22"/>
          <p:cNvSpPr>
            <a:spLocks noChangeArrowheads="1"/>
          </p:cNvSpPr>
          <p:nvPr/>
        </p:nvSpPr>
        <p:spPr bwMode="auto">
          <a:xfrm>
            <a:off x="5181600" y="1219200"/>
            <a:ext cx="1231900" cy="889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altLang="en-US" sz="1800" b="0" i="0"/>
              <a:t>Processor</a:t>
            </a:r>
          </a:p>
        </p:txBody>
      </p:sp>
      <p:sp>
        <p:nvSpPr>
          <p:cNvPr id="117" name="Rectangle 23"/>
          <p:cNvSpPr>
            <a:spLocks noChangeArrowheads="1"/>
          </p:cNvSpPr>
          <p:nvPr/>
        </p:nvSpPr>
        <p:spPr bwMode="auto">
          <a:xfrm>
            <a:off x="5181600" y="2476500"/>
            <a:ext cx="1231900" cy="495300"/>
          </a:xfrm>
          <a:prstGeom prst="rect">
            <a:avLst/>
          </a:prstGeom>
          <a:solidFill>
            <a:srgbClr val="C4C4C4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altLang="en-US" sz="1800" b="0" i="0" dirty="0"/>
              <a:t>Cache</a:t>
            </a:r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5181600" y="4368800"/>
            <a:ext cx="1231900" cy="495300"/>
          </a:xfrm>
          <a:prstGeom prst="rect">
            <a:avLst/>
          </a:prstGeom>
          <a:solidFill>
            <a:srgbClr val="C4C4C4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altLang="en-US" sz="1800" b="0" i="0" dirty="0"/>
              <a:t>Memory</a:t>
            </a:r>
          </a:p>
        </p:txBody>
      </p:sp>
      <p:sp>
        <p:nvSpPr>
          <p:cNvPr id="119" name="Rectangle 25"/>
          <p:cNvSpPr>
            <a:spLocks noChangeArrowheads="1"/>
          </p:cNvSpPr>
          <p:nvPr/>
        </p:nvSpPr>
        <p:spPr bwMode="auto">
          <a:xfrm>
            <a:off x="6934200" y="4140200"/>
            <a:ext cx="1231900" cy="495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altLang="en-US" sz="1800" b="0" i="0" dirty="0"/>
              <a:t>I/O</a:t>
            </a:r>
          </a:p>
          <a:p>
            <a:pPr algn="ctr">
              <a:lnSpc>
                <a:spcPct val="100000"/>
              </a:lnSpc>
            </a:pPr>
            <a:r>
              <a:rPr lang="en-US" altLang="en-US" sz="1800" b="0" i="0" dirty="0"/>
              <a:t>controller</a:t>
            </a:r>
          </a:p>
        </p:txBody>
      </p:sp>
      <p:sp>
        <p:nvSpPr>
          <p:cNvPr id="120" name="Rectangle 26"/>
          <p:cNvSpPr>
            <a:spLocks noChangeArrowheads="1"/>
          </p:cNvSpPr>
          <p:nvPr/>
        </p:nvSpPr>
        <p:spPr bwMode="auto">
          <a:xfrm>
            <a:off x="5461000" y="1828800"/>
            <a:ext cx="749300" cy="215900"/>
          </a:xfrm>
          <a:prstGeom prst="rect">
            <a:avLst/>
          </a:prstGeom>
          <a:solidFill>
            <a:srgbClr val="C4C4C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altLang="en-US" i="0"/>
              <a:t>Reg</a:t>
            </a:r>
          </a:p>
        </p:txBody>
      </p:sp>
      <p:sp>
        <p:nvSpPr>
          <p:cNvPr id="121" name="Freeform 27"/>
          <p:cNvSpPr>
            <a:spLocks/>
          </p:cNvSpPr>
          <p:nvPr/>
        </p:nvSpPr>
        <p:spPr bwMode="auto">
          <a:xfrm>
            <a:off x="5829300" y="3530600"/>
            <a:ext cx="1739900" cy="1651000"/>
          </a:xfrm>
          <a:custGeom>
            <a:avLst/>
            <a:gdLst>
              <a:gd name="T0" fmla="*/ 936 w 1096"/>
              <a:gd name="T1" fmla="*/ 1040 h 1040"/>
              <a:gd name="T2" fmla="*/ 936 w 1096"/>
              <a:gd name="T3" fmla="*/ 656 h 1040"/>
              <a:gd name="T4" fmla="*/ 1080 w 1096"/>
              <a:gd name="T5" fmla="*/ 464 h 1040"/>
              <a:gd name="T6" fmla="*/ 1032 w 1096"/>
              <a:gd name="T7" fmla="*/ 128 h 1040"/>
              <a:gd name="T8" fmla="*/ 696 w 1096"/>
              <a:gd name="T9" fmla="*/ 32 h 1040"/>
              <a:gd name="T10" fmla="*/ 168 w 1096"/>
              <a:gd name="T11" fmla="*/ 32 h 1040"/>
              <a:gd name="T12" fmla="*/ 24 w 1096"/>
              <a:gd name="T13" fmla="*/ 224 h 1040"/>
              <a:gd name="T14" fmla="*/ 24 w 1096"/>
              <a:gd name="T15" fmla="*/ 512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6" h="1040">
                <a:moveTo>
                  <a:pt x="936" y="1040"/>
                </a:moveTo>
                <a:cubicBezTo>
                  <a:pt x="924" y="895"/>
                  <a:pt x="912" y="751"/>
                  <a:pt x="936" y="656"/>
                </a:cubicBezTo>
                <a:cubicBezTo>
                  <a:pt x="959" y="560"/>
                  <a:pt x="1064" y="552"/>
                  <a:pt x="1080" y="464"/>
                </a:cubicBezTo>
                <a:cubicBezTo>
                  <a:pt x="1096" y="376"/>
                  <a:pt x="1096" y="200"/>
                  <a:pt x="1032" y="128"/>
                </a:cubicBezTo>
                <a:cubicBezTo>
                  <a:pt x="967" y="55"/>
                  <a:pt x="839" y="47"/>
                  <a:pt x="696" y="32"/>
                </a:cubicBezTo>
                <a:cubicBezTo>
                  <a:pt x="552" y="16"/>
                  <a:pt x="280" y="0"/>
                  <a:pt x="168" y="32"/>
                </a:cubicBezTo>
                <a:cubicBezTo>
                  <a:pt x="56" y="64"/>
                  <a:pt x="47" y="144"/>
                  <a:pt x="24" y="224"/>
                </a:cubicBezTo>
                <a:cubicBezTo>
                  <a:pt x="0" y="303"/>
                  <a:pt x="12" y="407"/>
                  <a:pt x="24" y="512"/>
                </a:cubicBezTo>
              </a:path>
            </a:pathLst>
          </a:custGeom>
          <a:noFill/>
          <a:ln w="57150" cap="flat" cmpd="sng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122" name="Text Box 28"/>
          <p:cNvSpPr txBox="1">
            <a:spLocks noChangeArrowheads="1"/>
          </p:cNvSpPr>
          <p:nvPr/>
        </p:nvSpPr>
        <p:spPr bwMode="auto">
          <a:xfrm>
            <a:off x="5791200" y="377825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n-US" sz="1800" b="0" i="0"/>
              <a:t>(2) DMA Transfer</a:t>
            </a:r>
          </a:p>
        </p:txBody>
      </p:sp>
      <p:sp>
        <p:nvSpPr>
          <p:cNvPr id="123" name="Freeform 29"/>
          <p:cNvSpPr>
            <a:spLocks/>
          </p:cNvSpPr>
          <p:nvPr/>
        </p:nvSpPr>
        <p:spPr bwMode="auto">
          <a:xfrm>
            <a:off x="6400800" y="1752600"/>
            <a:ext cx="1219200" cy="2362200"/>
          </a:xfrm>
          <a:custGeom>
            <a:avLst/>
            <a:gdLst>
              <a:gd name="T0" fmla="*/ 720 w 720"/>
              <a:gd name="T1" fmla="*/ 1056 h 1056"/>
              <a:gd name="T2" fmla="*/ 720 w 720"/>
              <a:gd name="T3" fmla="*/ 0 h 1056"/>
              <a:gd name="T4" fmla="*/ 0 w 720"/>
              <a:gd name="T5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0" h="1056">
                <a:moveTo>
                  <a:pt x="720" y="1056"/>
                </a:moveTo>
                <a:lnTo>
                  <a:pt x="720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124" name="Freeform 30"/>
          <p:cNvSpPr>
            <a:spLocks/>
          </p:cNvSpPr>
          <p:nvPr/>
        </p:nvSpPr>
        <p:spPr bwMode="auto">
          <a:xfrm>
            <a:off x="6400800" y="1447800"/>
            <a:ext cx="1600200" cy="2667000"/>
          </a:xfrm>
          <a:custGeom>
            <a:avLst/>
            <a:gdLst>
              <a:gd name="T0" fmla="*/ 720 w 720"/>
              <a:gd name="T1" fmla="*/ 1056 h 1056"/>
              <a:gd name="T2" fmla="*/ 720 w 720"/>
              <a:gd name="T3" fmla="*/ 0 h 1056"/>
              <a:gd name="T4" fmla="*/ 0 w 720"/>
              <a:gd name="T5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0" h="1056">
                <a:moveTo>
                  <a:pt x="720" y="1056"/>
                </a:moveTo>
                <a:lnTo>
                  <a:pt x="720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125" name="Text Box 31"/>
          <p:cNvSpPr txBox="1">
            <a:spLocks noChangeArrowheads="1"/>
          </p:cNvSpPr>
          <p:nvPr/>
        </p:nvSpPr>
        <p:spPr bwMode="auto">
          <a:xfrm>
            <a:off x="6324600" y="990600"/>
            <a:ext cx="2433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1800" b="0" i="0"/>
              <a:t>(1) Initiate Block Read</a:t>
            </a:r>
          </a:p>
        </p:txBody>
      </p:sp>
      <p:sp>
        <p:nvSpPr>
          <p:cNvPr id="126" name="Text Box 32"/>
          <p:cNvSpPr txBox="1">
            <a:spLocks noChangeArrowheads="1"/>
          </p:cNvSpPr>
          <p:nvPr/>
        </p:nvSpPr>
        <p:spPr bwMode="auto">
          <a:xfrm>
            <a:off x="6477000" y="182880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1800" b="0" i="0"/>
              <a:t>(3) Read Done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100</a:t>
            </a:fld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-1" y="6617166"/>
            <a:ext cx="195361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B.4   Virtual Memory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65577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When there are no available free </a:t>
            </a:r>
            <a:r>
              <a:rPr lang="en-US" altLang="en-US" sz="2800" dirty="0" smtClean="0">
                <a:solidFill>
                  <a:srgbClr val="000000"/>
                </a:solidFill>
              </a:rPr>
              <a:t>pages to </a:t>
            </a:r>
            <a:r>
              <a:rPr lang="en-US" altLang="en-US" sz="2800" dirty="0">
                <a:solidFill>
                  <a:srgbClr val="000000"/>
                </a:solidFill>
              </a:rPr>
              <a:t>handle a fault we must find a page to replace.</a:t>
            </a:r>
          </a:p>
          <a:p>
            <a:pPr>
              <a:spcBef>
                <a:spcPts val="12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T</a:t>
            </a:r>
            <a:r>
              <a:rPr lang="en-US" altLang="en-US" sz="2800" dirty="0" smtClean="0">
                <a:solidFill>
                  <a:srgbClr val="000000"/>
                </a:solidFill>
              </a:rPr>
              <a:t>his </a:t>
            </a:r>
            <a:r>
              <a:rPr lang="en-US" altLang="en-US" sz="2800" dirty="0">
                <a:solidFill>
                  <a:srgbClr val="000000"/>
                </a:solidFill>
              </a:rPr>
              <a:t>is determined by the </a:t>
            </a:r>
            <a:r>
              <a:rPr lang="en-US" altLang="en-US" sz="2800" i="1" dirty="0">
                <a:solidFill>
                  <a:srgbClr val="001CFE"/>
                </a:solidFill>
              </a:rPr>
              <a:t>page </a:t>
            </a:r>
            <a:r>
              <a:rPr lang="en-US" altLang="en-US" sz="2800" i="1" dirty="0" smtClean="0">
                <a:solidFill>
                  <a:srgbClr val="001CFE"/>
                </a:solidFill>
              </a:rPr>
              <a:t>replacement </a:t>
            </a:r>
            <a:r>
              <a:rPr lang="en-US" altLang="en-US" sz="2800" i="1" dirty="0">
                <a:solidFill>
                  <a:srgbClr val="001CFE"/>
                </a:solidFill>
              </a:rPr>
              <a:t>algorithm</a:t>
            </a:r>
            <a:r>
              <a:rPr lang="en-US" altLang="en-US" sz="2800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The goal of the replacement algorithm is to reduce the fault rate by selecting the best victim page to remove</a:t>
            </a:r>
            <a:r>
              <a:rPr lang="en-US" altLang="en-US" sz="2800" dirty="0" smtClean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altLang="en-US" sz="2200" dirty="0" smtClean="0">
                <a:solidFill>
                  <a:srgbClr val="000000"/>
                </a:solidFill>
              </a:rPr>
              <a:t>Again, due to high access latency to disk</a:t>
            </a:r>
            <a:endParaRPr lang="en-US" altLang="en-US" sz="22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800" dirty="0" smtClean="0"/>
              <a:t>LRU is the most popular replacement policy.</a:t>
            </a:r>
          </a:p>
          <a:p>
            <a:pPr lvl="1"/>
            <a:r>
              <a:rPr lang="en-US" sz="2200" dirty="0" smtClean="0"/>
              <a:t>Each page is associated with a </a:t>
            </a:r>
            <a:r>
              <a:rPr lang="en-US" sz="2200" i="1" dirty="0" smtClean="0"/>
              <a:t>use/reference </a:t>
            </a:r>
            <a:r>
              <a:rPr lang="en-US" sz="2200" dirty="0" smtClean="0"/>
              <a:t>bit.</a:t>
            </a:r>
          </a:p>
          <a:p>
            <a:pPr lvl="1"/>
            <a:r>
              <a:rPr lang="en-US" sz="2200" dirty="0" smtClean="0"/>
              <a:t>It is set whenever a page is accessed.</a:t>
            </a:r>
          </a:p>
          <a:p>
            <a:pPr lvl="1"/>
            <a:r>
              <a:rPr lang="en-US" sz="2200" dirty="0" smtClean="0"/>
              <a:t>OS periodically clears these bits.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101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617166"/>
            <a:ext cx="195361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B.4   Virtual Memory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49352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Fast Address Translation </a:t>
            </a:r>
            <a:r>
              <a:rPr lang="mr-IN" dirty="0" smtClean="0"/>
              <a:t>–</a:t>
            </a:r>
            <a:r>
              <a:rPr lang="en-US" dirty="0" smtClean="0"/>
              <a:t> TLB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102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87" y="1159947"/>
            <a:ext cx="6476114" cy="549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7" y="3906147"/>
            <a:ext cx="1296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rgbClr val="000000"/>
                </a:solidFill>
                <a:cs typeface=""/>
              </a:rPr>
              <a:t>tags from VAs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 bwMode="auto">
          <a:xfrm flipV="1">
            <a:off x="652468" y="3124200"/>
            <a:ext cx="1245605" cy="7819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12594" y="5125358"/>
            <a:ext cx="1955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smtClean="0">
                <a:solidFill>
                  <a:srgbClr val="000000"/>
                </a:solidFill>
                <a:cs typeface=""/>
              </a:rPr>
              <a:t>Physical page number</a:t>
            </a:r>
            <a:endParaRPr lang="en-US" sz="1400" i="0" dirty="0" smtClean="0">
              <a:solidFill>
                <a:srgbClr val="000000"/>
              </a:solidFill>
              <a:cs typeface="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300819" y="3124200"/>
            <a:ext cx="1712545" cy="200115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11" name="Straight Arrow Connector 10"/>
          <p:cNvCxnSpPr>
            <a:stCxn id="8" idx="0"/>
          </p:cNvCxnSpPr>
          <p:nvPr/>
        </p:nvCxnSpPr>
        <p:spPr bwMode="auto">
          <a:xfrm flipV="1">
            <a:off x="1390587" y="3207327"/>
            <a:ext cx="4012686" cy="19180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-1" y="6617166"/>
            <a:ext cx="195361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B.4   Virtual Memory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9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TLB in AMD Opteron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103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1" y="6617166"/>
            <a:ext cx="195361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B.4   Virtual Memory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12" name="Picture 2" descr="Z:\02_GRAPHICS\BOOKS\02_PPTs\MKCAD(Hennessy)\PPT\AppB\bm24-97801281190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25" y="1522109"/>
            <a:ext cx="8780721" cy="406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0885" y="5768144"/>
            <a:ext cx="82804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200" b="1" dirty="0"/>
              <a:t>Figure B.24 Operation of the Opteron data TLB during address translation. </a:t>
            </a:r>
            <a:r>
              <a:rPr lang="en-US" altLang="en-US" sz="1200" dirty="0"/>
              <a:t>The four steps of a TLB hit are shown as </a:t>
            </a:r>
            <a:r>
              <a:rPr lang="en-US" altLang="en-US" sz="1200" i="1" dirty="0"/>
              <a:t>circled numbers</a:t>
            </a:r>
            <a:r>
              <a:rPr lang="en-US" altLang="en-US" sz="1200" dirty="0"/>
              <a:t>. </a:t>
            </a:r>
            <a:r>
              <a:rPr lang="en-US" altLang="en-US" sz="1200"/>
              <a:t>This TLB has 40 entries. </a:t>
            </a:r>
            <a:r>
              <a:rPr lang="en-US" altLang="en-US" sz="1200" dirty="0"/>
              <a:t>Section B.5 describes the various protection and access fields of an Opteron page table entry.</a:t>
            </a:r>
          </a:p>
        </p:txBody>
      </p:sp>
    </p:spTree>
    <p:extLst>
      <p:ext uri="{BB962C8B-B14F-4D97-AF65-F5344CB8AC3E}">
        <p14:creationId xmlns:p14="http://schemas.microsoft.com/office/powerpoint/2010/main" val="286985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Page size and Page Table Size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32-bit virtual address</a:t>
            </a:r>
          </a:p>
          <a:p>
            <a:pPr lvl="1"/>
            <a:r>
              <a:rPr lang="en-US" dirty="0" smtClean="0"/>
              <a:t>Page table size if page size is 4K?</a:t>
            </a:r>
          </a:p>
          <a:p>
            <a:pPr lvl="1"/>
            <a:r>
              <a:rPr lang="en-US" dirty="0" smtClean="0"/>
              <a:t>Page table size if page size is 16K?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about 64-bit virtual address?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104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617166"/>
            <a:ext cx="195361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B.4   Virtual Memory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8935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Multi-Level Page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</p:spPr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105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35" y="1100446"/>
            <a:ext cx="8583377" cy="5064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725" y="5035573"/>
            <a:ext cx="5048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i="0" dirty="0" smtClean="0">
                <a:latin typeface="Calibri" charset="0"/>
                <a:ea typeface="Calibri" charset="0"/>
                <a:cs typeface="Calibri" charset="0"/>
              </a:rPr>
              <a:t>Higher level PTEs point to lower level tables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i="0" dirty="0" smtClean="0">
                <a:latin typeface="Calibri" charset="0"/>
                <a:ea typeface="Calibri" charset="0"/>
                <a:cs typeface="Calibri" charset="0"/>
              </a:rPr>
              <a:t>PTEs at bottom level hold PPN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i="0" dirty="0" smtClean="0">
                <a:latin typeface="Calibri" charset="0"/>
                <a:ea typeface="Calibri" charset="0"/>
                <a:cs typeface="Calibri" charset="0"/>
              </a:rPr>
              <a:t>Different parts of VAs used to index tables at different levels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1839" y="1297859"/>
            <a:ext cx="1789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latin typeface="Calibri" charset="0"/>
                <a:ea typeface="Calibri" charset="0"/>
                <a:cs typeface="Calibri" charset="0"/>
              </a:rPr>
              <a:t>Virtual address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42277" y="1332494"/>
            <a:ext cx="987552" cy="3840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51196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Multi-Level Page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</p:spPr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106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35" y="1100446"/>
            <a:ext cx="8583377" cy="5064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725" y="4855464"/>
            <a:ext cx="5048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i="0" dirty="0" smtClean="0">
                <a:latin typeface="Calibri" charset="0"/>
                <a:ea typeface="Calibri" charset="0"/>
                <a:cs typeface="Calibri" charset="0"/>
              </a:rPr>
              <a:t>Large VA space is unused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i="0" dirty="0" smtClean="0">
                <a:latin typeface="Calibri" charset="0"/>
                <a:ea typeface="Calibri" charset="0"/>
                <a:cs typeface="Calibri" charset="0"/>
              </a:rPr>
              <a:t>If a entry in level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L</a:t>
            </a:r>
            <a:r>
              <a:rPr lang="en-US" sz="2000" i="0" dirty="0" smtClean="0">
                <a:latin typeface="Calibri" charset="0"/>
                <a:ea typeface="Calibri" charset="0"/>
                <a:cs typeface="Calibri" charset="0"/>
              </a:rPr>
              <a:t> is null, the table in level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L+1</a:t>
            </a:r>
            <a:r>
              <a:rPr lang="en-US" sz="2000" i="0" dirty="0" smtClean="0">
                <a:latin typeface="Calibri" charset="0"/>
                <a:ea typeface="Calibri" charset="0"/>
                <a:cs typeface="Calibri" charset="0"/>
              </a:rPr>
              <a:t> is not created.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1839" y="1297859"/>
            <a:ext cx="1789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latin typeface="Calibri" charset="0"/>
                <a:ea typeface="Calibri" charset="0"/>
                <a:cs typeface="Calibri" charset="0"/>
              </a:rPr>
              <a:t>Virtual address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42277" y="1332494"/>
            <a:ext cx="987552" cy="3840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540461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Page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larger the page size, the smaller page table</a:t>
            </a:r>
          </a:p>
          <a:p>
            <a:pPr lvl="1"/>
            <a:r>
              <a:rPr lang="en-US" dirty="0" smtClean="0"/>
              <a:t>A page table can occupy a lot of space</a:t>
            </a:r>
          </a:p>
          <a:p>
            <a:r>
              <a:rPr lang="en-US" dirty="0" smtClean="0"/>
              <a:t>Larger page size -&gt; larger L1 cache</a:t>
            </a:r>
          </a:p>
          <a:p>
            <a:r>
              <a:rPr lang="en-US" dirty="0" smtClean="0"/>
              <a:t>Larger page size -&gt; less TLB misses, faster </a:t>
            </a:r>
            <a:r>
              <a:rPr lang="en-US" dirty="0" err="1" smtClean="0"/>
              <a:t>xlation</a:t>
            </a:r>
            <a:endParaRPr lang="en-US" dirty="0" smtClean="0"/>
          </a:p>
          <a:p>
            <a:r>
              <a:rPr lang="en-US" dirty="0" smtClean="0"/>
              <a:t>More efficient to transfer larger pages from 2</a:t>
            </a:r>
            <a:r>
              <a:rPr lang="en-US" baseline="30000" dirty="0" smtClean="0"/>
              <a:t>nd</a:t>
            </a:r>
            <a:r>
              <a:rPr lang="en-US" dirty="0" smtClean="0"/>
              <a:t> storage</a:t>
            </a:r>
          </a:p>
          <a:p>
            <a:r>
              <a:rPr lang="en-US" dirty="0" smtClean="0"/>
              <a:t>Large page size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Wasted </a:t>
            </a:r>
            <a:r>
              <a:rPr lang="en-US" dirty="0" smtClean="0">
                <a:solidFill>
                  <a:srgbClr val="FF0000"/>
                </a:solidFill>
              </a:rPr>
              <a:t>memory usage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Wasted IO bandwidth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Slower process start up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107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6617166"/>
            <a:ext cx="195361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B.4   Virtual Memory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757555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Memory </a:t>
            </a:r>
            <a:r>
              <a:rPr lang="mr-IN" dirty="0" smtClean="0"/>
              <a:t>–</a:t>
            </a:r>
            <a:r>
              <a:rPr lang="en-US" dirty="0" smtClean="0"/>
              <a:t> Protection 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Virtual memory and multiprogramming 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Multiple processes sharing processor and physical memory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Protection via virtual memory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Keeps processes in their own memory space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Role of architecture: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Provide user mode and supervisor mode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Protect certain aspects of CPU state: PC, register,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Provide mechanisms for switching between user mode and supervisor mode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Provide mechanisms to limit memory accesses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Provide TLB to translate addresses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108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617166"/>
            <a:ext cx="3099189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B.5   Protection of Virtual Memory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16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Table </a:t>
            </a:r>
            <a:r>
              <a:rPr lang="en-US" dirty="0" smtClean="0"/>
              <a:t>Entries </a:t>
            </a:r>
            <a:r>
              <a:rPr lang="mr-IN" dirty="0" smtClean="0"/>
              <a:t>–</a:t>
            </a:r>
            <a:r>
              <a:rPr lang="en-US" dirty="0" smtClean="0"/>
              <a:t> Protection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725" y="1165685"/>
            <a:ext cx="8852597" cy="5397674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altLang="en-US" sz="2800" dirty="0" smtClean="0">
                <a:solidFill>
                  <a:srgbClr val="000000"/>
                </a:solidFill>
              </a:rPr>
              <a:t>Address </a:t>
            </a:r>
            <a:r>
              <a:rPr lang="mr-IN" altLang="en-US" sz="2800" dirty="0" smtClean="0">
                <a:solidFill>
                  <a:srgbClr val="000000"/>
                </a:solidFill>
              </a:rPr>
              <a:t>–</a:t>
            </a:r>
            <a:r>
              <a:rPr lang="en-US" altLang="en-US" sz="2800" dirty="0" smtClean="0">
                <a:solidFill>
                  <a:srgbClr val="000000"/>
                </a:solidFill>
              </a:rPr>
              <a:t> physical page number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>
              <a:spcAft>
                <a:spcPts val="90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Valid/present bit</a:t>
            </a:r>
          </a:p>
          <a:p>
            <a:pPr>
              <a:spcAft>
                <a:spcPts val="90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Modified/dirty bit</a:t>
            </a:r>
          </a:p>
          <a:p>
            <a:pPr>
              <a:spcAft>
                <a:spcPts val="900"/>
              </a:spcAft>
            </a:pPr>
            <a:r>
              <a:rPr lang="en-US" altLang="en-US" sz="2800" dirty="0" smtClean="0">
                <a:solidFill>
                  <a:srgbClr val="000000"/>
                </a:solidFill>
              </a:rPr>
              <a:t>Reference </a:t>
            </a:r>
            <a:r>
              <a:rPr lang="en-US" altLang="en-US" sz="2800" dirty="0">
                <a:solidFill>
                  <a:srgbClr val="000000"/>
                </a:solidFill>
              </a:rPr>
              <a:t>bit</a:t>
            </a:r>
          </a:p>
          <a:p>
            <a:pPr lvl="1">
              <a:spcAft>
                <a:spcPts val="90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For </a:t>
            </a:r>
            <a:r>
              <a:rPr lang="en-US" altLang="en-US" sz="2400" dirty="0" smtClean="0">
                <a:solidFill>
                  <a:srgbClr val="000000"/>
                </a:solidFill>
              </a:rPr>
              <a:t>LRU</a:t>
            </a:r>
          </a:p>
          <a:p>
            <a:pPr marL="342900" lvl="1" indent="-342900"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50000"/>
              <a:buFont typeface=".AppleSystemUIFont" charset="-120"/>
              <a:buChar char="●"/>
            </a:pPr>
            <a:r>
              <a:rPr lang="en-US" altLang="en-US" sz="2800" dirty="0" smtClean="0">
                <a:solidFill>
                  <a:srgbClr val="000000"/>
                </a:solidFill>
              </a:rPr>
              <a:t>Protection bits </a:t>
            </a:r>
            <a:r>
              <a:rPr lang="mr-IN" altLang="en-US" sz="2800" dirty="0" smtClean="0">
                <a:solidFill>
                  <a:srgbClr val="000000"/>
                </a:solidFill>
              </a:rPr>
              <a:t>–</a:t>
            </a:r>
            <a:r>
              <a:rPr lang="en-US" altLang="en-US" sz="2800" dirty="0" smtClean="0">
                <a:solidFill>
                  <a:srgbClr val="000000"/>
                </a:solidFill>
              </a:rPr>
              <a:t> Access right field defining allowable accesses </a:t>
            </a:r>
          </a:p>
          <a:p>
            <a:pPr marL="742950" lvl="2" indent="-342900">
              <a:buClr>
                <a:schemeClr val="tx1"/>
              </a:buClr>
              <a:buSzPct val="76000"/>
              <a:buFont typeface="ArialUnicodeMS" charset="0"/>
              <a:buChar char="→"/>
            </a:pPr>
            <a:r>
              <a:rPr lang="en-US" altLang="en-US" dirty="0" smtClean="0">
                <a:solidFill>
                  <a:srgbClr val="000000"/>
                </a:solidFill>
              </a:rPr>
              <a:t>R/W: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read only, read-write, execute </a:t>
            </a:r>
            <a:r>
              <a:rPr lang="en-US" altLang="en-US" dirty="0" smtClean="0">
                <a:solidFill>
                  <a:srgbClr val="000000"/>
                </a:solidFill>
              </a:rPr>
              <a:t>onl</a:t>
            </a:r>
            <a:r>
              <a:rPr lang="en-US" altLang="en-US" dirty="0">
                <a:solidFill>
                  <a:srgbClr val="000000"/>
                </a:solidFill>
              </a:rPr>
              <a:t>y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742950" lvl="2" indent="-342900">
              <a:buClr>
                <a:schemeClr val="tx1"/>
              </a:buClr>
              <a:buSzPct val="76000"/>
              <a:buFont typeface="ArialUnicodeMS" charset="0"/>
              <a:buChar char="→"/>
            </a:pPr>
            <a:r>
              <a:rPr lang="en-US" altLang="en-US" dirty="0" smtClean="0">
                <a:solidFill>
                  <a:srgbClr val="000000"/>
                </a:solidFill>
              </a:rPr>
              <a:t>U</a:t>
            </a:r>
            <a:r>
              <a:rPr lang="en-US" altLang="en-US" dirty="0" smtClean="0">
                <a:solidFill>
                  <a:srgbClr val="000000"/>
                </a:solidFill>
              </a:rPr>
              <a:t>ser</a:t>
            </a:r>
            <a:r>
              <a:rPr lang="en-US" altLang="en-US" dirty="0" smtClean="0">
                <a:solidFill>
                  <a:srgbClr val="000000"/>
                </a:solidFill>
              </a:rPr>
              <a:t>/Supervisor</a:t>
            </a:r>
            <a:endParaRPr lang="en-US" altLang="en-US" dirty="0">
              <a:solidFill>
                <a:srgbClr val="000000"/>
              </a:solidFill>
            </a:endParaRPr>
          </a:p>
          <a:p>
            <a:pPr marL="342900" lvl="1" indent="-342900"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50000"/>
              <a:buFont typeface=".AppleSystemUIFont" charset="-120"/>
              <a:buChar char="●"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spcAft>
                <a:spcPts val="900"/>
              </a:spcAft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2508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Consumptions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4" y="1761067"/>
            <a:ext cx="8924278" cy="32963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7866" y="5113867"/>
            <a:ext cx="5861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"/>
              </a:rPr>
              <a:t>Song Han, FPGA’17 talk, “Deep Learning </a:t>
            </a:r>
            <a:r>
              <a:rPr lang="mr-IN" sz="1400" dirty="0" smtClean="0">
                <a:cs typeface=""/>
                <a:hlinkClick r:id="rId4"/>
              </a:rPr>
              <a:t>–</a:t>
            </a:r>
            <a:r>
              <a:rPr lang="en-US" sz="1400" dirty="0" smtClean="0">
                <a:cs typeface=""/>
              </a:rPr>
              <a:t> Tutorial and Recent Trends</a:t>
            </a:r>
            <a:r>
              <a:rPr lang="en-US" sz="1400" dirty="0" smtClean="0"/>
              <a:t>”</a:t>
            </a:r>
            <a:endParaRPr lang="en-US" sz="1400" dirty="0" smtClean="0">
              <a:cs typeface="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6631126"/>
            <a:ext cx="1651927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270260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 virtualizes memory and IO devices</a:t>
            </a:r>
          </a:p>
          <a:p>
            <a:pPr lvl="1"/>
            <a:r>
              <a:rPr lang="en-US" dirty="0" smtClean="0"/>
              <a:t>Each process has an illusion of private CPU and memory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Virtual memory</a:t>
            </a:r>
          </a:p>
          <a:p>
            <a:pPr lvl="1"/>
            <a:r>
              <a:rPr lang="en-US" dirty="0" smtClean="0"/>
              <a:t>Arbitrarily large memory, isolation/protection, inter-process communication</a:t>
            </a:r>
          </a:p>
          <a:p>
            <a:pPr lvl="1"/>
            <a:r>
              <a:rPr lang="en-US" dirty="0" smtClean="0"/>
              <a:t>Reduce page table size</a:t>
            </a:r>
          </a:p>
          <a:p>
            <a:pPr lvl="1"/>
            <a:r>
              <a:rPr lang="en-US" dirty="0" smtClean="0"/>
              <a:t>Translation buffers </a:t>
            </a:r>
            <a:r>
              <a:rPr lang="mr-IN" dirty="0" smtClean="0"/>
              <a:t>–</a:t>
            </a:r>
            <a:r>
              <a:rPr lang="en-US" dirty="0" smtClean="0"/>
              <a:t> cache for page table</a:t>
            </a:r>
          </a:p>
          <a:p>
            <a:pPr lvl="1"/>
            <a:r>
              <a:rPr lang="en-US" dirty="0" smtClean="0"/>
              <a:t>Manage </a:t>
            </a:r>
            <a:r>
              <a:rPr lang="en-US" dirty="0" smtClean="0"/>
              <a:t>TLB misses and page </a:t>
            </a:r>
            <a:r>
              <a:rPr lang="en-US" dirty="0" smtClean="0"/>
              <a:t>faults</a:t>
            </a:r>
          </a:p>
          <a:p>
            <a:pPr lvl="1"/>
            <a:r>
              <a:rPr lang="en-US" dirty="0" smtClean="0"/>
              <a:t>Protection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269641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</p:spPr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" y="2700670"/>
            <a:ext cx="877824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smtClean="0">
                <a:solidFill>
                  <a:srgbClr val="001CFE"/>
                </a:solidFill>
                <a:latin typeface="Calibri" charset="0"/>
                <a:ea typeface="Calibri" charset="0"/>
                <a:cs typeface="Calibri" charset="0"/>
              </a:rPr>
              <a:t>Memory Technology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46856" y="3678540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0" smtClean="0">
                <a:solidFill>
                  <a:srgbClr val="FF0000"/>
                </a:solidFill>
                <a:cs typeface=""/>
              </a:rPr>
              <a:t>Skip</a:t>
            </a:r>
            <a:endParaRPr lang="en-US" sz="3200" b="1" i="0" dirty="0" smtClean="0">
              <a:solidFill>
                <a:srgbClr val="FF0000"/>
              </a:solidFill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86567112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Technology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Performance metrics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Latency is concern of cache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Bandwidth is concern of multiprocessors and I/O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Access time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Time between read request and when desired word arrives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Cycle time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Minimum time between unrelated requests to memory</a:t>
            </a:r>
          </a:p>
          <a:p>
            <a:pPr lvl="2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DRAM used for main memory, SRAM used for cache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53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Technology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SRAM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Requires low power to retain bit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Requires 6 transistors/bit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DRAM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Must be re-written after being read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Must also be periodically refreshed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Every ~ 8 ms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Each row can be refreshed simultaneously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One transistor + one capacitor/bit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Address lines are multiplexed: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Upper half of address:  row access strobe (RAS)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Lower half of address:  column access strobe (CAS)</a:t>
            </a:r>
          </a:p>
          <a:p>
            <a:pPr lvl="2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65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DRAM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</p:spPr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5" y="1460082"/>
            <a:ext cx="8760008" cy="31192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465" y="5164914"/>
            <a:ext cx="73353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Each DRAM organized row x column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Larger memory contains banks of DRAM chips</a:t>
            </a:r>
          </a:p>
        </p:txBody>
      </p:sp>
    </p:spTree>
    <p:extLst>
      <p:ext uri="{BB962C8B-B14F-4D97-AF65-F5344CB8AC3E}">
        <p14:creationId xmlns:p14="http://schemas.microsoft.com/office/powerpoint/2010/main" val="202499835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Technology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Amdahl: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Memory capacity should grow linearly with processor speed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Unfortunately, memory capacity and speed has not kept pace with processors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Some optimizations: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Multiple accesses to same row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Synchronous DRAM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Added clock to DRAM interface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Burst mode with critical word first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Wider interfaces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Double data rate (DDR)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Multiple banks on each DRAM device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97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Optimizations</a:t>
            </a:r>
            <a:endParaRPr lang="en-A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908721"/>
            <a:ext cx="7632848" cy="535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49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Optimizations</a:t>
            </a:r>
            <a:endParaRPr lang="en-A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782503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859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Power Consumption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Reducing power in SDRAMs: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Lower voltage </a:t>
            </a:r>
            <a:r>
              <a:rPr lang="en-US" sz="2400" dirty="0">
                <a:hlinkClick r:id="rId3"/>
              </a:rPr>
              <a:t>1.8v@DDR2</a:t>
            </a:r>
            <a:r>
              <a:rPr lang="en-US" sz="2400" dirty="0"/>
              <a:t> -&gt; </a:t>
            </a:r>
            <a:r>
              <a:rPr lang="en-US" sz="2400" dirty="0">
                <a:hlinkClick r:id="rId4"/>
              </a:rPr>
              <a:t>1.2v@DDR4</a:t>
            </a:r>
            <a:r>
              <a:rPr lang="en-US" sz="24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Low power mode (ignores clock, continues to refresh)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118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943" y="2699545"/>
            <a:ext cx="76581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3730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Type of EEPROM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Must be erased (in blocks) before being overwritten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Non volatile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Limited number of write cycles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Cheaper than SDRAM, more expensive than disk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Slower than SRAM, faster than disk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No moving parts </a:t>
            </a:r>
            <a:r>
              <a:rPr lang="mr-IN" sz="2800" dirty="0" smtClean="0"/>
              <a:t>–</a:t>
            </a:r>
            <a:r>
              <a:rPr lang="en-US" sz="2800" dirty="0" smtClean="0"/>
              <a:t> ideal for PMD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12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 smtClean="0"/>
              <a:t>Block placement </a:t>
            </a:r>
            <a:r>
              <a:rPr lang="en-US" dirty="0" smtClean="0"/>
              <a:t>- where Can a block be placed in the upper level?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Block identification </a:t>
            </a:r>
            <a:r>
              <a:rPr lang="mr-IN" dirty="0" smtClean="0"/>
              <a:t>–</a:t>
            </a:r>
            <a:r>
              <a:rPr lang="en-US" dirty="0" smtClean="0"/>
              <a:t> how to find a block in the upper level?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Block replacement </a:t>
            </a:r>
            <a:r>
              <a:rPr lang="en-US" dirty="0" smtClean="0"/>
              <a:t>- which block should be replaced on a miss?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Write strategy </a:t>
            </a:r>
            <a:r>
              <a:rPr lang="mr-IN" dirty="0" smtClean="0"/>
              <a:t>–</a:t>
            </a:r>
            <a:r>
              <a:rPr lang="en-US" dirty="0" smtClean="0"/>
              <a:t> how to handle writes?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617166"/>
            <a:ext cx="166314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27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Dependability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Memory is susceptible to cosmic rays</a:t>
            </a:r>
          </a:p>
          <a:p>
            <a:pPr>
              <a:lnSpc>
                <a:spcPct val="90000"/>
              </a:lnSpc>
            </a:pPr>
            <a:r>
              <a:rPr lang="en-US" sz="2800" i="1" dirty="0" smtClean="0"/>
              <a:t>Soft errors</a:t>
            </a:r>
            <a:r>
              <a:rPr lang="en-US" sz="2800" dirty="0" smtClean="0"/>
              <a:t>:  dynamic errors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Detected and fixed by error correcting codes (ECC)</a:t>
            </a:r>
          </a:p>
          <a:p>
            <a:pPr>
              <a:lnSpc>
                <a:spcPct val="90000"/>
              </a:lnSpc>
            </a:pPr>
            <a:r>
              <a:rPr lang="en-US" sz="2800" i="1" dirty="0" smtClean="0"/>
              <a:t>Hard errors</a:t>
            </a:r>
            <a:r>
              <a:rPr lang="en-US" sz="2800" dirty="0" smtClean="0"/>
              <a:t>:  permanent errors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sparse rows to replace defective rows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Solutions: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Error correcting code </a:t>
            </a:r>
            <a:r>
              <a:rPr lang="mr-IN" sz="2200" dirty="0" smtClean="0"/>
              <a:t>–</a:t>
            </a:r>
            <a:r>
              <a:rPr lang="en-US" sz="2200" dirty="0" smtClean="0"/>
              <a:t> correct signal error</a:t>
            </a:r>
          </a:p>
          <a:p>
            <a:pPr lvl="1">
              <a:lnSpc>
                <a:spcPct val="90000"/>
              </a:lnSpc>
            </a:pPr>
            <a:r>
              <a:rPr lang="en-US" sz="2200" dirty="0" err="1" smtClean="0"/>
              <a:t>Chipkill</a:t>
            </a:r>
            <a:r>
              <a:rPr lang="en-US" sz="2200" dirty="0" smtClean="0"/>
              <a:t>:  a RAID-like error recovery technique using redundancy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</p:spPr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5794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 smtClean="0">
                <a:solidFill>
                  <a:srgbClr val="0951FF"/>
                </a:solidFill>
                <a:latin typeface="Calibri" charset="0"/>
                <a:ea typeface="Calibri" charset="0"/>
                <a:cs typeface="Calibri" charset="0"/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688552924"/>
      </p:ext>
    </p:extLst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Supports isolation and security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Sharing a computer among many unrelated users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Enabled by raw speed of processors, making the overhead more acceptable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Allows different ISAs and operating systems to be presented to user programs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“System Virtual Machines”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SVM software is called “virtual machine monitor” or “hypervisor”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Individual virtual machines run under the monitor are called “guest VMs”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53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Impact of VMs on Virtual Memory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Each guest OS maintains its own set of page tables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VMM adds a level of memory between physical and virtual memory called “real memory”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VMM maintains shadow page table that maps guest virtual addresses to physical addresses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Requires VMM to detect guest’s changes to its own page table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Occurs naturally if accessing the page table pointer is a privileged operation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04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 </a:t>
            </a:r>
            <a:r>
              <a:rPr lang="en-US" dirty="0"/>
              <a:t>9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Compiler Prefetching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Insert </a:t>
            </a:r>
            <a:r>
              <a:rPr lang="en-US" sz="2800" dirty="0" err="1" smtClean="0"/>
              <a:t>prefetch</a:t>
            </a:r>
            <a:r>
              <a:rPr lang="en-US" sz="2800" dirty="0" smtClean="0"/>
              <a:t> instructions before data is needed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Non-faulting:  </a:t>
            </a:r>
            <a:r>
              <a:rPr lang="en-US" sz="2800" dirty="0" err="1" smtClean="0"/>
              <a:t>prefetch</a:t>
            </a:r>
            <a:r>
              <a:rPr lang="en-US" sz="2800" dirty="0" smtClean="0"/>
              <a:t> doesn’t cause exceptions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Register </a:t>
            </a:r>
            <a:r>
              <a:rPr lang="en-US" sz="2800" dirty="0" err="1" smtClean="0"/>
              <a:t>prefetch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Loads data into register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Cache </a:t>
            </a:r>
            <a:r>
              <a:rPr lang="en-US" sz="2800" dirty="0" err="1" smtClean="0"/>
              <a:t>prefetch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Loads data into cache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Combine with loop unrolling and software pipelining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617166"/>
            <a:ext cx="32193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2.3   Advanced 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4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" y="2700670"/>
            <a:ext cx="877824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smtClean="0">
                <a:solidFill>
                  <a:srgbClr val="001CFE"/>
                </a:solidFill>
                <a:latin typeface="Calibri" charset="0"/>
                <a:ea typeface="Calibri" charset="0"/>
                <a:cs typeface="Calibri" charset="0"/>
              </a:rPr>
              <a:t>Basic Cache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9544312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When a word is found in cache --&gt; </a:t>
            </a:r>
            <a:r>
              <a:rPr lang="en-US" sz="2800" dirty="0" smtClean="0">
                <a:solidFill>
                  <a:srgbClr val="001CFE"/>
                </a:solidFill>
              </a:rPr>
              <a:t>cache hit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/>
              <a:t>When a word is not found in the cache, a </a:t>
            </a:r>
            <a:r>
              <a:rPr lang="en-US" sz="2800" i="1" dirty="0" smtClean="0">
                <a:solidFill>
                  <a:srgbClr val="001CFE"/>
                </a:solidFill>
              </a:rPr>
              <a:t>miss</a:t>
            </a:r>
            <a:r>
              <a:rPr lang="en-US" sz="2800" i="1" dirty="0" smtClean="0"/>
              <a:t> </a:t>
            </a:r>
            <a:r>
              <a:rPr lang="en-US" sz="2800" dirty="0" smtClean="0"/>
              <a:t>occurs: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Fetch word from lower level in hierarchy, requiring a higher latency reference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Lower level may be another cache or the main memory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Also fetch the other words contained within the </a:t>
            </a:r>
            <a:r>
              <a:rPr lang="en-US" sz="2400" b="1" dirty="0" smtClean="0"/>
              <a:t>block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Takes advantage of spatial locality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Place block into cache in any location within its </a:t>
            </a:r>
            <a:r>
              <a:rPr lang="en-US" sz="2400" b="1" i="1" dirty="0" smtClean="0"/>
              <a:t>set</a:t>
            </a:r>
            <a:r>
              <a:rPr lang="en-US" sz="2400" dirty="0" smtClean="0"/>
              <a:t>, determined by address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102658" y="5540193"/>
            <a:ext cx="1364877" cy="6185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CPU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369878" y="5540193"/>
            <a:ext cx="1364877" cy="6185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Cache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637098" y="5277974"/>
            <a:ext cx="1745336" cy="11429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Memory</a:t>
            </a:r>
          </a:p>
        </p:txBody>
      </p:sp>
      <p:cxnSp>
        <p:nvCxnSpPr>
          <p:cNvPr id="6" name="Straight Arrow Connector 5"/>
          <p:cNvCxnSpPr>
            <a:stCxn id="3" idx="3"/>
            <a:endCxn id="7" idx="1"/>
          </p:cNvCxnSpPr>
          <p:nvPr/>
        </p:nvCxnSpPr>
        <p:spPr bwMode="auto">
          <a:xfrm>
            <a:off x="2467535" y="5849476"/>
            <a:ext cx="902343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728031" y="5849474"/>
            <a:ext cx="902343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409528" y="4873982"/>
            <a:ext cx="1018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word 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18706" y="5350142"/>
            <a:ext cx="0" cy="3995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664994" y="4824570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lock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5204549" y="5319215"/>
            <a:ext cx="0" cy="3995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-1" y="6617166"/>
            <a:ext cx="166314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36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Inclusive cache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Exclusive cache</a:t>
            </a: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1472454" y="2578143"/>
            <a:ext cx="1364877" cy="6185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CPU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739674" y="2578143"/>
            <a:ext cx="1364877" cy="6185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006894" y="2315924"/>
            <a:ext cx="1745336" cy="11429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" name="Straight Arrow Connector 19"/>
          <p:cNvCxnSpPr>
            <a:stCxn id="18" idx="3"/>
          </p:cNvCxnSpPr>
          <p:nvPr/>
        </p:nvCxnSpPr>
        <p:spPr bwMode="auto">
          <a:xfrm>
            <a:off x="2837331" y="2887426"/>
            <a:ext cx="902343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097827" y="2887424"/>
            <a:ext cx="902343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3980332" y="1958722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smtClean="0">
                <a:latin typeface="Calibri" charset="0"/>
                <a:ea typeface="Calibri" charset="0"/>
                <a:cs typeface="Calibri" charset="0"/>
              </a:rPr>
              <a:t>L1$</a:t>
            </a:r>
            <a:endParaRPr lang="en-US" sz="2800" i="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29145" y="1740024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L2$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102308" y="2778772"/>
            <a:ext cx="228440" cy="256783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316060" y="2556660"/>
            <a:ext cx="228440" cy="256783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316060" y="3068316"/>
            <a:ext cx="228440" cy="256783"/>
          </a:xfrm>
          <a:prstGeom prst="rect">
            <a:avLst/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472454" y="5324376"/>
            <a:ext cx="1364877" cy="6185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CPU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739674" y="5324376"/>
            <a:ext cx="1364877" cy="6185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006894" y="5062157"/>
            <a:ext cx="1745336" cy="11429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2837331" y="5633659"/>
            <a:ext cx="902343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5097827" y="5633657"/>
            <a:ext cx="902343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980332" y="4704955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smtClean="0">
                <a:latin typeface="Calibri" charset="0"/>
                <a:ea typeface="Calibri" charset="0"/>
                <a:cs typeface="Calibri" charset="0"/>
              </a:rPr>
              <a:t>L1$</a:t>
            </a:r>
            <a:endParaRPr lang="en-US" sz="2800" i="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29145" y="4486257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L2$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102308" y="5525005"/>
            <a:ext cx="228440" cy="256783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316060" y="5814549"/>
            <a:ext cx="228440" cy="256783"/>
          </a:xfrm>
          <a:prstGeom prst="rect">
            <a:avLst/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1" y="6617166"/>
            <a:ext cx="166314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1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9" descr="f05-05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7" y="1776961"/>
            <a:ext cx="46926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Direct Mapped Cache</a:t>
            </a:r>
            <a:endParaRPr lang="en-AU" altLang="x-none"/>
          </a:p>
        </p:txBody>
      </p:sp>
      <p:sp>
        <p:nvSpPr>
          <p:cNvPr id="21509" name="Rectangle 7"/>
          <p:cNvSpPr>
            <a:spLocks noGrp="1" noChangeArrowheads="1"/>
          </p:cNvSpPr>
          <p:nvPr>
            <p:ph idx="1"/>
          </p:nvPr>
        </p:nvSpPr>
        <p:spPr>
          <a:xfrm>
            <a:off x="150725" y="1093076"/>
            <a:ext cx="8852597" cy="5619223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O</a:t>
            </a:r>
            <a:r>
              <a:rPr lang="en-US" altLang="x-none" sz="2800" dirty="0" smtClean="0"/>
              <a:t>nly </a:t>
            </a:r>
            <a:r>
              <a:rPr lang="en-US" altLang="x-none" sz="2800" dirty="0"/>
              <a:t>one </a:t>
            </a:r>
            <a:r>
              <a:rPr lang="en-US" altLang="x-none" sz="2800" dirty="0" smtClean="0"/>
              <a:t>choice </a:t>
            </a:r>
            <a:r>
              <a:rPr lang="en-US" altLang="x-none" sz="2800" b="1" dirty="0" smtClean="0">
                <a:solidFill>
                  <a:srgbClr val="001CFE"/>
                </a:solidFill>
              </a:rPr>
              <a:t>(Block </a:t>
            </a:r>
            <a:r>
              <a:rPr lang="en-US" altLang="x-none" sz="2800" b="1" dirty="0">
                <a:solidFill>
                  <a:srgbClr val="001CFE"/>
                </a:solidFill>
              </a:rPr>
              <a:t>address) </a:t>
            </a:r>
            <a:r>
              <a:rPr lang="en-US" altLang="x-none" sz="2800" b="1" dirty="0" smtClean="0">
                <a:solidFill>
                  <a:srgbClr val="001CFE"/>
                </a:solidFill>
              </a:rPr>
              <a:t>MOD </a:t>
            </a:r>
            <a:r>
              <a:rPr lang="en-US" altLang="x-none" sz="2800" b="1" dirty="0">
                <a:solidFill>
                  <a:srgbClr val="001CFE"/>
                </a:solidFill>
              </a:rPr>
              <a:t>(#Blocks in cache)</a:t>
            </a:r>
            <a:endParaRPr lang="en-AU" altLang="x-none" sz="2800" b="1" dirty="0">
              <a:solidFill>
                <a:srgbClr val="001CFE"/>
              </a:solidFill>
            </a:endParaRP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6084888" y="1908012"/>
            <a:ext cx="298233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altLang="x-none" sz="2800" dirty="0"/>
              <a:t>#Blocks is a power of 2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altLang="x-none" sz="2800" dirty="0"/>
              <a:t>Use low-order address </a:t>
            </a:r>
            <a:r>
              <a:rPr lang="en-US" altLang="x-none" sz="2800" dirty="0" smtClean="0"/>
              <a:t>bits to access bytes in a block</a:t>
            </a:r>
            <a:endParaRPr lang="en-AU" altLang="x-none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" y="5443548"/>
            <a:ext cx="7404100" cy="863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1" y="6617166"/>
            <a:ext cx="166314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6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Tags and Valid Bits</a:t>
            </a:r>
            <a:endParaRPr lang="en-AU" altLang="x-none"/>
          </a:p>
        </p:txBody>
      </p:sp>
      <p:sp>
        <p:nvSpPr>
          <p:cNvPr id="2253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 smtClean="0"/>
              <a:t>One cache line </a:t>
            </a:r>
            <a:r>
              <a:rPr lang="en-US" altLang="x-none" dirty="0" smtClean="0">
                <a:sym typeface="Wingdings"/>
              </a:rPr>
              <a:t></a:t>
            </a:r>
            <a:r>
              <a:rPr lang="en-US" altLang="x-none" dirty="0" smtClean="0"/>
              <a:t>Multiple memory blocks 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x-none" dirty="0" smtClean="0"/>
              <a:t>How </a:t>
            </a:r>
            <a:r>
              <a:rPr lang="en-US" altLang="x-none" dirty="0"/>
              <a:t>do we know which particular </a:t>
            </a:r>
            <a:r>
              <a:rPr lang="en-US" altLang="x-none" dirty="0" smtClean="0"/>
              <a:t>memory block </a:t>
            </a:r>
            <a:r>
              <a:rPr lang="en-US" altLang="x-none" dirty="0"/>
              <a:t>is stored in a cache location?</a:t>
            </a:r>
          </a:p>
          <a:p>
            <a:pPr lvl="1" eaLnBrk="1" hangingPunct="1"/>
            <a:r>
              <a:rPr lang="en-US" altLang="x-none" dirty="0"/>
              <a:t>Store </a:t>
            </a:r>
            <a:r>
              <a:rPr lang="en-US" altLang="x-none" b="1" dirty="0" smtClean="0">
                <a:solidFill>
                  <a:srgbClr val="FF0000"/>
                </a:solidFill>
              </a:rPr>
              <a:t>tag</a:t>
            </a:r>
            <a:r>
              <a:rPr lang="en-US" altLang="x-none" dirty="0" smtClean="0">
                <a:solidFill>
                  <a:srgbClr val="FF0000"/>
                </a:solidFill>
              </a:rPr>
              <a:t> </a:t>
            </a:r>
            <a:r>
              <a:rPr lang="en-US" altLang="x-none" dirty="0" smtClean="0"/>
              <a:t>as </a:t>
            </a:r>
            <a:r>
              <a:rPr lang="en-US" altLang="x-none" dirty="0"/>
              <a:t>well as the data</a:t>
            </a:r>
          </a:p>
          <a:p>
            <a:pPr lvl="1" eaLnBrk="1" hangingPunct="1"/>
            <a:r>
              <a:rPr lang="en-US" altLang="x-none" dirty="0" smtClean="0"/>
              <a:t>Tag is the </a:t>
            </a:r>
            <a:r>
              <a:rPr lang="en-US" altLang="x-none" dirty="0"/>
              <a:t>high-order </a:t>
            </a:r>
            <a:r>
              <a:rPr lang="en-US" altLang="x-none" dirty="0" smtClean="0"/>
              <a:t>bits of a block address</a:t>
            </a:r>
            <a:endParaRPr lang="en-US" altLang="x-none" dirty="0"/>
          </a:p>
          <a:p>
            <a:pPr eaLnBrk="1" hangingPunct="1">
              <a:spcBef>
                <a:spcPts val="1800"/>
              </a:spcBef>
            </a:pPr>
            <a:r>
              <a:rPr lang="en-US" altLang="x-none" dirty="0" smtClean="0"/>
              <a:t>What </a:t>
            </a:r>
            <a:r>
              <a:rPr lang="en-US" altLang="x-none" dirty="0"/>
              <a:t>if there is no data in a location?</a:t>
            </a:r>
          </a:p>
          <a:p>
            <a:pPr lvl="1" eaLnBrk="1" hangingPunct="1"/>
            <a:r>
              <a:rPr lang="en-US" altLang="x-none" b="1" dirty="0">
                <a:solidFill>
                  <a:srgbClr val="FF0000"/>
                </a:solidFill>
              </a:rPr>
              <a:t>Valid</a:t>
            </a:r>
            <a:r>
              <a:rPr lang="en-US" altLang="x-none" dirty="0">
                <a:solidFill>
                  <a:srgbClr val="FF0000"/>
                </a:solidFill>
              </a:rPr>
              <a:t> </a:t>
            </a:r>
            <a:r>
              <a:rPr lang="en-US" altLang="x-none" dirty="0"/>
              <a:t>bit: 1 = present, 0 = not present</a:t>
            </a:r>
          </a:p>
          <a:p>
            <a:pPr lvl="1" eaLnBrk="1" hangingPunct="1"/>
            <a:r>
              <a:rPr lang="en-US" altLang="x-none" dirty="0"/>
              <a:t>Initially 0</a:t>
            </a:r>
            <a:endParaRPr lang="en-AU" altLang="x-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617166"/>
            <a:ext cx="166314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06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Example: Larger Block Size</a:t>
            </a:r>
            <a:endParaRPr lang="en-AU" altLang="x-none"/>
          </a:p>
        </p:txBody>
      </p:sp>
      <p:sp>
        <p:nvSpPr>
          <p:cNvPr id="30724" name="Rectangle 1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x-none" dirty="0" smtClean="0"/>
              <a:t>Cache: 64 </a:t>
            </a:r>
            <a:r>
              <a:rPr lang="en-US" altLang="x-none" dirty="0"/>
              <a:t>blocks, 16 bytes/block</a:t>
            </a:r>
          </a:p>
          <a:p>
            <a:pPr lvl="1" eaLnBrk="1" hangingPunct="1"/>
            <a:r>
              <a:rPr lang="en-US" altLang="x-none" dirty="0"/>
              <a:t>To what block number does address </a:t>
            </a:r>
            <a:r>
              <a:rPr lang="en-US" altLang="x-none" dirty="0" smtClean="0"/>
              <a:t>1200 (decimal) </a:t>
            </a:r>
            <a:r>
              <a:rPr lang="en-US" altLang="x-none" dirty="0"/>
              <a:t>map</a:t>
            </a:r>
            <a:r>
              <a:rPr lang="en-US" altLang="x-none" dirty="0" smtClean="0"/>
              <a:t>?</a:t>
            </a:r>
          </a:p>
          <a:p>
            <a:pPr lvl="1" eaLnBrk="1" hangingPunct="1"/>
            <a:r>
              <a:rPr lang="en-US" altLang="x-none" dirty="0" smtClean="0"/>
              <a:t>Assume 32-bit address</a:t>
            </a:r>
            <a:endParaRPr lang="en-US" altLang="x-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617166"/>
            <a:ext cx="166314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212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Example: Larger Block Size</a:t>
            </a:r>
            <a:endParaRPr lang="en-AU" altLang="x-none"/>
          </a:p>
        </p:txBody>
      </p:sp>
      <p:sp>
        <p:nvSpPr>
          <p:cNvPr id="30724" name="Rectangle 1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x-none" dirty="0" smtClean="0"/>
              <a:t>Cache: 64 </a:t>
            </a:r>
            <a:r>
              <a:rPr lang="en-US" altLang="x-none" dirty="0"/>
              <a:t>blocks, 16 bytes/block</a:t>
            </a:r>
          </a:p>
          <a:p>
            <a:pPr lvl="1" eaLnBrk="1" hangingPunct="1"/>
            <a:r>
              <a:rPr lang="en-US" altLang="x-none" dirty="0"/>
              <a:t>To what block number does address 1200 map?</a:t>
            </a:r>
          </a:p>
          <a:p>
            <a:pPr eaLnBrk="1" hangingPunct="1"/>
            <a:r>
              <a:rPr lang="en-US" altLang="x-none" dirty="0"/>
              <a:t>Block address = </a:t>
            </a:r>
            <a:r>
              <a:rPr lang="en-US" altLang="x-none" dirty="0">
                <a:latin typeface="Arial Unicode MS" charset="0"/>
                <a:ea typeface="Arial Unicode MS" charset="0"/>
                <a:sym typeface="Symbol" charset="2"/>
              </a:rPr>
              <a:t></a:t>
            </a:r>
            <a:r>
              <a:rPr lang="en-US" altLang="x-none" dirty="0"/>
              <a:t>1200/16</a:t>
            </a:r>
            <a:r>
              <a:rPr lang="en-US" altLang="x-none" dirty="0">
                <a:sym typeface="Symbol" charset="2"/>
              </a:rPr>
              <a:t></a:t>
            </a:r>
            <a:r>
              <a:rPr lang="en-US" altLang="x-none" dirty="0"/>
              <a:t> = 75</a:t>
            </a:r>
          </a:p>
          <a:p>
            <a:pPr eaLnBrk="1" hangingPunct="1"/>
            <a:r>
              <a:rPr lang="en-US" altLang="x-none" dirty="0" smtClean="0"/>
              <a:t>Cache block index </a:t>
            </a:r>
            <a:r>
              <a:rPr lang="en-US" altLang="x-none" dirty="0"/>
              <a:t>= 75 modulo 64 = 11</a:t>
            </a:r>
            <a:endParaRPr lang="en-AU" altLang="x-none" dirty="0"/>
          </a:p>
        </p:txBody>
      </p:sp>
      <p:grpSp>
        <p:nvGrpSpPr>
          <p:cNvPr id="30725" name="Group 18"/>
          <p:cNvGrpSpPr>
            <a:grpSpLocks/>
          </p:cNvGrpSpPr>
          <p:nvPr/>
        </p:nvGrpSpPr>
        <p:grpSpPr bwMode="auto">
          <a:xfrm>
            <a:off x="1619250" y="4221163"/>
            <a:ext cx="5226050" cy="1104900"/>
            <a:chOff x="1228" y="2755"/>
            <a:chExt cx="3292" cy="696"/>
          </a:xfrm>
        </p:grpSpPr>
        <p:sp>
          <p:nvSpPr>
            <p:cNvPr id="30726" name="Rectangle 4"/>
            <p:cNvSpPr>
              <a:spLocks noChangeArrowheads="1"/>
            </p:cNvSpPr>
            <p:nvPr/>
          </p:nvSpPr>
          <p:spPr bwMode="auto">
            <a:xfrm>
              <a:off x="1247" y="2976"/>
              <a:ext cx="1724" cy="27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x-none" sz="2400"/>
                <a:t>Tag</a:t>
              </a:r>
              <a:endParaRPr lang="en-AU" altLang="x-none" sz="2400"/>
            </a:p>
          </p:txBody>
        </p:sp>
        <p:sp>
          <p:nvSpPr>
            <p:cNvPr id="30727" name="Rectangle 5"/>
            <p:cNvSpPr>
              <a:spLocks noChangeArrowheads="1"/>
            </p:cNvSpPr>
            <p:nvPr/>
          </p:nvSpPr>
          <p:spPr bwMode="auto">
            <a:xfrm>
              <a:off x="2971" y="2976"/>
              <a:ext cx="862" cy="27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x-none" sz="2400"/>
                <a:t>Index</a:t>
              </a:r>
              <a:endParaRPr lang="en-AU" altLang="x-none" sz="2400"/>
            </a:p>
          </p:txBody>
        </p:sp>
        <p:sp>
          <p:nvSpPr>
            <p:cNvPr id="30728" name="Rectangle 6"/>
            <p:cNvSpPr>
              <a:spLocks noChangeArrowheads="1"/>
            </p:cNvSpPr>
            <p:nvPr/>
          </p:nvSpPr>
          <p:spPr bwMode="auto">
            <a:xfrm>
              <a:off x="3833" y="2976"/>
              <a:ext cx="635" cy="27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x-none" sz="2400"/>
                <a:t>Offset</a:t>
              </a:r>
              <a:endParaRPr lang="en-AU" altLang="x-none" sz="2400"/>
            </a:p>
          </p:txBody>
        </p:sp>
        <p:sp>
          <p:nvSpPr>
            <p:cNvPr id="30729" name="Text Box 7"/>
            <p:cNvSpPr txBox="1">
              <a:spLocks noChangeArrowheads="1"/>
            </p:cNvSpPr>
            <p:nvPr/>
          </p:nvSpPr>
          <p:spPr bwMode="auto">
            <a:xfrm>
              <a:off x="4324" y="275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x-none"/>
                <a:t>0</a:t>
              </a:r>
              <a:endParaRPr lang="en-AU" altLang="x-none"/>
            </a:p>
          </p:txBody>
        </p:sp>
        <p:sp>
          <p:nvSpPr>
            <p:cNvPr id="30730" name="Text Box 8"/>
            <p:cNvSpPr txBox="1">
              <a:spLocks noChangeArrowheads="1"/>
            </p:cNvSpPr>
            <p:nvPr/>
          </p:nvSpPr>
          <p:spPr bwMode="auto">
            <a:xfrm>
              <a:off x="3825" y="275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x-none"/>
                <a:t>3</a:t>
              </a:r>
              <a:endParaRPr lang="en-AU" altLang="x-none"/>
            </a:p>
          </p:txBody>
        </p:sp>
        <p:sp>
          <p:nvSpPr>
            <p:cNvPr id="30731" name="Text Box 9"/>
            <p:cNvSpPr txBox="1">
              <a:spLocks noChangeArrowheads="1"/>
            </p:cNvSpPr>
            <p:nvPr/>
          </p:nvSpPr>
          <p:spPr bwMode="auto">
            <a:xfrm>
              <a:off x="3602" y="275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x-none"/>
                <a:t>4</a:t>
              </a:r>
              <a:endParaRPr lang="en-AU" altLang="x-none"/>
            </a:p>
          </p:txBody>
        </p:sp>
        <p:sp>
          <p:nvSpPr>
            <p:cNvPr id="30732" name="Text Box 10"/>
            <p:cNvSpPr txBox="1">
              <a:spLocks noChangeArrowheads="1"/>
            </p:cNvSpPr>
            <p:nvPr/>
          </p:nvSpPr>
          <p:spPr bwMode="auto">
            <a:xfrm>
              <a:off x="2963" y="275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x-none"/>
                <a:t>9</a:t>
              </a:r>
              <a:endParaRPr lang="en-AU" altLang="x-none"/>
            </a:p>
          </p:txBody>
        </p:sp>
        <p:sp>
          <p:nvSpPr>
            <p:cNvPr id="30733" name="Text Box 11"/>
            <p:cNvSpPr txBox="1">
              <a:spLocks noChangeArrowheads="1"/>
            </p:cNvSpPr>
            <p:nvPr/>
          </p:nvSpPr>
          <p:spPr bwMode="auto">
            <a:xfrm>
              <a:off x="2670" y="2755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x-none"/>
                <a:t>10</a:t>
              </a:r>
              <a:endParaRPr lang="en-AU" altLang="x-none" dirty="0"/>
            </a:p>
          </p:txBody>
        </p:sp>
        <p:sp>
          <p:nvSpPr>
            <p:cNvPr id="30734" name="Text Box 12"/>
            <p:cNvSpPr txBox="1">
              <a:spLocks noChangeArrowheads="1"/>
            </p:cNvSpPr>
            <p:nvPr/>
          </p:nvSpPr>
          <p:spPr bwMode="auto">
            <a:xfrm>
              <a:off x="1228" y="2755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x-none"/>
                <a:t>31</a:t>
              </a:r>
              <a:endParaRPr lang="en-AU" altLang="x-none"/>
            </a:p>
          </p:txBody>
        </p:sp>
        <p:sp>
          <p:nvSpPr>
            <p:cNvPr id="30735" name="Text Box 13"/>
            <p:cNvSpPr txBox="1">
              <a:spLocks noChangeArrowheads="1"/>
            </p:cNvSpPr>
            <p:nvPr/>
          </p:nvSpPr>
          <p:spPr bwMode="auto">
            <a:xfrm>
              <a:off x="3919" y="3220"/>
              <a:ext cx="4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x-none"/>
                <a:t>4 bits</a:t>
              </a:r>
              <a:endParaRPr lang="en-AU" altLang="x-none"/>
            </a:p>
          </p:txBody>
        </p:sp>
        <p:sp>
          <p:nvSpPr>
            <p:cNvPr id="30736" name="Text Box 14"/>
            <p:cNvSpPr txBox="1">
              <a:spLocks noChangeArrowheads="1"/>
            </p:cNvSpPr>
            <p:nvPr/>
          </p:nvSpPr>
          <p:spPr bwMode="auto">
            <a:xfrm>
              <a:off x="3162" y="3220"/>
              <a:ext cx="4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x-none"/>
                <a:t>6 bits</a:t>
              </a:r>
              <a:endParaRPr lang="en-AU" altLang="x-none"/>
            </a:p>
          </p:txBody>
        </p:sp>
        <p:sp>
          <p:nvSpPr>
            <p:cNvPr id="30737" name="Text Box 15"/>
            <p:cNvSpPr txBox="1">
              <a:spLocks noChangeArrowheads="1"/>
            </p:cNvSpPr>
            <p:nvPr/>
          </p:nvSpPr>
          <p:spPr bwMode="auto">
            <a:xfrm>
              <a:off x="1851" y="3220"/>
              <a:ext cx="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x-none"/>
                <a:t>22 bits</a:t>
              </a:r>
              <a:endParaRPr lang="en-AU" altLang="x-none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1" y="6617166"/>
            <a:ext cx="166314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173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Simplified View of Computers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3837934" y="1441255"/>
            <a:ext cx="1228743" cy="6051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CPU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03089" y="4723228"/>
            <a:ext cx="3361764" cy="47737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Interconnect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803089" y="5689470"/>
            <a:ext cx="600093" cy="60617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HD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795314" y="5689471"/>
            <a:ext cx="959297" cy="6061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0" dirty="0" smtClean="0">
                <a:cs typeface="Arial" charset="0"/>
              </a:rPr>
              <a:t>DISP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564760" y="5689469"/>
            <a:ext cx="600093" cy="60617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0" dirty="0" smtClean="0">
                <a:cs typeface="Arial" charset="0"/>
              </a:rPr>
              <a:t>KB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837933" y="2535246"/>
            <a:ext cx="1228743" cy="6051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561021" y="3629237"/>
            <a:ext cx="1782566" cy="6051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Memory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" name="Straight Arrow Connector 13"/>
          <p:cNvCxnSpPr>
            <a:stCxn id="3" idx="2"/>
            <a:endCxn id="11" idx="0"/>
          </p:cNvCxnSpPr>
          <p:nvPr/>
        </p:nvCxnSpPr>
        <p:spPr bwMode="auto">
          <a:xfrm flipH="1">
            <a:off x="4452305" y="2046373"/>
            <a:ext cx="1" cy="4888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4452303" y="3140363"/>
            <a:ext cx="1" cy="4888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4452302" y="4234355"/>
            <a:ext cx="1" cy="4888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3103135" y="5200597"/>
            <a:ext cx="1" cy="4888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4279580" y="5200597"/>
            <a:ext cx="1" cy="4888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5862699" y="5200597"/>
            <a:ext cx="1" cy="4888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917353" y="5689469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smtClean="0">
                <a:latin typeface="Calibri" charset="0"/>
                <a:ea typeface="Calibri" charset="0"/>
                <a:cs typeface="Calibri" charset="0"/>
              </a:rPr>
              <a:t>...</a:t>
            </a:r>
            <a:endParaRPr lang="en-US" sz="2800" i="0" dirty="0" smtClean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99616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5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Cache Example</a:t>
            </a:r>
            <a:endParaRPr lang="en-AU" altLang="x-none" dirty="0"/>
          </a:p>
        </p:txBody>
      </p:sp>
      <p:sp>
        <p:nvSpPr>
          <p:cNvPr id="23556" name="Rectangle 57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338262"/>
          </a:xfrm>
        </p:spPr>
        <p:txBody>
          <a:bodyPr/>
          <a:lstStyle/>
          <a:p>
            <a:pPr eaLnBrk="1" hangingPunct="1"/>
            <a:r>
              <a:rPr lang="en-US" altLang="x-none"/>
              <a:t>8-blocks, 1 word/block, direct mapped</a:t>
            </a:r>
          </a:p>
          <a:p>
            <a:pPr eaLnBrk="1" hangingPunct="1"/>
            <a:r>
              <a:rPr lang="en-US" altLang="x-none"/>
              <a:t>Initial state</a:t>
            </a:r>
            <a:endParaRPr lang="en-AU" altLang="x-none"/>
          </a:p>
        </p:txBody>
      </p:sp>
      <p:graphicFrame>
        <p:nvGraphicFramePr>
          <p:cNvPr id="25498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89071"/>
              </p:ext>
            </p:extLst>
          </p:nvPr>
        </p:nvGraphicFramePr>
        <p:xfrm>
          <a:off x="1771650" y="2517832"/>
          <a:ext cx="6096000" cy="3308590"/>
        </p:xfrm>
        <a:graphic>
          <a:graphicData uri="http://schemas.openxmlformats.org/drawingml/2006/table">
            <a:tbl>
              <a:tblPr/>
              <a:tblGrid>
                <a:gridCol w="1079500"/>
                <a:gridCol w="649287"/>
                <a:gridCol w="1150938"/>
                <a:gridCol w="3216275"/>
              </a:tblGrid>
              <a:tr h="3823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Index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Tag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6617166"/>
            <a:ext cx="166314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1371" y="6153090"/>
            <a:ext cx="4876335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101600" dir="282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txBody>
          <a:bodyPr wrap="none" rtlCol="0">
            <a:spAutoFit/>
          </a:bodyPr>
          <a:lstStyle/>
          <a:p>
            <a:r>
              <a:rPr lang="en-US" sz="2000" i="0" dirty="0">
                <a:solidFill>
                  <a:srgbClr val="0B15E7"/>
                </a:solidFill>
                <a:latin typeface="Calibri" charset="0"/>
                <a:ea typeface="Calibri" charset="0"/>
                <a:cs typeface="Calibri" charset="0"/>
              </a:rPr>
              <a:t>G</a:t>
            </a:r>
            <a:r>
              <a:rPr lang="en-US" sz="2000" i="0" dirty="0" smtClean="0">
                <a:solidFill>
                  <a:srgbClr val="0B15E7"/>
                </a:solidFill>
                <a:latin typeface="Calibri" charset="0"/>
                <a:ea typeface="Calibri" charset="0"/>
                <a:cs typeface="Calibri" charset="0"/>
              </a:rPr>
              <a:t>ray area is what’s actually included in cache</a:t>
            </a:r>
          </a:p>
        </p:txBody>
      </p:sp>
    </p:spTree>
    <p:extLst>
      <p:ext uri="{BB962C8B-B14F-4D97-AF65-F5344CB8AC3E}">
        <p14:creationId xmlns:p14="http://schemas.microsoft.com/office/powerpoint/2010/main" val="1378562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Cache Example</a:t>
            </a:r>
            <a:endParaRPr lang="en-AU" altLang="x-none"/>
          </a:p>
        </p:txBody>
      </p:sp>
      <p:graphicFrame>
        <p:nvGraphicFramePr>
          <p:cNvPr id="25702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089002"/>
              </p:ext>
            </p:extLst>
          </p:nvPr>
        </p:nvGraphicFramePr>
        <p:xfrm>
          <a:off x="1547813" y="2924175"/>
          <a:ext cx="6096000" cy="3292002"/>
        </p:xfrm>
        <a:graphic>
          <a:graphicData uri="http://schemas.openxmlformats.org/drawingml/2006/table">
            <a:tbl>
              <a:tblPr/>
              <a:tblGrid>
                <a:gridCol w="1079500"/>
                <a:gridCol w="649287"/>
                <a:gridCol w="1150938"/>
                <a:gridCol w="3216275"/>
              </a:tblGrid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Index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Tag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AU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AU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Mem[10110]</a:t>
                      </a:r>
                      <a:endParaRPr kumimoji="0" lang="en-AU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7079" name="Group 55"/>
          <p:cNvGraphicFramePr>
            <a:graphicFrameLocks noGrp="1"/>
          </p:cNvGraphicFramePr>
          <p:nvPr/>
        </p:nvGraphicFramePr>
        <p:xfrm>
          <a:off x="1547813" y="1320800"/>
          <a:ext cx="6072187" cy="733426"/>
        </p:xfrm>
        <a:graphic>
          <a:graphicData uri="http://schemas.openxmlformats.org/drawingml/2006/table">
            <a:tbl>
              <a:tblPr/>
              <a:tblGrid>
                <a:gridCol w="1673225"/>
                <a:gridCol w="1649412"/>
                <a:gridCol w="1231900"/>
                <a:gridCol w="1517650"/>
              </a:tblGrid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Word addr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Binary addr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block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10 110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6617166"/>
            <a:ext cx="166314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40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Cache Example</a:t>
            </a:r>
            <a:endParaRPr lang="en-AU" altLang="x-none"/>
          </a:p>
        </p:txBody>
      </p:sp>
      <p:graphicFrame>
        <p:nvGraphicFramePr>
          <p:cNvPr id="2590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160964"/>
              </p:ext>
            </p:extLst>
          </p:nvPr>
        </p:nvGraphicFramePr>
        <p:xfrm>
          <a:off x="1547813" y="2924175"/>
          <a:ext cx="6096000" cy="3292002"/>
        </p:xfrm>
        <a:graphic>
          <a:graphicData uri="http://schemas.openxmlformats.org/drawingml/2006/table">
            <a:tbl>
              <a:tblPr/>
              <a:tblGrid>
                <a:gridCol w="1079500"/>
                <a:gridCol w="649287"/>
                <a:gridCol w="1150938"/>
                <a:gridCol w="3216275"/>
              </a:tblGrid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Index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Tag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AU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AU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Mem[11010]</a:t>
                      </a:r>
                      <a:endParaRPr kumimoji="0" lang="en-AU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Mem[10110]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9127" name="Group 55"/>
          <p:cNvGraphicFramePr>
            <a:graphicFrameLocks noGrp="1"/>
          </p:cNvGraphicFramePr>
          <p:nvPr/>
        </p:nvGraphicFramePr>
        <p:xfrm>
          <a:off x="1547813" y="1320800"/>
          <a:ext cx="6072187" cy="733426"/>
        </p:xfrm>
        <a:graphic>
          <a:graphicData uri="http://schemas.openxmlformats.org/drawingml/2006/table">
            <a:tbl>
              <a:tblPr/>
              <a:tblGrid>
                <a:gridCol w="1673225"/>
                <a:gridCol w="1649412"/>
                <a:gridCol w="1231900"/>
                <a:gridCol w="1517650"/>
              </a:tblGrid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Word addr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Binary addr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block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11 010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6617166"/>
            <a:ext cx="166314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871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Cache Example</a:t>
            </a:r>
            <a:endParaRPr lang="en-AU" altLang="x-none"/>
          </a:p>
        </p:txBody>
      </p:sp>
      <p:graphicFrame>
        <p:nvGraphicFramePr>
          <p:cNvPr id="26317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670322"/>
              </p:ext>
            </p:extLst>
          </p:nvPr>
        </p:nvGraphicFramePr>
        <p:xfrm>
          <a:off x="1547813" y="2924175"/>
          <a:ext cx="6096000" cy="3292002"/>
        </p:xfrm>
        <a:graphic>
          <a:graphicData uri="http://schemas.openxmlformats.org/drawingml/2006/table">
            <a:tbl>
              <a:tblPr/>
              <a:tblGrid>
                <a:gridCol w="1079500"/>
                <a:gridCol w="649287"/>
                <a:gridCol w="1150938"/>
                <a:gridCol w="3216275"/>
              </a:tblGrid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Index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Tag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AU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AU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Mem[10000]</a:t>
                      </a:r>
                      <a:endParaRPr kumimoji="0" lang="en-AU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Mem[11010]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011</a:t>
                      </a:r>
                      <a:endParaRPr kumimoji="0" lang="en-AU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AU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en-AU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Mem[00011]</a:t>
                      </a:r>
                      <a:endParaRPr kumimoji="0" lang="en-AU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Mem[10110]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3223" name="Group 55"/>
          <p:cNvGraphicFramePr>
            <a:graphicFrameLocks noGrp="1"/>
          </p:cNvGraphicFramePr>
          <p:nvPr/>
        </p:nvGraphicFramePr>
        <p:xfrm>
          <a:off x="1547813" y="1320800"/>
          <a:ext cx="6072187" cy="1466852"/>
        </p:xfrm>
        <a:graphic>
          <a:graphicData uri="http://schemas.openxmlformats.org/drawingml/2006/table">
            <a:tbl>
              <a:tblPr/>
              <a:tblGrid>
                <a:gridCol w="1673225"/>
                <a:gridCol w="1649412"/>
                <a:gridCol w="1231900"/>
                <a:gridCol w="1517650"/>
              </a:tblGrid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Word addr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Binary addr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block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10 000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00 011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10 000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6617166"/>
            <a:ext cx="166314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52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Cache Example</a:t>
            </a:r>
            <a:endParaRPr lang="en-AU" altLang="x-none"/>
          </a:p>
        </p:txBody>
      </p:sp>
      <p:graphicFrame>
        <p:nvGraphicFramePr>
          <p:cNvPr id="2652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745262"/>
              </p:ext>
            </p:extLst>
          </p:nvPr>
        </p:nvGraphicFramePr>
        <p:xfrm>
          <a:off x="1547813" y="2924175"/>
          <a:ext cx="6096000" cy="3292002"/>
        </p:xfrm>
        <a:graphic>
          <a:graphicData uri="http://schemas.openxmlformats.org/drawingml/2006/table">
            <a:tbl>
              <a:tblPr/>
              <a:tblGrid>
                <a:gridCol w="1079500"/>
                <a:gridCol w="649287"/>
                <a:gridCol w="1150938"/>
                <a:gridCol w="3216275"/>
              </a:tblGrid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Index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Tag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Mem[10000]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AU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Mem[10010]</a:t>
                      </a:r>
                      <a:endParaRPr kumimoji="0" lang="en-AU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Mem[00011]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Mem[10110]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5271" name="Group 55"/>
          <p:cNvGraphicFramePr>
            <a:graphicFrameLocks noGrp="1"/>
          </p:cNvGraphicFramePr>
          <p:nvPr/>
        </p:nvGraphicFramePr>
        <p:xfrm>
          <a:off x="1547813" y="1320800"/>
          <a:ext cx="6072187" cy="733426"/>
        </p:xfrm>
        <a:graphic>
          <a:graphicData uri="http://schemas.openxmlformats.org/drawingml/2006/table">
            <a:tbl>
              <a:tblPr/>
              <a:tblGrid>
                <a:gridCol w="1673225"/>
                <a:gridCol w="1649412"/>
                <a:gridCol w="1231900"/>
                <a:gridCol w="1517650"/>
              </a:tblGrid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Word addr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Binary addr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block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10 010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6617166"/>
            <a:ext cx="166314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1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Address Subdivision</a:t>
            </a:r>
            <a:endParaRPr lang="en-AU" altLang="x-none"/>
          </a:p>
        </p:txBody>
      </p:sp>
      <p:pic>
        <p:nvPicPr>
          <p:cNvPr id="29700" name="Picture 4" descr="f05-07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86" y="1025487"/>
            <a:ext cx="5497288" cy="542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" y="6617166"/>
            <a:ext cx="166314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33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Cache Misses</a:t>
            </a:r>
            <a:endParaRPr lang="en-AU" altLang="x-none" dirty="0"/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On cache </a:t>
            </a:r>
            <a:r>
              <a:rPr lang="en-US" altLang="x-none" i="1" dirty="0">
                <a:solidFill>
                  <a:srgbClr val="0B15E7"/>
                </a:solidFill>
              </a:rPr>
              <a:t>hit</a:t>
            </a:r>
            <a:r>
              <a:rPr lang="en-US" altLang="x-none" dirty="0"/>
              <a:t>, CPU proceeds normally</a:t>
            </a:r>
          </a:p>
          <a:p>
            <a:pPr eaLnBrk="1" hangingPunct="1"/>
            <a:r>
              <a:rPr lang="en-US" altLang="x-none" dirty="0"/>
              <a:t>On cache </a:t>
            </a:r>
            <a:r>
              <a:rPr lang="en-US" altLang="x-none" i="1" dirty="0">
                <a:solidFill>
                  <a:srgbClr val="0B15E7"/>
                </a:solidFill>
              </a:rPr>
              <a:t>miss</a:t>
            </a:r>
          </a:p>
          <a:p>
            <a:pPr lvl="1" eaLnBrk="1" hangingPunct="1"/>
            <a:r>
              <a:rPr lang="en-US" altLang="x-none" dirty="0"/>
              <a:t>Stall the </a:t>
            </a:r>
            <a:r>
              <a:rPr lang="en-US" altLang="x-none" dirty="0" smtClean="0"/>
              <a:t>CPU</a:t>
            </a:r>
            <a:endParaRPr lang="en-US" altLang="x-none" dirty="0"/>
          </a:p>
          <a:p>
            <a:pPr lvl="1" eaLnBrk="1" hangingPunct="1"/>
            <a:r>
              <a:rPr lang="en-US" altLang="x-none" dirty="0"/>
              <a:t>Fetch </a:t>
            </a:r>
            <a:r>
              <a:rPr lang="en-US" altLang="x-none" dirty="0" smtClean="0"/>
              <a:t>a block </a:t>
            </a:r>
            <a:r>
              <a:rPr lang="en-US" altLang="x-none" dirty="0"/>
              <a:t>from next level of </a:t>
            </a:r>
            <a:r>
              <a:rPr lang="en-US" altLang="x-none" dirty="0" smtClean="0"/>
              <a:t>mem. hierarchy</a:t>
            </a:r>
            <a:endParaRPr lang="en-US" altLang="x-none" dirty="0"/>
          </a:p>
          <a:p>
            <a:pPr lvl="1" eaLnBrk="1" hangingPunct="1"/>
            <a:r>
              <a:rPr lang="en-US" altLang="x-none" dirty="0"/>
              <a:t>Instruction cache miss</a:t>
            </a:r>
          </a:p>
          <a:p>
            <a:pPr lvl="2" eaLnBrk="1" hangingPunct="1"/>
            <a:r>
              <a:rPr lang="en-US" altLang="x-none" dirty="0"/>
              <a:t>Restart instruction fetch</a:t>
            </a:r>
          </a:p>
          <a:p>
            <a:pPr lvl="1" eaLnBrk="1" hangingPunct="1"/>
            <a:r>
              <a:rPr lang="en-US" altLang="x-none" dirty="0"/>
              <a:t>Data cache miss</a:t>
            </a:r>
          </a:p>
          <a:p>
            <a:pPr lvl="2" eaLnBrk="1" hangingPunct="1"/>
            <a:r>
              <a:rPr lang="en-US" altLang="x-none" dirty="0"/>
              <a:t>Complete data </a:t>
            </a:r>
            <a:r>
              <a:rPr lang="en-US" altLang="x-none" dirty="0" smtClean="0"/>
              <a:t>access</a:t>
            </a:r>
          </a:p>
          <a:p>
            <a:pPr lvl="2" eaLnBrk="1" hangingPunct="1"/>
            <a:endParaRPr lang="en-US" altLang="x-none" dirty="0"/>
          </a:p>
          <a:p>
            <a:pPr>
              <a:lnSpc>
                <a:spcPct val="90000"/>
              </a:lnSpc>
            </a:pPr>
            <a:r>
              <a:rPr lang="en-US" sz="2800" dirty="0"/>
              <a:t>Note that speculative and multithreaded processors may execute other instructions during a miss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Reduces performance impact of </a:t>
            </a:r>
            <a:r>
              <a:rPr lang="en-US" sz="2400" dirty="0" smtClean="0"/>
              <a:t>misses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617166"/>
            <a:ext cx="166314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03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Cache Misses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 dirty="0" smtClean="0">
                <a:solidFill>
                  <a:srgbClr val="0B15E7"/>
                </a:solidFill>
              </a:rPr>
              <a:t>Miss rate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Fraction of cache access that result in a miss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i="1" dirty="0" smtClean="0">
                <a:solidFill>
                  <a:srgbClr val="0B15E7"/>
                </a:solidFill>
              </a:rPr>
              <a:t>Miss Penalty </a:t>
            </a:r>
            <a:r>
              <a:rPr lang="mr-IN" sz="2800" dirty="0" smtClean="0"/>
              <a:t>–</a:t>
            </a:r>
            <a:r>
              <a:rPr lang="en-US" sz="2800" dirty="0" smtClean="0"/>
              <a:t> time to access lower level memory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800" dirty="0" smtClean="0"/>
              <a:t>Causes of misses</a:t>
            </a:r>
          </a:p>
          <a:p>
            <a:pPr lvl="1">
              <a:lnSpc>
                <a:spcPct val="90000"/>
              </a:lnSpc>
            </a:pPr>
            <a:r>
              <a:rPr lang="en-US" sz="2400" i="1" dirty="0" smtClean="0">
                <a:solidFill>
                  <a:srgbClr val="0B15E7"/>
                </a:solidFill>
              </a:rPr>
              <a:t>Compulsory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First reference to a block</a:t>
            </a:r>
          </a:p>
          <a:p>
            <a:pPr lvl="1">
              <a:lnSpc>
                <a:spcPct val="90000"/>
              </a:lnSpc>
            </a:pPr>
            <a:r>
              <a:rPr lang="en-US" sz="2400" i="1" dirty="0" smtClean="0">
                <a:solidFill>
                  <a:srgbClr val="0B15E7"/>
                </a:solidFill>
              </a:rPr>
              <a:t>Capacity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Blocks discarded and later retrieved</a:t>
            </a:r>
          </a:p>
          <a:p>
            <a:pPr lvl="1">
              <a:lnSpc>
                <a:spcPct val="90000"/>
              </a:lnSpc>
            </a:pPr>
            <a:r>
              <a:rPr lang="en-US" sz="2400" i="1" dirty="0" smtClean="0">
                <a:solidFill>
                  <a:srgbClr val="0B15E7"/>
                </a:solidFill>
              </a:rPr>
              <a:t>Conflict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Program makes repeated references to multiple addresses from different blocks that map to the same location in the cache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Only happen in direct-mapped or set associative caches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617166"/>
            <a:ext cx="1651927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61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 dirty="0"/>
              <a:t>Measuring Cache Performance</a:t>
            </a:r>
            <a:endParaRPr lang="en-AU" altLang="x-none" sz="4000" dirty="0"/>
          </a:p>
        </p:txBody>
      </p:sp>
      <p:sp>
        <p:nvSpPr>
          <p:cNvPr id="2053" name="Rectangle 7"/>
          <p:cNvSpPr>
            <a:spLocks noGrp="1" noChangeArrowheads="1"/>
          </p:cNvSpPr>
          <p:nvPr>
            <p:ph idx="1"/>
          </p:nvPr>
        </p:nvSpPr>
        <p:spPr>
          <a:xfrm>
            <a:off x="150725" y="1769456"/>
            <a:ext cx="8852597" cy="1456674"/>
          </a:xfrm>
        </p:spPr>
        <p:txBody>
          <a:bodyPr/>
          <a:lstStyle/>
          <a:p>
            <a:r>
              <a:rPr lang="en-US" sz="2600" b="1" dirty="0">
                <a:solidFill>
                  <a:srgbClr val="001CFE"/>
                </a:solidFill>
              </a:rPr>
              <a:t>CPU time = (CPU </a:t>
            </a:r>
            <a:r>
              <a:rPr lang="en-US" sz="2600" b="1" dirty="0" smtClean="0">
                <a:solidFill>
                  <a:srgbClr val="001CFE"/>
                </a:solidFill>
              </a:rPr>
              <a:t>cycles </a:t>
            </a:r>
            <a:r>
              <a:rPr lang="en-US" sz="2600" b="1" dirty="0">
                <a:solidFill>
                  <a:srgbClr val="001CFE"/>
                </a:solidFill>
              </a:rPr>
              <a:t>+ mem stall  cycles) * cycle time</a:t>
            </a:r>
          </a:p>
          <a:p>
            <a:pPr lvl="1" eaLnBrk="1" hangingPunct="1"/>
            <a:r>
              <a:rPr lang="en-US" altLang="x-none" sz="2400" dirty="0" smtClean="0"/>
              <a:t>CPU cycles = instruction cycles + </a:t>
            </a:r>
            <a:r>
              <a:rPr lang="en-US" altLang="x-none" dirty="0" smtClean="0"/>
              <a:t>cache </a:t>
            </a:r>
            <a:r>
              <a:rPr lang="en-US" altLang="x-none" dirty="0"/>
              <a:t>hit time</a:t>
            </a:r>
          </a:p>
          <a:p>
            <a:pPr lvl="1" eaLnBrk="1" hangingPunct="1"/>
            <a:r>
              <a:rPr lang="en-US" altLang="x-none" sz="2400" dirty="0"/>
              <a:t>Memory stall </a:t>
            </a:r>
            <a:r>
              <a:rPr lang="en-US" altLang="x-none" sz="2400" dirty="0" smtClean="0"/>
              <a:t>cycles </a:t>
            </a:r>
            <a:r>
              <a:rPr lang="en-US" altLang="x-none" dirty="0" smtClean="0"/>
              <a:t>from </a:t>
            </a:r>
            <a:r>
              <a:rPr lang="en-US" altLang="x-none" dirty="0"/>
              <a:t>cache </a:t>
            </a:r>
            <a:r>
              <a:rPr lang="en-US" altLang="x-none" dirty="0" smtClean="0"/>
              <a:t>misses</a:t>
            </a:r>
            <a:endParaRPr lang="en-US" altLang="x-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9" y="3825162"/>
            <a:ext cx="8292420" cy="1834858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 bwMode="auto">
          <a:xfrm>
            <a:off x="6005645" y="3928244"/>
            <a:ext cx="200764" cy="3842452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7441" y="6004097"/>
            <a:ext cx="3431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Stall cycles per instruction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6617166"/>
            <a:ext cx="166314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5425" y="1670538"/>
            <a:ext cx="834882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101600" dir="282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25400"/>
          </a:sp3d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1CFE"/>
                </a:solidFill>
                <a:latin typeface="Calibri" charset="0"/>
                <a:ea typeface="Calibri" charset="0"/>
                <a:cs typeface="Calibri" charset="0"/>
              </a:rPr>
              <a:t>CPU time = (CPU cycles + mem stall  cycles) * cycle time</a:t>
            </a:r>
          </a:p>
        </p:txBody>
      </p:sp>
    </p:spTree>
    <p:extLst>
      <p:ext uri="{BB962C8B-B14F-4D97-AF65-F5344CB8AC3E}">
        <p14:creationId xmlns:p14="http://schemas.microsoft.com/office/powerpoint/2010/main" val="474924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Cache Performance </a:t>
            </a:r>
            <a:r>
              <a:rPr lang="mr-IN" altLang="x-none" dirty="0" smtClean="0"/>
              <a:t>–</a:t>
            </a:r>
            <a:r>
              <a:rPr lang="en-US" altLang="x-none" dirty="0" smtClean="0"/>
              <a:t> Example</a:t>
            </a:r>
            <a:endParaRPr lang="en-AU" altLang="x-none" dirty="0"/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Given</a:t>
            </a:r>
          </a:p>
          <a:p>
            <a:pPr lvl="1" eaLnBrk="1" hangingPunct="1"/>
            <a:r>
              <a:rPr lang="en-US" altLang="x-none" dirty="0"/>
              <a:t>I-cache miss rate = 2%</a:t>
            </a:r>
          </a:p>
          <a:p>
            <a:pPr lvl="1" eaLnBrk="1" hangingPunct="1"/>
            <a:r>
              <a:rPr lang="en-US" altLang="x-none" dirty="0"/>
              <a:t>D-cache miss rate = 4%</a:t>
            </a:r>
          </a:p>
          <a:p>
            <a:pPr lvl="1" eaLnBrk="1" hangingPunct="1"/>
            <a:r>
              <a:rPr lang="en-US" altLang="x-none" dirty="0"/>
              <a:t>Miss penalty = 100 cycles</a:t>
            </a:r>
          </a:p>
          <a:p>
            <a:pPr lvl="1" eaLnBrk="1" hangingPunct="1"/>
            <a:r>
              <a:rPr lang="en-US" altLang="x-none" dirty="0"/>
              <a:t>Base CPI (ideal cache) = 2</a:t>
            </a:r>
          </a:p>
          <a:p>
            <a:pPr lvl="1" eaLnBrk="1" hangingPunct="1"/>
            <a:r>
              <a:rPr lang="en-US" altLang="x-none" dirty="0"/>
              <a:t>Load &amp; stores are 36% of instructions</a:t>
            </a:r>
          </a:p>
          <a:p>
            <a:pPr eaLnBrk="1" hangingPunct="1"/>
            <a:r>
              <a:rPr lang="en-US" altLang="x-none" dirty="0"/>
              <a:t>Miss cycles per instruction</a:t>
            </a:r>
          </a:p>
          <a:p>
            <a:pPr lvl="1" eaLnBrk="1" hangingPunct="1"/>
            <a:r>
              <a:rPr lang="en-US" altLang="x-none" dirty="0"/>
              <a:t>I-cache: 0.02 × 100 = 2</a:t>
            </a:r>
          </a:p>
          <a:p>
            <a:pPr lvl="1" eaLnBrk="1" hangingPunct="1"/>
            <a:r>
              <a:rPr lang="en-US" altLang="x-none" dirty="0"/>
              <a:t>D-cache: 0.36 × 0.04 × 100 = 1.44</a:t>
            </a:r>
          </a:p>
          <a:p>
            <a:pPr eaLnBrk="1" hangingPunct="1"/>
            <a:r>
              <a:rPr lang="en-US" altLang="x-none" dirty="0"/>
              <a:t>Actual CPI = 2 + 2 + 1.44 = 5.44</a:t>
            </a:r>
          </a:p>
          <a:p>
            <a:pPr lvl="1" eaLnBrk="1" hangingPunct="1"/>
            <a:r>
              <a:rPr lang="en-US" altLang="x-none" dirty="0"/>
              <a:t>Ideal CPU is 5.44/2 =2.72 times faster</a:t>
            </a:r>
            <a:endParaRPr lang="en-AU" altLang="x-none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6519446"/>
            <a:ext cx="166314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76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1CFE"/>
                </a:solidFill>
              </a:rPr>
              <a:t>Reading</a:t>
            </a:r>
            <a:endParaRPr lang="en-US" dirty="0">
              <a:solidFill>
                <a:srgbClr val="001CF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</a:t>
            </a:r>
            <a:r>
              <a:rPr lang="en-US" dirty="0"/>
              <a:t>Architecture: A Quantitative </a:t>
            </a:r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Chapter 2, Appendix B</a:t>
            </a:r>
          </a:p>
          <a:p>
            <a:r>
              <a:rPr lang="en-US" dirty="0"/>
              <a:t>Computer Organization and </a:t>
            </a:r>
            <a:r>
              <a:rPr lang="en-US" dirty="0" smtClean="0"/>
              <a:t>Design: </a:t>
            </a:r>
            <a:r>
              <a:rPr lang="en-US" dirty="0"/>
              <a:t>The </a:t>
            </a:r>
            <a:r>
              <a:rPr lang="en-US" dirty="0" smtClean="0"/>
              <a:t>Hardware/Software Interface</a:t>
            </a:r>
          </a:p>
          <a:p>
            <a:pPr lvl="1"/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47448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x-none" dirty="0" smtClean="0"/>
              <a:t>Cache Performance - Average Access Time</a:t>
            </a:r>
            <a:endParaRPr lang="en-AU" altLang="x-none" dirty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725" y="1243035"/>
            <a:ext cx="8852597" cy="5476352"/>
          </a:xfrm>
        </p:spPr>
        <p:txBody>
          <a:bodyPr/>
          <a:lstStyle/>
          <a:p>
            <a:pPr eaLnBrk="1" hangingPunct="1"/>
            <a:r>
              <a:rPr lang="en-AU" altLang="x-none" dirty="0"/>
              <a:t>Hit time is also important for performance</a:t>
            </a:r>
          </a:p>
          <a:p>
            <a:pPr eaLnBrk="1" hangingPunct="1"/>
            <a:r>
              <a:rPr lang="en-AU" altLang="x-none" dirty="0"/>
              <a:t>Average memory access time (AMAT)</a:t>
            </a:r>
          </a:p>
          <a:p>
            <a:pPr marL="457200" lvl="1" indent="0" eaLnBrk="1" hangingPunct="1">
              <a:buNone/>
            </a:pPr>
            <a:r>
              <a:rPr lang="en-AU" altLang="x-none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en-US" altLang="x-none" dirty="0">
              <a:solidFill>
                <a:schemeClr val="accent1">
                  <a:lumMod val="75000"/>
                </a:schemeClr>
              </a:solidFill>
              <a:ea typeface="Arial" charset="0"/>
              <a:cs typeface="Arial" charset="0"/>
            </a:endParaRPr>
          </a:p>
          <a:p>
            <a:pPr eaLnBrk="1" hangingPunct="1"/>
            <a:endParaRPr lang="en-US" altLang="x-none" dirty="0" smtClean="0">
              <a:ea typeface="Arial" charset="0"/>
              <a:cs typeface="Arial" charset="0"/>
            </a:endParaRPr>
          </a:p>
          <a:p>
            <a:pPr eaLnBrk="1" hangingPunct="1"/>
            <a:r>
              <a:rPr lang="en-US" altLang="x-none" dirty="0" smtClean="0">
                <a:ea typeface="Arial" charset="0"/>
                <a:cs typeface="Arial" charset="0"/>
              </a:rPr>
              <a:t>Example</a:t>
            </a:r>
            <a:endParaRPr lang="en-US" altLang="x-none" dirty="0">
              <a:ea typeface="Arial" charset="0"/>
              <a:cs typeface="Arial" charset="0"/>
            </a:endParaRPr>
          </a:p>
          <a:p>
            <a:pPr lvl="1" eaLnBrk="1" hangingPunct="1"/>
            <a:r>
              <a:rPr lang="en-US" altLang="x-none" dirty="0">
                <a:ea typeface="Arial" charset="0"/>
                <a:cs typeface="Arial" charset="0"/>
              </a:rPr>
              <a:t>CPU with 1ns clock, hit time = </a:t>
            </a:r>
            <a:r>
              <a:rPr lang="en-US" altLang="x-none" dirty="0" smtClean="0">
                <a:ea typeface="Arial" charset="0"/>
                <a:cs typeface="Arial" charset="0"/>
              </a:rPr>
              <a:t>2 </a:t>
            </a:r>
            <a:r>
              <a:rPr lang="en-US" altLang="x-none" dirty="0">
                <a:ea typeface="Arial" charset="0"/>
                <a:cs typeface="Arial" charset="0"/>
              </a:rPr>
              <a:t>cycle, miss penalty = 20 cycles, I-cache miss rate = 5%</a:t>
            </a:r>
          </a:p>
          <a:p>
            <a:pPr lvl="1" eaLnBrk="1" hangingPunct="1"/>
            <a:r>
              <a:rPr lang="en-US" altLang="x-none" dirty="0">
                <a:ea typeface="Arial" charset="0"/>
                <a:cs typeface="Arial" charset="0"/>
              </a:rPr>
              <a:t>AMAT = </a:t>
            </a:r>
            <a:r>
              <a:rPr lang="en-US" altLang="x-none" dirty="0" smtClean="0">
                <a:ea typeface="Arial" charset="0"/>
                <a:cs typeface="Arial" charset="0"/>
              </a:rPr>
              <a:t>2 </a:t>
            </a:r>
            <a:r>
              <a:rPr lang="en-US" altLang="x-none" dirty="0">
                <a:ea typeface="Arial" charset="0"/>
                <a:cs typeface="Arial" charset="0"/>
              </a:rPr>
              <a:t>+ 0.05 × 20 = </a:t>
            </a:r>
            <a:r>
              <a:rPr lang="en-US" altLang="x-none" dirty="0" smtClean="0">
                <a:ea typeface="Arial" charset="0"/>
                <a:cs typeface="Arial" charset="0"/>
              </a:rPr>
              <a:t>3</a:t>
            </a:r>
            <a:r>
              <a:rPr lang="en-US" altLang="x-none" dirty="0">
                <a:ea typeface="Arial" charset="0"/>
                <a:cs typeface="Arial" charset="0"/>
              </a:rPr>
              <a:t> </a:t>
            </a:r>
            <a:r>
              <a:rPr lang="en-US" altLang="x-none" dirty="0" smtClean="0">
                <a:ea typeface="Arial" charset="0"/>
                <a:cs typeface="Arial" charset="0"/>
              </a:rPr>
              <a:t>cycles</a:t>
            </a:r>
            <a:endParaRPr lang="en-US" altLang="x-none" dirty="0">
              <a:ea typeface="Arial" charset="0"/>
              <a:cs typeface="Arial" charset="0"/>
            </a:endParaRPr>
          </a:p>
          <a:p>
            <a:pPr eaLnBrk="1" hangingPunct="1"/>
            <a:endParaRPr lang="en-US" altLang="x-none" dirty="0" smtClean="0"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611779"/>
            <a:ext cx="2251001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B.2   </a:t>
            </a: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Cache Performance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2741" y="5733032"/>
            <a:ext cx="8910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rgbClr val="000000"/>
                </a:solidFill>
                <a:cs typeface=""/>
              </a:rPr>
              <a:t>Question: why not AMAT = hit time * (1-Miss rate) + Miss rate * Miss penalty?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5879" y="2551010"/>
            <a:ext cx="658430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101600" dir="282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25400" h="203200"/>
          </a:sp3d>
        </p:spPr>
        <p:txBody>
          <a:bodyPr wrap="none" rtlCol="0">
            <a:spAutoFit/>
          </a:bodyPr>
          <a:lstStyle/>
          <a:p>
            <a:r>
              <a:rPr lang="en-AU" altLang="x-none" sz="2800" b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AMAT = Hit time + Miss rate </a:t>
            </a:r>
            <a:r>
              <a:rPr lang="en-US" altLang="x-none" sz="2800" b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× Miss penalty</a:t>
            </a:r>
            <a:endParaRPr lang="en-US" sz="2800" b="1" dirty="0">
              <a:solidFill>
                <a:srgbClr val="001CFE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91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Performance Summary</a:t>
            </a:r>
            <a:endParaRPr lang="en-AU" altLang="x-none"/>
          </a:p>
        </p:txBody>
      </p:sp>
      <p:sp>
        <p:nvSpPr>
          <p:cNvPr id="4198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 smtClean="0"/>
              <a:t>As CPU </a:t>
            </a:r>
            <a:r>
              <a:rPr lang="en-US" altLang="x-none" dirty="0"/>
              <a:t>performance increased</a:t>
            </a:r>
          </a:p>
          <a:p>
            <a:pPr lvl="1" eaLnBrk="1" hangingPunct="1"/>
            <a:r>
              <a:rPr lang="en-US" altLang="x-none" dirty="0"/>
              <a:t>Miss penalty becomes more significant</a:t>
            </a:r>
          </a:p>
          <a:p>
            <a:pPr eaLnBrk="1" hangingPunct="1"/>
            <a:r>
              <a:rPr lang="en-US" altLang="x-none" dirty="0"/>
              <a:t>Increasing clock </a:t>
            </a:r>
            <a:r>
              <a:rPr lang="en-US" altLang="x-none" dirty="0" smtClean="0"/>
              <a:t>rate, and </a:t>
            </a:r>
            <a:r>
              <a:rPr lang="en-US" altLang="x-none" dirty="0"/>
              <a:t>d</a:t>
            </a:r>
            <a:r>
              <a:rPr lang="en-US" altLang="x-none" dirty="0" smtClean="0"/>
              <a:t>ecreasing </a:t>
            </a:r>
            <a:r>
              <a:rPr lang="en-US" altLang="x-none" dirty="0"/>
              <a:t>base CPI</a:t>
            </a:r>
          </a:p>
          <a:p>
            <a:pPr lvl="1" eaLnBrk="1" hangingPunct="1"/>
            <a:r>
              <a:rPr lang="en-US" altLang="x-none" dirty="0"/>
              <a:t>Memory stalls account for more CPU cycles</a:t>
            </a:r>
          </a:p>
          <a:p>
            <a:pPr lvl="1" eaLnBrk="1" hangingPunct="1"/>
            <a:r>
              <a:rPr lang="en-US" altLang="x-none" dirty="0" smtClean="0"/>
              <a:t>Greater </a:t>
            </a:r>
            <a:r>
              <a:rPr lang="en-US" altLang="x-none" dirty="0"/>
              <a:t>proportion of time spent on memory stalls</a:t>
            </a:r>
          </a:p>
          <a:p>
            <a:pPr eaLnBrk="1" hangingPunct="1"/>
            <a:r>
              <a:rPr lang="en-US" altLang="x-none" dirty="0" smtClean="0"/>
              <a:t>Can’t </a:t>
            </a:r>
            <a:r>
              <a:rPr lang="en-US" altLang="x-none" dirty="0"/>
              <a:t>neglect cache behavior when evaluating system </a:t>
            </a:r>
            <a:r>
              <a:rPr lang="en-US" altLang="x-none" dirty="0" smtClean="0"/>
              <a:t>performance</a:t>
            </a:r>
          </a:p>
          <a:p>
            <a:pPr lvl="1" eaLnBrk="1" hangingPunct="1"/>
            <a:r>
              <a:rPr lang="en-US" altLang="x-none" dirty="0" smtClean="0"/>
              <a:t>What does Amdahl’s law tell us?</a:t>
            </a:r>
            <a:endParaRPr lang="en-AU" altLang="x-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11779"/>
            <a:ext cx="2251001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B.2   </a:t>
            </a: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Cache Performance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954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>
          <a:xfrm>
            <a:off x="150725" y="125756"/>
            <a:ext cx="8852598" cy="925202"/>
          </a:xfrm>
        </p:spPr>
        <p:txBody>
          <a:bodyPr/>
          <a:lstStyle/>
          <a:p>
            <a:pPr eaLnBrk="1" hangingPunct="1"/>
            <a:r>
              <a:rPr lang="en-US" altLang="x-none" dirty="0"/>
              <a:t>Associative Caches</a:t>
            </a:r>
            <a:endParaRPr lang="en-AU" altLang="x-none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0725" y="1081121"/>
            <a:ext cx="8852597" cy="5476352"/>
          </a:xfrm>
        </p:spPr>
        <p:txBody>
          <a:bodyPr/>
          <a:lstStyle/>
          <a:p>
            <a:pPr eaLnBrk="1" hangingPunct="1"/>
            <a:r>
              <a:rPr lang="en-US" altLang="x-none" dirty="0" smtClean="0"/>
              <a:t>Reduce </a:t>
            </a:r>
            <a:r>
              <a:rPr lang="en-US" altLang="x-none" i="1" dirty="0" smtClean="0">
                <a:solidFill>
                  <a:srgbClr val="0B15E7"/>
                </a:solidFill>
              </a:rPr>
              <a:t>conflict</a:t>
            </a:r>
            <a:r>
              <a:rPr lang="en-US" altLang="x-none" dirty="0" smtClean="0">
                <a:solidFill>
                  <a:srgbClr val="0B15E7"/>
                </a:solidFill>
              </a:rPr>
              <a:t> </a:t>
            </a:r>
            <a:r>
              <a:rPr lang="en-US" altLang="x-none" dirty="0" smtClean="0"/>
              <a:t>misses</a:t>
            </a:r>
          </a:p>
          <a:p>
            <a:pPr eaLnBrk="1" hangingPunct="1"/>
            <a:r>
              <a:rPr lang="en-US" altLang="x-none" i="1" dirty="0" smtClean="0">
                <a:solidFill>
                  <a:srgbClr val="001CFE"/>
                </a:solidFill>
              </a:rPr>
              <a:t>Fully </a:t>
            </a:r>
            <a:r>
              <a:rPr lang="en-US" altLang="x-none" i="1" dirty="0">
                <a:solidFill>
                  <a:srgbClr val="001CFE"/>
                </a:solidFill>
              </a:rPr>
              <a:t>associative</a:t>
            </a:r>
          </a:p>
          <a:p>
            <a:pPr lvl="1" eaLnBrk="1" hangingPunct="1"/>
            <a:r>
              <a:rPr lang="en-US" altLang="x-none" dirty="0"/>
              <a:t>Allow a given block to go in any cache entry</a:t>
            </a:r>
          </a:p>
          <a:p>
            <a:pPr lvl="1" eaLnBrk="1" hangingPunct="1"/>
            <a:r>
              <a:rPr lang="en-US" altLang="x-none" dirty="0"/>
              <a:t>Requires all entries to be searched at once</a:t>
            </a:r>
          </a:p>
          <a:p>
            <a:pPr lvl="1" eaLnBrk="1" hangingPunct="1"/>
            <a:r>
              <a:rPr lang="en-US" altLang="x-none" dirty="0"/>
              <a:t>Comparator per entry </a:t>
            </a:r>
            <a:r>
              <a:rPr lang="mr-IN" altLang="x-none" dirty="0" smtClean="0"/>
              <a:t>–</a:t>
            </a:r>
            <a:r>
              <a:rPr lang="en-US" altLang="x-none" dirty="0" smtClean="0"/>
              <a:t> expensive</a:t>
            </a:r>
            <a:r>
              <a:rPr lang="en-US" altLang="x-none" dirty="0"/>
              <a:t> </a:t>
            </a:r>
            <a:r>
              <a:rPr lang="en-US" altLang="x-none" dirty="0" smtClean="0"/>
              <a:t>(area)</a:t>
            </a:r>
            <a:endParaRPr lang="en-US" altLang="x-none" dirty="0"/>
          </a:p>
          <a:p>
            <a:pPr eaLnBrk="1" hangingPunct="1"/>
            <a:r>
              <a:rPr lang="en-US" altLang="x-none" i="1" dirty="0">
                <a:solidFill>
                  <a:srgbClr val="001CFE"/>
                </a:solidFill>
              </a:rPr>
              <a:t>n-way set associative</a:t>
            </a:r>
          </a:p>
          <a:p>
            <a:pPr lvl="1" eaLnBrk="1" hangingPunct="1"/>
            <a:r>
              <a:rPr lang="en-US" altLang="x-none" dirty="0"/>
              <a:t>Each set contains </a:t>
            </a:r>
            <a:r>
              <a:rPr lang="en-US" altLang="x-none" i="1" dirty="0"/>
              <a:t>n</a:t>
            </a:r>
            <a:r>
              <a:rPr lang="en-US" altLang="x-none" dirty="0"/>
              <a:t> entries</a:t>
            </a:r>
            <a:endParaRPr lang="en-AU" altLang="x-none" dirty="0"/>
          </a:p>
          <a:p>
            <a:pPr lvl="1" eaLnBrk="1" hangingPunct="1"/>
            <a:r>
              <a:rPr lang="en-US" altLang="x-none" dirty="0"/>
              <a:t>Block number determines which set</a:t>
            </a:r>
          </a:p>
          <a:p>
            <a:pPr lvl="2" eaLnBrk="1" hangingPunct="1"/>
            <a:r>
              <a:rPr lang="en-US" altLang="x-none" dirty="0">
                <a:solidFill>
                  <a:schemeClr val="accent1">
                    <a:lumMod val="75000"/>
                  </a:schemeClr>
                </a:solidFill>
              </a:rPr>
              <a:t>(Block </a:t>
            </a:r>
            <a:r>
              <a:rPr lang="en-US" altLang="x-none" dirty="0" smtClean="0">
                <a:solidFill>
                  <a:schemeClr val="accent1">
                    <a:lumMod val="75000"/>
                  </a:schemeClr>
                </a:solidFill>
              </a:rPr>
              <a:t>address) MOD </a:t>
            </a:r>
            <a:r>
              <a:rPr lang="en-US" altLang="x-none" dirty="0">
                <a:solidFill>
                  <a:schemeClr val="accent1">
                    <a:lumMod val="75000"/>
                  </a:schemeClr>
                </a:solidFill>
              </a:rPr>
              <a:t>(#Sets in cache)</a:t>
            </a:r>
          </a:p>
          <a:p>
            <a:pPr lvl="1" eaLnBrk="1" hangingPunct="1"/>
            <a:r>
              <a:rPr lang="en-US" altLang="x-none" dirty="0"/>
              <a:t>Search all entries in a given set at once</a:t>
            </a:r>
          </a:p>
          <a:p>
            <a:pPr lvl="1" eaLnBrk="1" hangingPunct="1"/>
            <a:r>
              <a:rPr lang="en-US" altLang="x-none" i="1" dirty="0"/>
              <a:t>n</a:t>
            </a:r>
            <a:r>
              <a:rPr lang="en-US" altLang="x-none" dirty="0"/>
              <a:t> comparators (less expensive</a:t>
            </a:r>
            <a:r>
              <a:rPr lang="en-US" altLang="x-none" dirty="0" smtClean="0"/>
              <a:t>)</a:t>
            </a:r>
          </a:p>
          <a:p>
            <a:pPr lvl="1" eaLnBrk="1" hangingPunct="1"/>
            <a:r>
              <a:rPr lang="en-US" altLang="x-none" dirty="0" smtClean="0"/>
              <a:t>Direct-mapped = 1-way associative</a:t>
            </a:r>
            <a:endParaRPr lang="en-US" altLang="x-none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18363"/>
            <a:ext cx="166314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78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f05-17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332" y="1136905"/>
            <a:ext cx="6674069" cy="555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3600"/>
              <a:t>Set Associative Cache Organization</a:t>
            </a:r>
            <a:endParaRPr lang="en-AU" altLang="x-none" sz="3600" dirty="0"/>
          </a:p>
        </p:txBody>
      </p:sp>
    </p:spTree>
    <p:extLst>
      <p:ext uri="{BB962C8B-B14F-4D97-AF65-F5344CB8AC3E}">
        <p14:creationId xmlns:p14="http://schemas.microsoft.com/office/powerpoint/2010/main" val="1192542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Associative Cache Example</a:t>
            </a:r>
            <a:endParaRPr lang="en-AU" altLang="x-non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5" y="1278575"/>
            <a:ext cx="8034617" cy="4987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618363"/>
            <a:ext cx="166314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503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6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Associativity Example</a:t>
            </a:r>
            <a:endParaRPr lang="en-AU" altLang="x-none" dirty="0"/>
          </a:p>
        </p:txBody>
      </p:sp>
      <p:sp>
        <p:nvSpPr>
          <p:cNvPr id="46084" name="Rectangle 6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Compare 4-block </a:t>
            </a:r>
            <a:r>
              <a:rPr lang="en-US" altLang="x-none" dirty="0" smtClean="0"/>
              <a:t>caches, block size = 1 byte</a:t>
            </a:r>
            <a:endParaRPr lang="en-US" altLang="x-none" dirty="0"/>
          </a:p>
          <a:p>
            <a:pPr lvl="1" eaLnBrk="1" hangingPunct="1"/>
            <a:r>
              <a:rPr lang="en-US" altLang="x-none" dirty="0"/>
              <a:t>Direct mapped, 2-way set </a:t>
            </a:r>
            <a:r>
              <a:rPr lang="en-US" altLang="x-none" dirty="0" smtClean="0"/>
              <a:t>associative, fully </a:t>
            </a:r>
            <a:r>
              <a:rPr lang="en-US" altLang="x-none" dirty="0"/>
              <a:t>associative</a:t>
            </a:r>
          </a:p>
          <a:p>
            <a:pPr lvl="1" eaLnBrk="1" hangingPunct="1"/>
            <a:r>
              <a:rPr lang="en-US" altLang="x-none" dirty="0"/>
              <a:t>Block access sequence: 0, 8, 0, 6, 8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dirty="0"/>
              <a:t>Direct mapped</a:t>
            </a:r>
          </a:p>
        </p:txBody>
      </p:sp>
      <p:graphicFrame>
        <p:nvGraphicFramePr>
          <p:cNvPr id="30413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895396"/>
              </p:ext>
            </p:extLst>
          </p:nvPr>
        </p:nvGraphicFramePr>
        <p:xfrm>
          <a:off x="1084523" y="3669131"/>
          <a:ext cx="6985000" cy="1655766"/>
        </p:xfrm>
        <a:graphic>
          <a:graphicData uri="http://schemas.openxmlformats.org/drawingml/2006/table">
            <a:tbl>
              <a:tblPr/>
              <a:tblGrid>
                <a:gridCol w="996950"/>
                <a:gridCol w="1000125"/>
                <a:gridCol w="996950"/>
                <a:gridCol w="996950"/>
                <a:gridCol w="998537"/>
                <a:gridCol w="998538"/>
                <a:gridCol w="996950"/>
              </a:tblGrid>
              <a:tr h="23653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Block address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index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content after access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altLang="x-none" sz="1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altLang="x-none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altLang="x-none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Mem[6]</a:t>
                      </a:r>
                      <a:endParaRPr kumimoji="0" lang="en-AU" altLang="x-none" sz="1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altLang="x-none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Mem[6]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90691" y="5501417"/>
            <a:ext cx="3172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5 misses </a:t>
            </a:r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(their types?)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921380" y="4146211"/>
            <a:ext cx="0" cy="117868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1CFE"/>
            </a:solidFill>
            <a:prstDash val="solid"/>
            <a:round/>
            <a:headEnd type="none" w="med" len="med"/>
            <a:tailEnd type="arrow" w="lg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0" y="6618363"/>
            <a:ext cx="166314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21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Associativity Example</a:t>
            </a:r>
            <a:endParaRPr lang="en-AU" altLang="x-none"/>
          </a:p>
        </p:txBody>
      </p:sp>
      <p:sp>
        <p:nvSpPr>
          <p:cNvPr id="47108" name="Rectangle 119"/>
          <p:cNvSpPr>
            <a:spLocks noGrp="1" noChangeArrowheads="1"/>
          </p:cNvSpPr>
          <p:nvPr>
            <p:ph idx="1"/>
          </p:nvPr>
        </p:nvSpPr>
        <p:spPr>
          <a:xfrm>
            <a:off x="150725" y="1124186"/>
            <a:ext cx="8852597" cy="5439173"/>
          </a:xfrm>
        </p:spPr>
        <p:txBody>
          <a:bodyPr/>
          <a:lstStyle/>
          <a:p>
            <a:pPr eaLnBrk="1" hangingPunct="1"/>
            <a:r>
              <a:rPr lang="en-US" altLang="x-none" dirty="0"/>
              <a:t>2-way set </a:t>
            </a:r>
            <a:r>
              <a:rPr lang="en-US" altLang="x-none" dirty="0" smtClean="0"/>
              <a:t>associative</a:t>
            </a:r>
          </a:p>
          <a:p>
            <a:pPr eaLnBrk="1" hangingPunct="1"/>
            <a:endParaRPr lang="en-US" altLang="x-none" dirty="0"/>
          </a:p>
          <a:p>
            <a:pPr eaLnBrk="1" hangingPunct="1"/>
            <a:endParaRPr lang="en-US" altLang="x-none" dirty="0" smtClean="0"/>
          </a:p>
          <a:p>
            <a:pPr eaLnBrk="1" hangingPunct="1"/>
            <a:endParaRPr lang="en-US" altLang="x-none" dirty="0"/>
          </a:p>
          <a:p>
            <a:pPr eaLnBrk="1" hangingPunct="1"/>
            <a:endParaRPr lang="en-US" altLang="x-none" dirty="0" smtClean="0"/>
          </a:p>
          <a:p>
            <a:pPr eaLnBrk="1" hangingPunct="1"/>
            <a:r>
              <a:rPr lang="en-US" altLang="x-none" dirty="0"/>
              <a:t>Fully associative</a:t>
            </a:r>
          </a:p>
          <a:p>
            <a:pPr eaLnBrk="1" hangingPunct="1"/>
            <a:endParaRPr lang="en-US" altLang="x-none" dirty="0"/>
          </a:p>
        </p:txBody>
      </p:sp>
      <p:graphicFrame>
        <p:nvGraphicFramePr>
          <p:cNvPr id="306180" name="Group 4"/>
          <p:cNvGraphicFramePr>
            <a:graphicFrameLocks noGrp="1"/>
          </p:cNvGraphicFramePr>
          <p:nvPr/>
        </p:nvGraphicFramePr>
        <p:xfrm>
          <a:off x="1258888" y="1844675"/>
          <a:ext cx="6985000" cy="1655766"/>
        </p:xfrm>
        <a:graphic>
          <a:graphicData uri="http://schemas.openxmlformats.org/drawingml/2006/table">
            <a:tbl>
              <a:tblPr/>
              <a:tblGrid>
                <a:gridCol w="996950"/>
                <a:gridCol w="1000125"/>
                <a:gridCol w="996950"/>
                <a:gridCol w="996950"/>
                <a:gridCol w="998537"/>
                <a:gridCol w="998538"/>
                <a:gridCol w="996950"/>
              </a:tblGrid>
              <a:tr h="23653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Block address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index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content after access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 0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 1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altLang="x-none" sz="1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altLang="x-none" sz="1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altLang="x-none" sz="1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Mem[6]</a:t>
                      </a:r>
                      <a:endParaRPr kumimoji="0" lang="en-AU" altLang="x-none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altLang="x-none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Mem[6]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6239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339261"/>
              </p:ext>
            </p:extLst>
          </p:nvPr>
        </p:nvGraphicFramePr>
        <p:xfrm>
          <a:off x="1258888" y="4508500"/>
          <a:ext cx="6985000" cy="1609728"/>
        </p:xfrm>
        <a:graphic>
          <a:graphicData uri="http://schemas.openxmlformats.org/drawingml/2006/table">
            <a:tbl>
              <a:tblPr/>
              <a:tblGrid>
                <a:gridCol w="996950"/>
                <a:gridCol w="1000125"/>
                <a:gridCol w="996950"/>
                <a:gridCol w="996950"/>
                <a:gridCol w="998537"/>
                <a:gridCol w="998538"/>
                <a:gridCol w="996950"/>
              </a:tblGrid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Block address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content after access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altLang="x-none" sz="1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altLang="x-none" sz="1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Mem[6]</a:t>
                      </a:r>
                      <a:endParaRPr kumimoji="0" lang="en-AU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altLang="x-none" sz="1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Mem[6]</a:t>
                      </a:r>
                      <a:endParaRPr kumimoji="0" lang="en-AU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031899" y="4939542"/>
            <a:ext cx="0" cy="117868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1CFE"/>
            </a:solidFill>
            <a:prstDash val="solid"/>
            <a:round/>
            <a:headEnd type="none" w="med" len="med"/>
            <a:tailEnd type="arrow" w="lg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050513" y="2321755"/>
            <a:ext cx="0" cy="117868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1CFE"/>
            </a:solidFill>
            <a:prstDash val="solid"/>
            <a:round/>
            <a:headEnd type="none" w="med" len="med"/>
            <a:tailEnd type="arrow" w="lg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0" y="6618363"/>
            <a:ext cx="166314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403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Spectrum of Associativity</a:t>
            </a:r>
            <a:endParaRPr lang="en-AU" altLang="x-none"/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0725" y="1124186"/>
            <a:ext cx="3404133" cy="5439173"/>
          </a:xfrm>
        </p:spPr>
        <p:txBody>
          <a:bodyPr/>
          <a:lstStyle/>
          <a:p>
            <a:pPr eaLnBrk="1" hangingPunct="1"/>
            <a:r>
              <a:rPr lang="en-US" altLang="x-none"/>
              <a:t>For a cache with 8 entries</a:t>
            </a:r>
            <a:endParaRPr lang="en-AU" altLang="x-none" dirty="0"/>
          </a:p>
        </p:txBody>
      </p:sp>
      <p:pic>
        <p:nvPicPr>
          <p:cNvPr id="45061" name="Picture 7" descr="f05-14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90" y="1358604"/>
            <a:ext cx="6394628" cy="500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618363"/>
            <a:ext cx="166314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749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Size of Tags vs </a:t>
            </a:r>
            <a:r>
              <a:rPr lang="en-US" altLang="en-US" dirty="0" smtClean="0"/>
              <a:t>Associativity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Address </a:t>
            </a:r>
            <a:r>
              <a:rPr lang="en-US" sz="2800" dirty="0" smtClean="0"/>
              <a:t>size = </a:t>
            </a:r>
            <a:r>
              <a:rPr lang="en-US" sz="2800" dirty="0"/>
              <a:t>32 bit</a:t>
            </a:r>
          </a:p>
          <a:p>
            <a:r>
              <a:rPr lang="en-US" sz="2800" dirty="0"/>
              <a:t>Data/word </a:t>
            </a:r>
            <a:r>
              <a:rPr lang="en-US" sz="2800" dirty="0" smtClean="0"/>
              <a:t>size = block size = 32 </a:t>
            </a:r>
            <a:r>
              <a:rPr lang="en-US" sz="2800" dirty="0"/>
              <a:t>bit</a:t>
            </a:r>
          </a:p>
          <a:p>
            <a:r>
              <a:rPr lang="en-US" sz="2800" dirty="0"/>
              <a:t>Cache </a:t>
            </a:r>
            <a:r>
              <a:rPr lang="en-US" sz="2800" dirty="0" smtClean="0"/>
              <a:t>size = 16KB</a:t>
            </a:r>
            <a:endParaRPr lang="en-US" sz="2800" dirty="0"/>
          </a:p>
          <a:p>
            <a:r>
              <a:rPr lang="en-US" sz="2800" b="1" dirty="0"/>
              <a:t>Direct mapping</a:t>
            </a:r>
          </a:p>
          <a:p>
            <a:pPr lvl="1"/>
            <a:r>
              <a:rPr lang="en-US" sz="2400" dirty="0"/>
              <a:t>Tag </a:t>
            </a:r>
            <a:r>
              <a:rPr lang="en-US" sz="2400" dirty="0" smtClean="0"/>
              <a:t>bits = 18x2</a:t>
            </a:r>
            <a:r>
              <a:rPr lang="en-US" sz="2400" baseline="30000" dirty="0" smtClean="0"/>
              <a:t>12</a:t>
            </a:r>
            <a:endParaRPr lang="en-US" sz="2400" baseline="30000" dirty="0"/>
          </a:p>
          <a:p>
            <a:pPr lvl="1"/>
            <a:r>
              <a:rPr lang="en-US" sz="2400" dirty="0" smtClean="0"/>
              <a:t>Comparators = 1</a:t>
            </a:r>
            <a:endParaRPr lang="en-US" sz="2400" dirty="0"/>
          </a:p>
          <a:p>
            <a:r>
              <a:rPr lang="en-US" sz="2800" b="1" dirty="0"/>
              <a:t>4-way set-associative</a:t>
            </a:r>
          </a:p>
          <a:p>
            <a:pPr lvl="1"/>
            <a:r>
              <a:rPr lang="en-US" sz="2400" dirty="0"/>
              <a:t>Tag bits</a:t>
            </a:r>
            <a:r>
              <a:rPr lang="en-US" sz="2400" dirty="0" smtClean="0"/>
              <a:t>= 4x2</a:t>
            </a:r>
            <a:r>
              <a:rPr lang="en-US" sz="2400" baseline="30000" dirty="0" smtClean="0"/>
              <a:t>10</a:t>
            </a:r>
            <a:r>
              <a:rPr lang="en-US" sz="2400" dirty="0" smtClean="0"/>
              <a:t>x20 = 20x2</a:t>
            </a:r>
            <a:r>
              <a:rPr lang="en-US" sz="2400" baseline="30000" dirty="0" smtClean="0"/>
              <a:t>12</a:t>
            </a:r>
            <a:endParaRPr lang="en-US" sz="2400" baseline="30000" dirty="0"/>
          </a:p>
          <a:p>
            <a:pPr lvl="1"/>
            <a:r>
              <a:rPr lang="en-US" sz="2400" dirty="0" smtClean="0"/>
              <a:t>Comparators = 4</a:t>
            </a:r>
            <a:endParaRPr lang="en-US" sz="2400" dirty="0"/>
          </a:p>
          <a:p>
            <a:r>
              <a:rPr lang="en-US" sz="2800" b="1" dirty="0"/>
              <a:t>Fully associative</a:t>
            </a:r>
          </a:p>
          <a:p>
            <a:pPr lvl="1"/>
            <a:r>
              <a:rPr lang="en-US" sz="2400" dirty="0"/>
              <a:t>Tag </a:t>
            </a:r>
            <a:r>
              <a:rPr lang="en-US" sz="2400" dirty="0" smtClean="0"/>
              <a:t>bits = 30x2</a:t>
            </a:r>
            <a:r>
              <a:rPr lang="en-US" sz="2400" baseline="30000" dirty="0" smtClean="0"/>
              <a:t>12</a:t>
            </a:r>
            <a:endParaRPr lang="en-US" sz="2400" baseline="30000" dirty="0"/>
          </a:p>
          <a:p>
            <a:pPr lvl="1"/>
            <a:r>
              <a:rPr lang="en-US" sz="2400" dirty="0" smtClean="0"/>
              <a:t>Comparators = 2</a:t>
            </a:r>
            <a:r>
              <a:rPr lang="en-US" sz="2400" baseline="30000" dirty="0" smtClean="0"/>
              <a:t>12</a:t>
            </a: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022272" y="2884048"/>
            <a:ext cx="2757164" cy="457200"/>
            <a:chOff x="1392" y="2976"/>
            <a:chExt cx="3600" cy="288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4511" y="2976"/>
              <a:ext cx="481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1" i="0" dirty="0" smtClean="0">
                  <a:latin typeface="+mj-lt"/>
                  <a:cs typeface="Times New Roman" panose="02020603050405020304" pitchFamily="18" charset="0"/>
                </a:rPr>
                <a:t>1 0</a:t>
              </a:r>
              <a:endParaRPr lang="en-US" altLang="en-US" sz="1800" b="1" i="0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3734" y="2976"/>
              <a:ext cx="777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1" i="0" dirty="0" smtClean="0">
                  <a:latin typeface="+mj-lt"/>
                  <a:cs typeface="Times New Roman" panose="02020603050405020304" pitchFamily="18" charset="0"/>
                </a:rPr>
                <a:t>13  2</a:t>
              </a:r>
              <a:endParaRPr lang="en-US" altLang="en-US" sz="1800" b="1" i="0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392" y="2976"/>
              <a:ext cx="2342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1" i="0" dirty="0" smtClean="0">
                  <a:latin typeface="+mj-lt"/>
                  <a:cs typeface="Times New Roman" panose="02020603050405020304" pitchFamily="18" charset="0"/>
                </a:rPr>
                <a:t>31               14</a:t>
              </a:r>
              <a:endParaRPr lang="en-US" altLang="en-US" sz="1800" b="1" i="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5019927" y="4035255"/>
            <a:ext cx="2757164" cy="457200"/>
            <a:chOff x="1392" y="2976"/>
            <a:chExt cx="3600" cy="288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511" y="2976"/>
              <a:ext cx="481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1" i="0" dirty="0" smtClean="0">
                  <a:latin typeface="+mj-lt"/>
                  <a:cs typeface="Times New Roman" panose="02020603050405020304" pitchFamily="18" charset="0"/>
                </a:rPr>
                <a:t>1 0</a:t>
              </a:r>
              <a:endParaRPr lang="en-US" altLang="en-US" sz="1800" b="1" i="0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734" y="2976"/>
              <a:ext cx="777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1" i="0" dirty="0" smtClean="0">
                  <a:latin typeface="+mj-lt"/>
                  <a:cs typeface="Times New Roman" panose="02020603050405020304" pitchFamily="18" charset="0"/>
                </a:rPr>
                <a:t>11  2</a:t>
              </a:r>
              <a:endParaRPr lang="en-US" altLang="en-US" sz="1800" b="1" i="0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392" y="2976"/>
              <a:ext cx="2342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1" i="0" dirty="0" smtClean="0">
                  <a:latin typeface="+mj-lt"/>
                  <a:cs typeface="Times New Roman" panose="02020603050405020304" pitchFamily="18" charset="0"/>
                </a:rPr>
                <a:t>31               12</a:t>
              </a:r>
              <a:endParaRPr lang="en-US" altLang="en-US" sz="1800" b="1" i="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5017581" y="5657009"/>
            <a:ext cx="2757164" cy="457200"/>
            <a:chOff x="1392" y="2976"/>
            <a:chExt cx="3600" cy="288"/>
          </a:xfrm>
        </p:grpSpPr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4511" y="2976"/>
              <a:ext cx="481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1" i="0" dirty="0" smtClean="0">
                  <a:latin typeface="+mj-lt"/>
                  <a:cs typeface="Times New Roman" panose="02020603050405020304" pitchFamily="18" charset="0"/>
                </a:rPr>
                <a:t>1 0</a:t>
              </a:r>
              <a:endParaRPr lang="en-US" altLang="en-US" sz="1800" b="1" i="0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392" y="2976"/>
              <a:ext cx="3119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1" i="0" dirty="0" smtClean="0">
                  <a:latin typeface="+mj-lt"/>
                  <a:cs typeface="Times New Roman" panose="02020603050405020304" pitchFamily="18" charset="0"/>
                </a:rPr>
                <a:t>31                             2</a:t>
              </a:r>
              <a:endParaRPr lang="en-US" altLang="en-US" sz="1800" b="1" i="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761" y="2085871"/>
            <a:ext cx="2514600" cy="431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6618363"/>
            <a:ext cx="166314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12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Size of Tags vs </a:t>
            </a:r>
            <a:r>
              <a:rPr lang="en-US" altLang="en-US" dirty="0" smtClean="0"/>
              <a:t>Associativity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Increasing associativity </a:t>
            </a:r>
            <a:r>
              <a:rPr lang="en-US" dirty="0" smtClean="0"/>
              <a:t>requires</a:t>
            </a:r>
          </a:p>
          <a:p>
            <a:pPr lvl="1"/>
            <a:r>
              <a:rPr lang="en-US" dirty="0" smtClean="0"/>
              <a:t>More tag bits per cache block</a:t>
            </a:r>
          </a:p>
          <a:p>
            <a:pPr lvl="1"/>
            <a:r>
              <a:rPr lang="en-US" dirty="0" smtClean="0"/>
              <a:t>More comparators, each of which is more complex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The choice among direct, set-associative and fully-associative mapping in any memory hierarchy will depend on </a:t>
            </a:r>
          </a:p>
          <a:p>
            <a:pPr lvl="1"/>
            <a:r>
              <a:rPr lang="en-US" dirty="0" smtClean="0"/>
              <a:t>Miss penalty </a:t>
            </a:r>
            <a:r>
              <a:rPr lang="en-US" dirty="0"/>
              <a:t>vs cost of implementing associativity, both in time and in extra hardware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18363"/>
            <a:ext cx="166314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11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Memory </a:t>
            </a:r>
            <a:r>
              <a:rPr lang="en-US" altLang="x-none" dirty="0" smtClean="0"/>
              <a:t>Technology </a:t>
            </a:r>
            <a:r>
              <a:rPr lang="mr-IN" altLang="x-none" dirty="0" smtClean="0"/>
              <a:t>–</a:t>
            </a:r>
            <a:r>
              <a:rPr lang="en-US" altLang="x-none" dirty="0" smtClean="0"/>
              <a:t> Overview </a:t>
            </a:r>
            <a:endParaRPr lang="en-AU" altLang="x-none" dirty="0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Static RAM (SRAM)</a:t>
            </a:r>
          </a:p>
          <a:p>
            <a:pPr lvl="1" eaLnBrk="1" hangingPunct="1"/>
            <a:r>
              <a:rPr lang="en-US" altLang="x-none" dirty="0"/>
              <a:t>0.5ns – </a:t>
            </a:r>
            <a:r>
              <a:rPr lang="en-US" altLang="x-none" dirty="0" smtClean="0"/>
              <a:t>2ns</a:t>
            </a:r>
            <a:r>
              <a:rPr lang="en-US" altLang="x-none" dirty="0"/>
              <a:t>, $2000 – $5000 per GB</a:t>
            </a:r>
          </a:p>
          <a:p>
            <a:pPr eaLnBrk="1" hangingPunct="1"/>
            <a:r>
              <a:rPr lang="en-US" altLang="x-none" dirty="0"/>
              <a:t>Dynamic RAM (DRAM)</a:t>
            </a:r>
          </a:p>
          <a:p>
            <a:pPr lvl="1" eaLnBrk="1" hangingPunct="1"/>
            <a:r>
              <a:rPr lang="en-US" altLang="x-none" dirty="0" smtClean="0"/>
              <a:t>20ns </a:t>
            </a:r>
            <a:r>
              <a:rPr lang="en-US" altLang="x-none" dirty="0"/>
              <a:t>– </a:t>
            </a:r>
            <a:r>
              <a:rPr lang="en-US" altLang="x-none" dirty="0" smtClean="0"/>
              <a:t>30ns</a:t>
            </a:r>
            <a:r>
              <a:rPr lang="en-US" altLang="x-none" dirty="0"/>
              <a:t>, </a:t>
            </a:r>
            <a:r>
              <a:rPr lang="en-US" altLang="x-none" dirty="0" smtClean="0"/>
              <a:t>$10 </a:t>
            </a:r>
            <a:r>
              <a:rPr lang="en-US" altLang="x-none" dirty="0"/>
              <a:t>– </a:t>
            </a:r>
            <a:r>
              <a:rPr lang="en-US" altLang="x-none" dirty="0" smtClean="0"/>
              <a:t>$</a:t>
            </a:r>
            <a:r>
              <a:rPr lang="en-US" altLang="x-none" dirty="0"/>
              <a:t>5</a:t>
            </a:r>
            <a:r>
              <a:rPr lang="en-US" altLang="x-none" dirty="0" smtClean="0"/>
              <a:t>0 </a:t>
            </a:r>
            <a:r>
              <a:rPr lang="en-US" altLang="x-none" dirty="0"/>
              <a:t>per GB</a:t>
            </a:r>
          </a:p>
          <a:p>
            <a:pPr eaLnBrk="1" hangingPunct="1"/>
            <a:r>
              <a:rPr lang="en-US" altLang="x-none" dirty="0"/>
              <a:t>Magnetic disk</a:t>
            </a:r>
          </a:p>
          <a:p>
            <a:pPr lvl="1" eaLnBrk="1" hangingPunct="1"/>
            <a:r>
              <a:rPr lang="en-US" altLang="x-none" dirty="0"/>
              <a:t>5ms – 20ms, $0.20 – $2 per GB</a:t>
            </a:r>
          </a:p>
          <a:p>
            <a:pPr eaLnBrk="1" hangingPunct="1">
              <a:spcBef>
                <a:spcPts val="2400"/>
              </a:spcBef>
            </a:pPr>
            <a:r>
              <a:rPr lang="en-US" altLang="x-none" dirty="0"/>
              <a:t>Ideal memory</a:t>
            </a:r>
          </a:p>
          <a:p>
            <a:pPr lvl="1" eaLnBrk="1" hangingPunct="1"/>
            <a:r>
              <a:rPr lang="en-US" altLang="x-none" dirty="0"/>
              <a:t>Access time of SRAM</a:t>
            </a:r>
          </a:p>
          <a:p>
            <a:pPr lvl="1" eaLnBrk="1" hangingPunct="1"/>
            <a:r>
              <a:rPr lang="en-US" altLang="x-none" dirty="0"/>
              <a:t>Capacity and cost/GB of disk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40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Replacement Policy</a:t>
            </a:r>
            <a:endParaRPr lang="en-AU" altLang="x-none"/>
          </a:p>
        </p:txBody>
      </p:sp>
      <p:sp>
        <p:nvSpPr>
          <p:cNvPr id="5018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Direct mapped: no choice</a:t>
            </a:r>
          </a:p>
          <a:p>
            <a:pPr eaLnBrk="1" hangingPunct="1"/>
            <a:r>
              <a:rPr lang="en-US" altLang="x-none" dirty="0"/>
              <a:t>Set associative</a:t>
            </a:r>
          </a:p>
          <a:p>
            <a:pPr lvl="1" eaLnBrk="1" hangingPunct="1"/>
            <a:r>
              <a:rPr lang="en-US" altLang="x-none" dirty="0"/>
              <a:t>Prefer non-valid entry, if there is one</a:t>
            </a:r>
          </a:p>
          <a:p>
            <a:pPr lvl="1" eaLnBrk="1" hangingPunct="1"/>
            <a:r>
              <a:rPr lang="en-US" altLang="x-none" dirty="0"/>
              <a:t>Otherwise, choose among entries in the set</a:t>
            </a:r>
          </a:p>
          <a:p>
            <a:pPr eaLnBrk="1" hangingPunct="1"/>
            <a:r>
              <a:rPr lang="en-US" altLang="x-none" dirty="0"/>
              <a:t>Least-recently used (LRU)</a:t>
            </a:r>
          </a:p>
          <a:p>
            <a:pPr lvl="1" eaLnBrk="1" hangingPunct="1"/>
            <a:r>
              <a:rPr lang="en-US" altLang="x-none" dirty="0"/>
              <a:t>Choose the one unused for the longest time</a:t>
            </a:r>
          </a:p>
          <a:p>
            <a:pPr lvl="2" eaLnBrk="1" hangingPunct="1"/>
            <a:r>
              <a:rPr lang="en-US" altLang="x-none" dirty="0"/>
              <a:t>Simple for 2-way, manageable for 4-way, too </a:t>
            </a:r>
            <a:r>
              <a:rPr lang="en-US" altLang="x-none" dirty="0" smtClean="0"/>
              <a:t>hard otherwise</a:t>
            </a:r>
          </a:p>
          <a:p>
            <a:pPr lvl="2" eaLnBrk="1" hangingPunct="1"/>
            <a:r>
              <a:rPr lang="en-US" altLang="x-none" dirty="0" smtClean="0"/>
              <a:t>FIFO approximates LRU </a:t>
            </a:r>
            <a:r>
              <a:rPr lang="mr-IN" altLang="x-none" dirty="0" smtClean="0"/>
              <a:t>–</a:t>
            </a:r>
            <a:r>
              <a:rPr lang="en-US" altLang="x-none" dirty="0" smtClean="0"/>
              <a:t> replace the oldest block</a:t>
            </a:r>
            <a:endParaRPr lang="en-US" altLang="x-none" dirty="0"/>
          </a:p>
          <a:p>
            <a:pPr eaLnBrk="1" hangingPunct="1"/>
            <a:r>
              <a:rPr lang="en-US" altLang="x-none" dirty="0"/>
              <a:t>Random</a:t>
            </a:r>
          </a:p>
          <a:p>
            <a:pPr lvl="1" eaLnBrk="1" hangingPunct="1"/>
            <a:r>
              <a:rPr lang="en-US" altLang="x-none" dirty="0"/>
              <a:t>Gives approximately the same performance as LRU for high associativity</a:t>
            </a:r>
            <a:endParaRPr lang="en-AU" altLang="x-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18363"/>
            <a:ext cx="166314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377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smtClean="0"/>
              <a:t>Write Policy </a:t>
            </a:r>
            <a:r>
              <a:rPr lang="mr-IN" altLang="x-none" dirty="0" smtClean="0"/>
              <a:t>–</a:t>
            </a:r>
            <a:r>
              <a:rPr lang="en-US" altLang="x-none" dirty="0" smtClean="0"/>
              <a:t> Write-Through</a:t>
            </a:r>
            <a:endParaRPr lang="en-AU" altLang="x-none" dirty="0"/>
          </a:p>
        </p:txBody>
      </p:sp>
      <p:sp>
        <p:nvSpPr>
          <p:cNvPr id="3379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x-none" sz="2800" dirty="0"/>
              <a:t>U</a:t>
            </a:r>
            <a:r>
              <a:rPr lang="en-US" altLang="x-none" sz="2800" dirty="0" smtClean="0"/>
              <a:t>pdate cache and memory</a:t>
            </a:r>
            <a:endParaRPr lang="en-US" altLang="x-none" sz="2800" dirty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x-none" sz="2800" dirty="0" smtClean="0"/>
              <a:t>Easier to implement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x-none" sz="2800" dirty="0" smtClean="0"/>
              <a:t>Writes </a:t>
            </a:r>
            <a:r>
              <a:rPr lang="en-US" altLang="x-none" sz="2800" dirty="0"/>
              <a:t>take </a:t>
            </a:r>
            <a:r>
              <a:rPr lang="en-US" altLang="x-none" sz="2800" dirty="0" smtClean="0"/>
              <a:t>longer </a:t>
            </a:r>
            <a:r>
              <a:rPr lang="mr-IN" altLang="x-none" sz="2800" dirty="0" smtClean="0"/>
              <a:t>–</a:t>
            </a:r>
            <a:r>
              <a:rPr lang="en-US" altLang="x-none" sz="2800" dirty="0" smtClean="0"/>
              <a:t> wait for mem update to complete</a:t>
            </a:r>
            <a:endParaRPr lang="en-US" altLang="x-none" sz="2800" dirty="0"/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 dirty="0"/>
              <a:t>e.g., if base CPI = 1, 10% of instructions are stores, write to memory takes 100 cycles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x-none" sz="2000" dirty="0"/>
              <a:t> Effective CPI = 1 + 0.1×100 = </a:t>
            </a:r>
            <a:r>
              <a:rPr lang="en-US" altLang="x-none" sz="2000" dirty="0" smtClean="0"/>
              <a:t>11</a:t>
            </a:r>
            <a:endParaRPr lang="en-US" altLang="x-none" sz="2800" dirty="0" smtClean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x-none" sz="2800" dirty="0" smtClean="0"/>
              <a:t>Solution</a:t>
            </a:r>
            <a:r>
              <a:rPr lang="en-US" altLang="x-none" sz="2800" dirty="0"/>
              <a:t>: </a:t>
            </a:r>
            <a:r>
              <a:rPr lang="en-US" altLang="x-none" sz="2800" b="1" dirty="0">
                <a:solidFill>
                  <a:srgbClr val="001CFE"/>
                </a:solidFill>
              </a:rPr>
              <a:t>write buffer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 dirty="0"/>
              <a:t>Holds data waiting to be written to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 dirty="0"/>
              <a:t>CPU continues </a:t>
            </a:r>
            <a:r>
              <a:rPr lang="en-US" altLang="x-none" sz="2400" dirty="0" smtClean="0"/>
              <a:t>immediately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x-none" sz="2000" dirty="0" smtClean="0"/>
              <a:t>Only </a:t>
            </a:r>
            <a:r>
              <a:rPr lang="en-US" altLang="x-none" sz="2000" dirty="0"/>
              <a:t>stalls on write if write buffer is already </a:t>
            </a:r>
            <a:r>
              <a:rPr lang="en-US" altLang="x-none" sz="2000" dirty="0" smtClean="0"/>
              <a:t>full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 dirty="0" smtClean="0"/>
              <a:t>Write buffer is freed when a write to memory is finished</a:t>
            </a:r>
            <a:endParaRPr lang="en-US" altLang="x-none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18363"/>
            <a:ext cx="166314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122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smtClean="0"/>
              <a:t>Write Policy </a:t>
            </a:r>
            <a:r>
              <a:rPr lang="mr-IN" altLang="x-none" dirty="0" smtClean="0"/>
              <a:t>–</a:t>
            </a:r>
            <a:r>
              <a:rPr lang="en-US" altLang="x-none" dirty="0" smtClean="0"/>
              <a:t> Write-Back</a:t>
            </a:r>
            <a:endParaRPr lang="en-AU" altLang="x-none" dirty="0"/>
          </a:p>
        </p:txBody>
      </p:sp>
      <p:sp>
        <p:nvSpPr>
          <p:cNvPr id="3482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J</a:t>
            </a:r>
            <a:r>
              <a:rPr lang="en-US" altLang="x-none" dirty="0" smtClean="0"/>
              <a:t>ust </a:t>
            </a:r>
            <a:r>
              <a:rPr lang="en-US" altLang="x-none" dirty="0"/>
              <a:t>update the block in cache</a:t>
            </a:r>
          </a:p>
          <a:p>
            <a:pPr lvl="1" eaLnBrk="1" hangingPunct="1"/>
            <a:r>
              <a:rPr lang="en-US" altLang="x-none" dirty="0"/>
              <a:t>Keep track of whether each block is </a:t>
            </a:r>
            <a:r>
              <a:rPr lang="en-US" altLang="x-none" dirty="0" smtClean="0"/>
              <a:t>dirty - dirty bits</a:t>
            </a:r>
          </a:p>
          <a:p>
            <a:pPr lvl="1" eaLnBrk="1" hangingPunct="1"/>
            <a:r>
              <a:rPr lang="en-US" altLang="x-none" sz="2800" dirty="0"/>
              <a:t>C</a:t>
            </a:r>
            <a:r>
              <a:rPr lang="en-US" altLang="x-none" sz="2800" dirty="0" smtClean="0"/>
              <a:t>ache </a:t>
            </a:r>
            <a:r>
              <a:rPr lang="en-US" altLang="x-none" sz="2800" dirty="0"/>
              <a:t>and memory would be inconsistent</a:t>
            </a:r>
            <a:endParaRPr lang="en-US" altLang="x-none" dirty="0"/>
          </a:p>
          <a:p>
            <a:pPr eaLnBrk="1" hangingPunct="1"/>
            <a:r>
              <a:rPr lang="en-US" altLang="x-none" dirty="0"/>
              <a:t>When a dirty block is </a:t>
            </a:r>
            <a:r>
              <a:rPr lang="en-US" altLang="x-none" dirty="0" smtClean="0"/>
              <a:t>replaced</a:t>
            </a:r>
          </a:p>
          <a:p>
            <a:pPr lvl="1" eaLnBrk="1" hangingPunct="1"/>
            <a:r>
              <a:rPr lang="en-US" altLang="x-none" dirty="0" smtClean="0"/>
              <a:t>Write </a:t>
            </a:r>
            <a:r>
              <a:rPr lang="en-US" altLang="x-none" dirty="0"/>
              <a:t>it back to </a:t>
            </a:r>
            <a:r>
              <a:rPr lang="en-US" altLang="x-none" dirty="0" smtClean="0"/>
              <a:t>memory</a:t>
            </a:r>
          </a:p>
          <a:p>
            <a:pPr eaLnBrk="1" hangingPunct="1"/>
            <a:r>
              <a:rPr lang="en-US" altLang="x-none" dirty="0" smtClean="0"/>
              <a:t>Write speed is faster </a:t>
            </a:r>
          </a:p>
          <a:p>
            <a:pPr lvl="1" eaLnBrk="1" hangingPunct="1"/>
            <a:r>
              <a:rPr lang="en-US" altLang="x-none" dirty="0" smtClean="0"/>
              <a:t>One low-level memory update for multiple cache writes.</a:t>
            </a:r>
          </a:p>
          <a:p>
            <a:pPr lvl="1" eaLnBrk="1" hangingPunct="1"/>
            <a:r>
              <a:rPr lang="en-US" altLang="x-none" dirty="0" smtClean="0"/>
              <a:t>Power saving.</a:t>
            </a:r>
          </a:p>
          <a:p>
            <a:pPr eaLnBrk="1" hangingPunct="1"/>
            <a:r>
              <a:rPr lang="en-US" altLang="x-none" dirty="0" smtClean="0"/>
              <a:t>Write buffer can also be used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18363"/>
            <a:ext cx="166314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413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Write Allocation</a:t>
            </a:r>
            <a:endParaRPr lang="en-AU" altLang="x-none" dirty="0"/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x-none" dirty="0"/>
              <a:t>What should happen on a write miss</a:t>
            </a:r>
            <a:r>
              <a:rPr lang="en-US" altLang="x-none" dirty="0" smtClean="0"/>
              <a:t>?</a:t>
            </a:r>
          </a:p>
          <a:p>
            <a:pPr lvl="1" eaLnBrk="1" hangingPunct="1"/>
            <a:r>
              <a:rPr lang="en-US" altLang="x-none" dirty="0" smtClean="0"/>
              <a:t>Write allocate</a:t>
            </a:r>
          </a:p>
          <a:p>
            <a:pPr lvl="1" eaLnBrk="1" hangingPunct="1"/>
            <a:r>
              <a:rPr lang="en-US" altLang="x-none" dirty="0" smtClean="0"/>
              <a:t>No write allocate</a:t>
            </a:r>
            <a:endParaRPr lang="en-US" altLang="x-none" dirty="0"/>
          </a:p>
          <a:p>
            <a:pPr eaLnBrk="1" hangingPunct="1">
              <a:spcBef>
                <a:spcPts val="1200"/>
              </a:spcBef>
            </a:pPr>
            <a:r>
              <a:rPr lang="en-US" altLang="x-none" dirty="0"/>
              <a:t>Alternatives for write-through</a:t>
            </a:r>
          </a:p>
          <a:p>
            <a:pPr lvl="1" eaLnBrk="1" hangingPunct="1"/>
            <a:r>
              <a:rPr lang="en-US" altLang="x-none" dirty="0">
                <a:solidFill>
                  <a:srgbClr val="001CFE"/>
                </a:solidFill>
              </a:rPr>
              <a:t>Allocate on miss</a:t>
            </a:r>
            <a:r>
              <a:rPr lang="en-US" altLang="x-none" dirty="0"/>
              <a:t>: fetch the block</a:t>
            </a:r>
          </a:p>
          <a:p>
            <a:pPr lvl="1" eaLnBrk="1" hangingPunct="1"/>
            <a:r>
              <a:rPr lang="en-US" altLang="x-none" dirty="0">
                <a:solidFill>
                  <a:srgbClr val="001CFE"/>
                </a:solidFill>
              </a:rPr>
              <a:t>Write </a:t>
            </a:r>
            <a:r>
              <a:rPr lang="en-US" altLang="x-none" dirty="0" smtClean="0">
                <a:solidFill>
                  <a:srgbClr val="001CFE"/>
                </a:solidFill>
              </a:rPr>
              <a:t>around (no-write allocate)</a:t>
            </a:r>
            <a:r>
              <a:rPr lang="en-US" altLang="x-none" dirty="0" smtClean="0"/>
              <a:t>: </a:t>
            </a:r>
            <a:r>
              <a:rPr lang="en-US" altLang="x-none" dirty="0"/>
              <a:t>don’t fetch the block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x-none" dirty="0" smtClean="0"/>
              <a:t>For </a:t>
            </a:r>
            <a:r>
              <a:rPr lang="en-US" altLang="x-none" dirty="0"/>
              <a:t>write-back</a:t>
            </a:r>
          </a:p>
          <a:p>
            <a:pPr lvl="1" eaLnBrk="1" hangingPunct="1"/>
            <a:r>
              <a:rPr lang="en-US" altLang="x-none" dirty="0"/>
              <a:t>Usually fetch the </a:t>
            </a:r>
            <a:r>
              <a:rPr lang="en-US" altLang="x-none" dirty="0" smtClean="0"/>
              <a:t>block</a:t>
            </a:r>
          </a:p>
          <a:p>
            <a:pPr lvl="1" eaLnBrk="1" hangingPunct="1"/>
            <a:r>
              <a:rPr lang="en-US" altLang="x-none" dirty="0" smtClean="0"/>
              <a:t>Act like read misses</a:t>
            </a:r>
            <a:endParaRPr lang="en-AU" altLang="x-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6519446"/>
            <a:ext cx="166314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00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Write </a:t>
            </a:r>
            <a:r>
              <a:rPr lang="en-US" altLang="x-none" dirty="0" smtClean="0"/>
              <a:t>Miss Policies </a:t>
            </a:r>
            <a:r>
              <a:rPr lang="mr-IN" altLang="x-none" dirty="0" smtClean="0"/>
              <a:t>–</a:t>
            </a:r>
            <a:r>
              <a:rPr lang="en-US" altLang="x-none" dirty="0" smtClean="0"/>
              <a:t> Example </a:t>
            </a:r>
            <a:endParaRPr lang="en-AU" altLang="x-none" dirty="0"/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0725" y="4195072"/>
            <a:ext cx="8852597" cy="2368287"/>
          </a:xfrm>
        </p:spPr>
        <p:txBody>
          <a:bodyPr/>
          <a:lstStyle/>
          <a:p>
            <a:pPr eaLnBrk="1" hangingPunct="1"/>
            <a:r>
              <a:rPr lang="en-US" altLang="x-none" sz="2800" dirty="0" smtClean="0"/>
              <a:t>Assume </a:t>
            </a:r>
            <a:r>
              <a:rPr lang="en-US" altLang="x-none" sz="2800" smtClean="0"/>
              <a:t>fully associative write-back cache</a:t>
            </a:r>
          </a:p>
          <a:p>
            <a:pPr eaLnBrk="1" hangingPunct="1"/>
            <a:r>
              <a:rPr lang="en-US" altLang="x-none" sz="2800" dirty="0" smtClean="0"/>
              <a:t>Number of misses if the following write policy is used.</a:t>
            </a:r>
          </a:p>
          <a:p>
            <a:pPr lvl="1" eaLnBrk="1" hangingPunct="1"/>
            <a:r>
              <a:rPr lang="en-US" altLang="x-none" dirty="0" smtClean="0"/>
              <a:t>No-write-allocate</a:t>
            </a:r>
          </a:p>
          <a:p>
            <a:pPr lvl="1" eaLnBrk="1" hangingPunct="1"/>
            <a:r>
              <a:rPr lang="en-US" altLang="x-none" dirty="0" smtClean="0"/>
              <a:t>Write-allocate</a:t>
            </a:r>
            <a:endParaRPr lang="en-AU" altLang="x-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6519446"/>
            <a:ext cx="166314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1573" y="1565583"/>
            <a:ext cx="218521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write 	M[100]</a:t>
            </a:r>
          </a:p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write 	M[100]</a:t>
            </a:r>
          </a:p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read	M[200]</a:t>
            </a:r>
          </a:p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write	M[200]</a:t>
            </a:r>
          </a:p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write	M[100]</a:t>
            </a:r>
          </a:p>
        </p:txBody>
      </p:sp>
    </p:spTree>
    <p:extLst>
      <p:ext uri="{BB962C8B-B14F-4D97-AF65-F5344CB8AC3E}">
        <p14:creationId xmlns:p14="http://schemas.microsoft.com/office/powerpoint/2010/main" val="489300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smtClean="0"/>
              <a:t>Cache Performance </a:t>
            </a:r>
            <a:r>
              <a:rPr lang="mr-IN" altLang="x-none" dirty="0" smtClean="0"/>
              <a:t>–</a:t>
            </a:r>
            <a:r>
              <a:rPr lang="en-US" altLang="x-none" dirty="0" smtClean="0"/>
              <a:t> Example </a:t>
            </a:r>
            <a:endParaRPr lang="en-AU" altLang="x-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</p:spPr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5056" y="1370601"/>
            <a:ext cx="468076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Perfect CPI = 1,</a:t>
            </a:r>
          </a:p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cycle time = 0.35ns</a:t>
            </a:r>
          </a:p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Hit time(DM) = 1 cycle</a:t>
            </a:r>
          </a:p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Miss rate (DM) = 0.021</a:t>
            </a:r>
          </a:p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Hit time (2-way) = 1.35 cycles </a:t>
            </a:r>
            <a:endParaRPr lang="en-US" sz="2800" dirty="0" smtClean="0">
              <a:solidFill>
                <a:srgbClr val="009900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Miss rate (2-way) = 0.019</a:t>
            </a:r>
          </a:p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Miss penalty = 65 ns</a:t>
            </a:r>
          </a:p>
          <a:p>
            <a:r>
              <a:rPr lang="en-US" sz="2800" i="0" dirty="0" err="1" smtClean="0">
                <a:latin typeface="Calibri" charset="0"/>
                <a:ea typeface="Calibri" charset="0"/>
                <a:cs typeface="Calibri" charset="0"/>
              </a:rPr>
              <a:t>Avg</a:t>
            </a: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 mem. </a:t>
            </a:r>
            <a:r>
              <a:rPr lang="en-US" sz="2800" i="0" dirty="0" err="1" smtClean="0">
                <a:latin typeface="Calibri" charset="0"/>
                <a:ea typeface="Calibri" charset="0"/>
                <a:cs typeface="Calibri" charset="0"/>
              </a:rPr>
              <a:t>req</a:t>
            </a: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en-US" sz="2800" i="0" dirty="0" err="1" smtClean="0">
                <a:latin typeface="Calibri" charset="0"/>
                <a:ea typeface="Calibri" charset="0"/>
                <a:cs typeface="Calibri" charset="0"/>
              </a:rPr>
              <a:t>inst</a:t>
            </a: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 = 1.4</a:t>
            </a:r>
          </a:p>
          <a:p>
            <a:endParaRPr lang="en-US" sz="2800" i="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Which cache is faster?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18363"/>
            <a:ext cx="166314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0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smtClean="0"/>
              <a:t>Cache Performance </a:t>
            </a:r>
            <a:r>
              <a:rPr lang="mr-IN" altLang="x-none" dirty="0" smtClean="0"/>
              <a:t>–</a:t>
            </a:r>
            <a:r>
              <a:rPr lang="en-US" altLang="x-none" dirty="0" smtClean="0"/>
              <a:t> Exercise </a:t>
            </a:r>
            <a:endParaRPr lang="en-AU" altLang="x-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</p:spPr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5056" y="1370601"/>
            <a:ext cx="468076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Perfect CPI = 1,</a:t>
            </a:r>
          </a:p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cycle time = 0.35ns</a:t>
            </a:r>
          </a:p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Hit time(DM) = 1 cycle</a:t>
            </a:r>
          </a:p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Miss rate (DM) = 0.021</a:t>
            </a:r>
          </a:p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Hit time (2-way) = 1.35 cycles </a:t>
            </a:r>
            <a:endParaRPr lang="en-US" sz="2800" dirty="0" smtClean="0">
              <a:solidFill>
                <a:srgbClr val="009900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Miss rate (2-way) = 0.019</a:t>
            </a:r>
          </a:p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Miss penalty = </a:t>
            </a:r>
            <a:r>
              <a:rPr lang="en-US" sz="2800" b="1" i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52 </a:t>
            </a: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ns</a:t>
            </a:r>
          </a:p>
          <a:p>
            <a:r>
              <a:rPr lang="en-US" sz="2800" i="0" dirty="0" err="1" smtClean="0">
                <a:latin typeface="Calibri" charset="0"/>
                <a:ea typeface="Calibri" charset="0"/>
                <a:cs typeface="Calibri" charset="0"/>
              </a:rPr>
              <a:t>Avg</a:t>
            </a: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 mem. </a:t>
            </a:r>
            <a:r>
              <a:rPr lang="en-US" sz="2800" i="0" dirty="0" err="1" smtClean="0">
                <a:latin typeface="Calibri" charset="0"/>
                <a:ea typeface="Calibri" charset="0"/>
                <a:cs typeface="Calibri" charset="0"/>
              </a:rPr>
              <a:t>req</a:t>
            </a: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en-US" sz="2800" i="0" dirty="0" err="1" smtClean="0">
                <a:latin typeface="Calibri" charset="0"/>
                <a:ea typeface="Calibri" charset="0"/>
                <a:cs typeface="Calibri" charset="0"/>
              </a:rPr>
              <a:t>inst</a:t>
            </a: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 = 1.4</a:t>
            </a:r>
          </a:p>
          <a:p>
            <a:endParaRPr lang="en-US" sz="2800" i="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Which cache is faster?  </a:t>
            </a:r>
            <a:endParaRPr lang="en-US" sz="2800" b="1" i="0" dirty="0" smtClean="0">
              <a:solidFill>
                <a:srgbClr val="001CFE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18363"/>
            <a:ext cx="166314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109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2700670"/>
            <a:ext cx="877824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smtClean="0">
                <a:solidFill>
                  <a:srgbClr val="001CFE"/>
                </a:solidFill>
                <a:latin typeface="Calibri" charset="0"/>
                <a:ea typeface="Calibri" charset="0"/>
                <a:cs typeface="Calibri" charset="0"/>
              </a:rPr>
              <a:t>Basic Cache Optimizations</a:t>
            </a:r>
          </a:p>
        </p:txBody>
      </p:sp>
    </p:spTree>
    <p:extLst>
      <p:ext uri="{BB962C8B-B14F-4D97-AF65-F5344CB8AC3E}">
        <p14:creationId xmlns:p14="http://schemas.microsoft.com/office/powerpoint/2010/main" val="899834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Cache Performance </a:t>
            </a:r>
            <a:r>
              <a:rPr lang="mr-IN" dirty="0" smtClean="0"/>
              <a:t>–</a:t>
            </a:r>
            <a:r>
              <a:rPr lang="en-US" dirty="0" smtClean="0"/>
              <a:t> Review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</p:spPr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38" y="2049196"/>
            <a:ext cx="8371362" cy="260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093" y="3000297"/>
            <a:ext cx="82863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Any optimization should consider its impact on all three factors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Hit time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Miss rate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Miss penalty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6617166"/>
            <a:ext cx="166314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85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Six </a:t>
            </a:r>
            <a:r>
              <a:rPr lang="en-US" dirty="0" smtClean="0"/>
              <a:t>Basic Cache </a:t>
            </a:r>
            <a:r>
              <a:rPr lang="en-US" dirty="0"/>
              <a:t>O</a:t>
            </a:r>
            <a:r>
              <a:rPr lang="en-US" dirty="0" smtClean="0"/>
              <a:t>ptimizations</a:t>
            </a:r>
            <a:endParaRPr lang="en-US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1CFE"/>
                </a:solidFill>
              </a:rPr>
              <a:t>Larger block size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Reduces compulsory misses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Increases capacity and conflict misses, increases miss penalty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1CFE"/>
                </a:solidFill>
              </a:rPr>
              <a:t>Larger total cache capacity to reduce miss rate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Increases hit time, increases power consumption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1CFE"/>
                </a:solidFill>
              </a:rPr>
              <a:t>Higher associativity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Reduces conflict misses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Increases hit time, increases power consumption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1CFE"/>
                </a:solidFill>
              </a:rPr>
              <a:t>Multi-level cache to reduce miss penalty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Reduces overall memory access time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1CFE"/>
                </a:solidFill>
              </a:rPr>
              <a:t>Giving priority to read misses over writes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Reduces miss penalty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1CFE"/>
                </a:solidFill>
              </a:rPr>
              <a:t>Avoiding address translation in cache indexing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Reduces hit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617166"/>
            <a:ext cx="3111621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B.3   Six Basic </a:t>
            </a: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663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“Memory Wall”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773" y="996850"/>
            <a:ext cx="8434312" cy="448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9386" y="5492043"/>
            <a:ext cx="7795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Processor mem accesses/sec  </a:t>
            </a: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vs 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DRAM accesses/sec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6617166"/>
            <a:ext cx="1651927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smtClean="0"/>
              <a:t>Optimization 1 </a:t>
            </a:r>
            <a:r>
              <a:rPr lang="mr-IN" altLang="x-none" dirty="0" smtClean="0"/>
              <a:t>–</a:t>
            </a:r>
            <a:r>
              <a:rPr lang="en-US" altLang="x-none" dirty="0" smtClean="0"/>
              <a:t> Larger Block Size </a:t>
            </a:r>
            <a:endParaRPr lang="en-AU" altLang="x-none" dirty="0"/>
          </a:p>
        </p:txBody>
      </p:sp>
      <p:sp>
        <p:nvSpPr>
          <p:cNvPr id="3174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x-none" sz="2800" dirty="0" smtClean="0"/>
              <a:t>Reduce compulsory misses due </a:t>
            </a:r>
            <a:r>
              <a:rPr lang="en-US" altLang="x-none" sz="2800" dirty="0"/>
              <a:t>to spatial </a:t>
            </a:r>
            <a:r>
              <a:rPr lang="en-US" altLang="x-none" sz="2800" dirty="0" smtClean="0"/>
              <a:t>locality</a:t>
            </a:r>
          </a:p>
          <a:p>
            <a:pPr eaLnBrk="1" hangingPunct="1"/>
            <a:r>
              <a:rPr lang="en-US" altLang="x-none" sz="2800" dirty="0"/>
              <a:t>May increase conflict/capacity misses</a:t>
            </a:r>
          </a:p>
          <a:p>
            <a:pPr eaLnBrk="1" hangingPunct="1"/>
            <a:r>
              <a:rPr lang="en-US" altLang="x-none" sz="2800" dirty="0" smtClean="0"/>
              <a:t>Increase miss penalty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75" y="2868674"/>
            <a:ext cx="6544045" cy="34587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0850" y="4197921"/>
            <a:ext cx="1228541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latin typeface="Calibri" charset="0"/>
                <a:ea typeface="Calibri" charset="0"/>
                <a:cs typeface="Calibri" charset="0"/>
              </a:rPr>
              <a:t>cache size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6617166"/>
            <a:ext cx="3111621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B.3   Six Basic </a:t>
            </a: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660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smtClean="0"/>
              <a:t>Optimization 1 </a:t>
            </a:r>
            <a:r>
              <a:rPr lang="mr-IN" altLang="x-none" dirty="0" smtClean="0"/>
              <a:t>–</a:t>
            </a:r>
            <a:r>
              <a:rPr lang="en-US" altLang="x-none" dirty="0" smtClean="0"/>
              <a:t> Larger Block Size </a:t>
            </a:r>
            <a:endParaRPr lang="en-AU" altLang="x-none" dirty="0"/>
          </a:p>
        </p:txBody>
      </p:sp>
      <p:sp>
        <p:nvSpPr>
          <p:cNvPr id="3174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x-none" sz="2800" dirty="0" smtClean="0"/>
              <a:t>Reduce compulsory misses due </a:t>
            </a:r>
            <a:r>
              <a:rPr lang="en-US" altLang="x-none" sz="2800" dirty="0"/>
              <a:t>to spatial </a:t>
            </a:r>
            <a:r>
              <a:rPr lang="en-US" altLang="x-none" sz="2800" dirty="0" smtClean="0"/>
              <a:t>locality</a:t>
            </a:r>
          </a:p>
          <a:p>
            <a:pPr eaLnBrk="1" hangingPunct="1"/>
            <a:r>
              <a:rPr lang="en-US" altLang="x-none" sz="2800" dirty="0"/>
              <a:t>May increase conflict/capacity misses</a:t>
            </a:r>
          </a:p>
          <a:p>
            <a:pPr eaLnBrk="1" hangingPunct="1"/>
            <a:r>
              <a:rPr lang="en-US" altLang="x-none" sz="2800" dirty="0" smtClean="0"/>
              <a:t>Increase miss penalty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36" y="3085508"/>
            <a:ext cx="7860983" cy="285454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21722" y="6187460"/>
            <a:ext cx="1055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smtClean="0">
                <a:latin typeface="Calibri" charset="0"/>
                <a:ea typeface="Calibri" charset="0"/>
                <a:cs typeface="Calibri" charset="0"/>
              </a:rPr>
              <a:t>AMAT</a:t>
            </a:r>
            <a:endParaRPr lang="en-US" sz="2800" i="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Right Brace 8"/>
          <p:cNvSpPr/>
          <p:nvPr/>
        </p:nvSpPr>
        <p:spPr bwMode="auto">
          <a:xfrm>
            <a:off x="5961860" y="4257764"/>
            <a:ext cx="452387" cy="3751816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1" y="6617166"/>
            <a:ext cx="3111621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B.3   Six Basic </a:t>
            </a: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42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smtClean="0"/>
              <a:t>Optimization 1 </a:t>
            </a:r>
            <a:r>
              <a:rPr lang="mr-IN" altLang="x-none" dirty="0" smtClean="0"/>
              <a:t>–</a:t>
            </a:r>
            <a:r>
              <a:rPr lang="en-US" altLang="x-none" dirty="0" smtClean="0"/>
              <a:t> Block Size Selection </a:t>
            </a:r>
            <a:endParaRPr lang="en-AU" altLang="x-none" dirty="0"/>
          </a:p>
        </p:txBody>
      </p:sp>
      <p:sp>
        <p:nvSpPr>
          <p:cNvPr id="3174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x-none" sz="2800" dirty="0" smtClean="0"/>
              <a:t>Determined by lower level memory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x-none" sz="2800" dirty="0" smtClean="0"/>
              <a:t>High latency and high bandwidth </a:t>
            </a:r>
            <a:r>
              <a:rPr lang="mr-IN" altLang="x-none" sz="2800" dirty="0" smtClean="0"/>
              <a:t>–</a:t>
            </a:r>
            <a:r>
              <a:rPr lang="en-US" altLang="x-none" sz="2800" dirty="0" smtClean="0"/>
              <a:t> larger block size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x-none" sz="2800" dirty="0" smtClean="0"/>
              <a:t>Low latency and low bandwidth </a:t>
            </a:r>
            <a:r>
              <a:rPr lang="mr-IN" altLang="x-none" sz="2800" dirty="0" smtClean="0"/>
              <a:t>–</a:t>
            </a:r>
            <a:r>
              <a:rPr lang="en-US" altLang="x-none" sz="2800" dirty="0" smtClean="0"/>
              <a:t> smaller block size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6617166"/>
            <a:ext cx="3111621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B.3   Six Basic </a:t>
            </a: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85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Optimization 2 </a:t>
            </a:r>
            <a:r>
              <a:rPr lang="mr-IN" dirty="0" smtClean="0"/>
              <a:t>–</a:t>
            </a:r>
            <a:r>
              <a:rPr lang="en-US" dirty="0" smtClean="0"/>
              <a:t> Larger Cache</a:t>
            </a:r>
            <a:endParaRPr lang="en-US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/>
              <a:t>Reduce capacity misses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/>
              <a:t>Increases hit time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/>
              <a:t>Increases power consumption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617166"/>
            <a:ext cx="3111621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B.3   Six Basic </a:t>
            </a: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08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Optimization 3 </a:t>
            </a:r>
            <a:r>
              <a:rPr lang="mr-IN" dirty="0" smtClean="0"/>
              <a:t>–</a:t>
            </a:r>
            <a:r>
              <a:rPr lang="en-US" dirty="0"/>
              <a:t> </a:t>
            </a:r>
            <a:r>
              <a:rPr lang="en-US" dirty="0" smtClean="0"/>
              <a:t>Higher Associativity</a:t>
            </a:r>
            <a:endParaRPr lang="en-US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Reduces </a:t>
            </a:r>
            <a:r>
              <a:rPr lang="en-US" sz="2800" dirty="0"/>
              <a:t>conflict </a:t>
            </a:r>
            <a:r>
              <a:rPr lang="en-US" sz="2800" dirty="0" smtClean="0"/>
              <a:t>misses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Increases </a:t>
            </a:r>
            <a:r>
              <a:rPr lang="en-US" sz="2800" dirty="0"/>
              <a:t>hit </a:t>
            </a:r>
            <a:r>
              <a:rPr lang="en-US" sz="2800" dirty="0" smtClean="0"/>
              <a:t>time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</a:t>
            </a:r>
            <a:r>
              <a:rPr lang="en-US" sz="2800" dirty="0" smtClean="0"/>
              <a:t>ncreases </a:t>
            </a:r>
            <a:r>
              <a:rPr lang="en-US" sz="2800" dirty="0"/>
              <a:t>power consumption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38" y="2506148"/>
            <a:ext cx="7164277" cy="3511900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 bwMode="auto">
          <a:xfrm>
            <a:off x="5220629" y="4392822"/>
            <a:ext cx="452387" cy="3751816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02766" y="6354429"/>
            <a:ext cx="1055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smtClean="0">
                <a:latin typeface="Calibri" charset="0"/>
                <a:ea typeface="Calibri" charset="0"/>
                <a:cs typeface="Calibri" charset="0"/>
              </a:rPr>
              <a:t>AMAT</a:t>
            </a:r>
            <a:endParaRPr lang="en-US" sz="2800" i="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6617166"/>
            <a:ext cx="3111621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B.3   Six Basic </a:t>
            </a: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76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Optimization 3 </a:t>
            </a:r>
            <a:r>
              <a:rPr lang="mr-IN" dirty="0" smtClean="0"/>
              <a:t>–</a:t>
            </a:r>
            <a:r>
              <a:rPr lang="en-US" dirty="0"/>
              <a:t> </a:t>
            </a:r>
            <a:r>
              <a:rPr lang="en-US" dirty="0" smtClean="0"/>
              <a:t>Higher Associativity</a:t>
            </a:r>
            <a:endParaRPr lang="en-US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H</a:t>
            </a:r>
            <a:r>
              <a:rPr lang="en-US" sz="2800" dirty="0" smtClean="0"/>
              <a:t>igher Associativity --&gt; higher hit time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Larger miss penalty rewards higher associativity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Example: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8664" y="2641314"/>
            <a:ext cx="64676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Assume 4KB cache</a:t>
            </a:r>
          </a:p>
          <a:p>
            <a:r>
              <a:rPr lang="en-US" i="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AMAT(1-way</a:t>
            </a:r>
            <a:r>
              <a:rPr lang="en-US" i="0" dirty="0">
                <a:latin typeface="Calibri" charset="0"/>
                <a:ea typeface="Calibri" charset="0"/>
                <a:cs typeface="Calibri" charset="0"/>
              </a:rPr>
              <a:t>) = 1 + </a:t>
            </a:r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0.025 </a:t>
            </a:r>
            <a:r>
              <a:rPr lang="en-US" i="0" dirty="0">
                <a:latin typeface="Calibri" charset="0"/>
                <a:ea typeface="Calibri" charset="0"/>
                <a:cs typeface="Calibri" charset="0"/>
              </a:rPr>
              <a:t>* miss </a:t>
            </a:r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penalty</a:t>
            </a:r>
          </a:p>
          <a:p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  	AMAT(2-way</a:t>
            </a:r>
            <a:r>
              <a:rPr lang="en-US" i="0" dirty="0">
                <a:latin typeface="Calibri" charset="0"/>
                <a:ea typeface="Calibri" charset="0"/>
                <a:cs typeface="Calibri" charset="0"/>
              </a:rPr>
              <a:t>) = </a:t>
            </a:r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1.36 </a:t>
            </a:r>
            <a:r>
              <a:rPr lang="en-US" i="0" dirty="0">
                <a:latin typeface="Calibri" charset="0"/>
                <a:ea typeface="Calibri" charset="0"/>
                <a:cs typeface="Calibri" charset="0"/>
              </a:rPr>
              <a:t>+ </a:t>
            </a:r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0.016 </a:t>
            </a:r>
            <a:r>
              <a:rPr lang="en-US" i="0" dirty="0">
                <a:latin typeface="Calibri" charset="0"/>
                <a:ea typeface="Calibri" charset="0"/>
                <a:cs typeface="Calibri" charset="0"/>
              </a:rPr>
              <a:t>* miss </a:t>
            </a:r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penalty</a:t>
            </a:r>
          </a:p>
          <a:p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Consider </a:t>
            </a:r>
          </a:p>
          <a:p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   1. miss penalty = 25 cycles</a:t>
            </a:r>
          </a:p>
          <a:p>
            <a:r>
              <a:rPr lang="en-US" i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  2. miss penalty = 100 cycles</a:t>
            </a:r>
            <a:endParaRPr lang="en-US" i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6617166"/>
            <a:ext cx="3111621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B.3   Six Basic </a:t>
            </a: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446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x-none" sz="2800" dirty="0" smtClean="0"/>
              <a:t>L1 cache </a:t>
            </a:r>
            <a:r>
              <a:rPr lang="mr-IN" altLang="x-none" sz="2800" dirty="0" smtClean="0"/>
              <a:t>–</a:t>
            </a:r>
            <a:r>
              <a:rPr lang="en-US" altLang="x-none" sz="2800" dirty="0" smtClean="0"/>
              <a:t> small to keep hit time fast</a:t>
            </a:r>
          </a:p>
          <a:p>
            <a:pPr eaLnBrk="1" hangingPunct="1"/>
            <a:r>
              <a:rPr lang="en-US" altLang="x-none" sz="2800" dirty="0" smtClean="0"/>
              <a:t>L2 cache </a:t>
            </a:r>
            <a:r>
              <a:rPr lang="mr-IN" altLang="x-none" sz="2800" dirty="0" smtClean="0"/>
              <a:t>–</a:t>
            </a:r>
            <a:r>
              <a:rPr lang="en-US" altLang="x-none" sz="2800" dirty="0" smtClean="0"/>
              <a:t> capture as many L1 misses &amp; lower miss penalty </a:t>
            </a:r>
          </a:p>
          <a:p>
            <a:pPr eaLnBrk="1" hangingPunct="1"/>
            <a:r>
              <a:rPr lang="en-US" altLang="x-none" sz="2800" dirty="0" smtClean="0">
                <a:solidFill>
                  <a:srgbClr val="001CFE"/>
                </a:solidFill>
              </a:rPr>
              <a:t>Local miss rates</a:t>
            </a:r>
            <a:r>
              <a:rPr lang="en-US" altLang="x-none" sz="2800" dirty="0" smtClean="0"/>
              <a:t> </a:t>
            </a:r>
            <a:r>
              <a:rPr lang="mr-IN" altLang="x-none" sz="2800" dirty="0" smtClean="0"/>
              <a:t>–</a:t>
            </a:r>
            <a:r>
              <a:rPr lang="en-US" altLang="x-none" sz="2800" dirty="0" smtClean="0"/>
              <a:t> L1/L2 miss rates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x-none" sz="2800" dirty="0" smtClean="0">
                <a:solidFill>
                  <a:srgbClr val="001CFE"/>
                </a:solidFill>
              </a:rPr>
              <a:t>Global miss rates </a:t>
            </a:r>
            <a:r>
              <a:rPr lang="mr-IN" altLang="x-none" sz="2800" dirty="0" smtClean="0"/>
              <a:t>–</a:t>
            </a:r>
            <a:r>
              <a:rPr lang="en-US" altLang="x-none" sz="2800" dirty="0" smtClean="0"/>
              <a:t> miss rate(L1) * miss rate(L2)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x-none" sz="2800" dirty="0" smtClean="0"/>
              <a:t>AMAT = hit(L1) + miss rate(L1) * miss penalty(L1)</a:t>
            </a:r>
          </a:p>
          <a:p>
            <a:pPr lvl="1" eaLnBrk="1" hangingPunct="1"/>
            <a:r>
              <a:rPr lang="en-US" altLang="x-none" sz="2400" dirty="0" smtClean="0"/>
              <a:t>miss penalty(L1) = hit(L2) + miss rate(L2) * miss penalty(L2)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x-none" sz="2800" dirty="0" smtClean="0"/>
              <a:t>Mem Stall cycles/</a:t>
            </a:r>
            <a:r>
              <a:rPr lang="en-US" altLang="x-none" sz="2800" dirty="0" err="1" smtClean="0"/>
              <a:t>inst</a:t>
            </a:r>
            <a:r>
              <a:rPr lang="en-US" altLang="x-none" sz="2800" dirty="0" smtClean="0"/>
              <a:t> = miss/</a:t>
            </a:r>
            <a:r>
              <a:rPr lang="en-US" altLang="x-none" sz="2800" dirty="0" err="1" smtClean="0"/>
              <a:t>inst</a:t>
            </a:r>
            <a:r>
              <a:rPr lang="en-US" altLang="x-none" sz="2800" dirty="0" smtClean="0"/>
              <a:t>(L1) * hit(L2) +                       </a:t>
            </a:r>
          </a:p>
          <a:p>
            <a:pPr marL="0" indent="0" eaLnBrk="1" hangingPunct="1">
              <a:buNone/>
            </a:pPr>
            <a:r>
              <a:rPr lang="en-US" altLang="x-none" sz="2800" dirty="0"/>
              <a:t> </a:t>
            </a:r>
            <a:r>
              <a:rPr lang="en-US" altLang="x-none" sz="2800" dirty="0" smtClean="0"/>
              <a:t>                                         </a:t>
            </a:r>
            <a:r>
              <a:rPr lang="en-US" altLang="x-none" sz="2800" dirty="0"/>
              <a:t>m</a:t>
            </a:r>
            <a:r>
              <a:rPr lang="en-US" altLang="x-none" sz="2800" dirty="0" smtClean="0"/>
              <a:t>isses/</a:t>
            </a:r>
            <a:r>
              <a:rPr lang="en-US" altLang="x-none" sz="2800" dirty="0" err="1" smtClean="0"/>
              <a:t>inst</a:t>
            </a:r>
            <a:r>
              <a:rPr lang="en-US" altLang="x-none" sz="2800" dirty="0" smtClean="0"/>
              <a:t>(L2) * miss penalty(L2)</a:t>
            </a:r>
            <a:endParaRPr lang="en-US" altLang="x-none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4 </a:t>
            </a:r>
            <a:r>
              <a:rPr lang="mr-IN" dirty="0" smtClean="0"/>
              <a:t>–</a:t>
            </a:r>
            <a:r>
              <a:rPr lang="en-US" dirty="0" smtClean="0"/>
              <a:t> Multilevel Cache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6617166"/>
            <a:ext cx="3111621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B.3   Six Basic </a:t>
            </a: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97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4 </a:t>
            </a:r>
            <a:r>
              <a:rPr lang="mr-IN" dirty="0" smtClean="0"/>
              <a:t>–</a:t>
            </a:r>
            <a:r>
              <a:rPr lang="en-US" dirty="0" smtClean="0"/>
              <a:t> Multilevel Cache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</p:spPr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617166"/>
            <a:ext cx="3111621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B.3   Six Basic </a:t>
            </a: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725" y="1358152"/>
            <a:ext cx="88525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1000 mem accesses -&gt; L1 misses = 40, L2 misses = 20</a:t>
            </a:r>
          </a:p>
          <a:p>
            <a:pPr>
              <a:spcBef>
                <a:spcPts val="1200"/>
              </a:spcBef>
            </a:pP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Q1: Local/global miss rates? </a:t>
            </a:r>
          </a:p>
          <a:p>
            <a:endParaRPr lang="en-US" sz="2800" i="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Hit(L1) = 1 cycle</a:t>
            </a:r>
          </a:p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Miss penalty(L2) = 200 cycles,</a:t>
            </a:r>
          </a:p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Hit(L2) = 10 cycles</a:t>
            </a:r>
          </a:p>
          <a:p>
            <a:r>
              <a:rPr lang="en-US" sz="2800" i="0" dirty="0" err="1" smtClean="0">
                <a:latin typeface="Calibri" charset="0"/>
                <a:ea typeface="Calibri" charset="0"/>
                <a:cs typeface="Calibri" charset="0"/>
              </a:rPr>
              <a:t>Avg</a:t>
            </a: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 mem/</a:t>
            </a:r>
            <a:r>
              <a:rPr lang="en-US" sz="2800" i="0" dirty="0" err="1" smtClean="0">
                <a:latin typeface="Calibri" charset="0"/>
                <a:ea typeface="Calibri" charset="0"/>
                <a:cs typeface="Calibri" charset="0"/>
              </a:rPr>
              <a:t>inst</a:t>
            </a: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 = 1.5</a:t>
            </a:r>
          </a:p>
          <a:p>
            <a:endParaRPr lang="en-US" sz="2800" i="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Q2: AMAT?</a:t>
            </a:r>
          </a:p>
          <a:p>
            <a:pPr>
              <a:spcBef>
                <a:spcPts val="1200"/>
              </a:spcBef>
            </a:pP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Q3: </a:t>
            </a:r>
            <a:r>
              <a:rPr lang="en-US" sz="2800" i="0" dirty="0" err="1" smtClean="0">
                <a:latin typeface="Calibri" charset="0"/>
                <a:ea typeface="Calibri" charset="0"/>
                <a:cs typeface="Calibri" charset="0"/>
              </a:rPr>
              <a:t>Avg</a:t>
            </a: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 stalls/</a:t>
            </a:r>
            <a:r>
              <a:rPr lang="en-US" sz="2800" i="0" dirty="0" err="1" smtClean="0">
                <a:latin typeface="Calibri" charset="0"/>
                <a:ea typeface="Calibri" charset="0"/>
                <a:cs typeface="Calibri" charset="0"/>
              </a:rPr>
              <a:t>inst</a:t>
            </a: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685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x-none" sz="2800" dirty="0" smtClean="0"/>
              <a:t>L1 hit time affects CPU speed</a:t>
            </a:r>
          </a:p>
          <a:p>
            <a:pPr lvl="1" eaLnBrk="1" hangingPunct="1"/>
            <a:r>
              <a:rPr lang="en-US" altLang="x-none" sz="2400" dirty="0" smtClean="0"/>
              <a:t>Prefers small and fast L1</a:t>
            </a:r>
          </a:p>
          <a:p>
            <a:pPr eaLnBrk="1" hangingPunct="1"/>
            <a:endParaRPr lang="en-US" altLang="x-none" sz="2800" dirty="0" smtClean="0"/>
          </a:p>
          <a:p>
            <a:pPr eaLnBrk="1" hangingPunct="1"/>
            <a:r>
              <a:rPr lang="en-US" altLang="x-none" sz="2800" dirty="0"/>
              <a:t>Speed of L2 affects L1 miss penalty</a:t>
            </a:r>
          </a:p>
          <a:p>
            <a:pPr lvl="1" eaLnBrk="1" hangingPunct="1"/>
            <a:r>
              <a:rPr lang="en-US" altLang="x-none" sz="2400" dirty="0"/>
              <a:t>Prefers large L2 with higher associativity</a:t>
            </a:r>
          </a:p>
          <a:p>
            <a:pPr lvl="1" eaLnBrk="1" hangingPunct="1"/>
            <a:r>
              <a:rPr lang="en-US" altLang="x-none" sz="2400" dirty="0"/>
              <a:t>A little reduction in miss rate </a:t>
            </a:r>
            <a:r>
              <a:rPr lang="en-US" altLang="x-none" sz="2400" dirty="0">
                <a:sym typeface="Wingdings"/>
              </a:rPr>
              <a:t> big impacts on L2 speed due to large L2 miss penalty</a:t>
            </a:r>
          </a:p>
          <a:p>
            <a:pPr eaLnBrk="1" hangingPunct="1"/>
            <a:endParaRPr lang="en-US" altLang="x-none" sz="2800" dirty="0" smtClean="0"/>
          </a:p>
          <a:p>
            <a:pPr eaLnBrk="1" hangingPunct="1"/>
            <a:r>
              <a:rPr lang="en-US" altLang="x-none" sz="2800" dirty="0" smtClean="0"/>
              <a:t>See example in the book for the impact of higher associativity on miss penalty</a:t>
            </a:r>
            <a:endParaRPr lang="en-US" altLang="x-none" sz="2400" dirty="0" smtClean="0">
              <a:sym typeface="Wingdings"/>
            </a:endParaRPr>
          </a:p>
          <a:p>
            <a:pPr lvl="1" eaLnBrk="1" hangingPunct="1"/>
            <a:endParaRPr lang="en-US" altLang="x-none" sz="2400" dirty="0">
              <a:sym typeface="Wingdings"/>
            </a:endParaRPr>
          </a:p>
          <a:p>
            <a:pPr lvl="1" eaLnBrk="1" hangingPunct="1"/>
            <a:endParaRPr lang="en-US" altLang="x-none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4 </a:t>
            </a:r>
            <a:r>
              <a:rPr lang="mr-IN" dirty="0" smtClean="0"/>
              <a:t>–</a:t>
            </a:r>
            <a:r>
              <a:rPr lang="en-US" dirty="0" smtClean="0"/>
              <a:t> Multilevel Cache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6617166"/>
            <a:ext cx="3111621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B.3   Six Basic </a:t>
            </a: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50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x-none" sz="2800" dirty="0" smtClean="0"/>
              <a:t>Impact of L2 cache size on execution speed</a:t>
            </a:r>
            <a:endParaRPr lang="en-US" altLang="x-none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665" y="2082884"/>
            <a:ext cx="5308054" cy="4533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4 </a:t>
            </a:r>
            <a:r>
              <a:rPr lang="mr-IN" dirty="0" smtClean="0"/>
              <a:t>–</a:t>
            </a:r>
            <a:r>
              <a:rPr lang="en-US" dirty="0" smtClean="0"/>
              <a:t> Multilevel Cache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6617166"/>
            <a:ext cx="3111621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B.3   Six Basic </a:t>
            </a: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609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“Memory Wall</a:t>
            </a:r>
            <a:r>
              <a:rPr lang="en-US" dirty="0" smtClean="0"/>
              <a:t>” </a:t>
            </a:r>
            <a:r>
              <a:rPr lang="mr-IN" dirty="0" smtClean="0"/>
              <a:t>–</a:t>
            </a:r>
            <a:r>
              <a:rPr lang="en-US" dirty="0" smtClean="0"/>
              <a:t> A Multi-Core Case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Aggregate peak bandwidth grows with # cores: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Intel Core i7 can generate two references per core per clock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Four cores and 3.2 GHz clock</a:t>
            </a:r>
          </a:p>
          <a:p>
            <a:pPr marL="857250" lvl="2" indent="0">
              <a:lnSpc>
                <a:spcPct val="90000"/>
              </a:lnSpc>
              <a:buNone/>
            </a:pPr>
            <a:r>
              <a:rPr lang="en-US" b="1" dirty="0" smtClean="0"/>
              <a:t>25.6 billion 64-bit data references/second +</a:t>
            </a:r>
          </a:p>
          <a:p>
            <a:pPr marL="857250" lvl="2" indent="0">
              <a:lnSpc>
                <a:spcPct val="90000"/>
              </a:lnSpc>
              <a:buNone/>
            </a:pPr>
            <a:r>
              <a:rPr lang="en-US" b="1" dirty="0" smtClean="0"/>
              <a:t>12.8 billion 128-bit instruction references</a:t>
            </a:r>
          </a:p>
          <a:p>
            <a:pPr marL="857250" lvl="2" indent="0">
              <a:lnSpc>
                <a:spcPct val="90000"/>
              </a:lnSpc>
              <a:buNone/>
            </a:pPr>
            <a:r>
              <a:rPr lang="en-US" b="1" dirty="0" smtClean="0"/>
              <a:t>= 409.6 GB/s!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/>
              <a:t>DRAM bandwidth is only 6% of this (25 GB/s)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/>
              <a:t>Requires:</a:t>
            </a:r>
          </a:p>
          <a:p>
            <a:pPr marL="1543050" lvl="3" indent="-285750">
              <a:lnSpc>
                <a:spcPct val="90000"/>
              </a:lnSpc>
              <a:buFont typeface="Arial" charset="0"/>
              <a:buChar char="•"/>
            </a:pPr>
            <a:r>
              <a:rPr lang="en-US" sz="2400" dirty="0" smtClean="0"/>
              <a:t>Multi-port, pipelined caches</a:t>
            </a:r>
          </a:p>
          <a:p>
            <a:pPr marL="1543050" lvl="3" indent="-285750">
              <a:lnSpc>
                <a:spcPct val="90000"/>
              </a:lnSpc>
              <a:buFont typeface="Arial" charset="0"/>
              <a:buChar char="•"/>
            </a:pPr>
            <a:r>
              <a:rPr lang="en-US" sz="2400" dirty="0" smtClean="0"/>
              <a:t>Two levels of cache per core</a:t>
            </a:r>
          </a:p>
          <a:p>
            <a:pPr marL="1543050" lvl="3" indent="-285750">
              <a:lnSpc>
                <a:spcPct val="90000"/>
              </a:lnSpc>
              <a:buFont typeface="Arial" charset="0"/>
              <a:buChar char="•"/>
            </a:pPr>
            <a:r>
              <a:rPr lang="en-US" sz="2400" dirty="0" smtClean="0"/>
              <a:t>Shared third-level cache on chip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631126"/>
            <a:ext cx="1651927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45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Optimization 5 </a:t>
            </a:r>
            <a:r>
              <a:rPr lang="mr-IN" dirty="0" smtClean="0"/>
              <a:t>–</a:t>
            </a:r>
            <a:r>
              <a:rPr lang="en-US" dirty="0" smtClean="0"/>
              <a:t> Giving Priority to Read Misses over Writes</a:t>
            </a:r>
            <a:endParaRPr lang="en-US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725" y="1291327"/>
            <a:ext cx="8852597" cy="527203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</a:t>
            </a:r>
            <a:r>
              <a:rPr lang="en-US" sz="2800" dirty="0" smtClean="0"/>
              <a:t>educes miss penalty. See example below.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/>
              <a:t>Write-through cache with write buffers suffers from RAW conflicts with main memory reads on cache misses:</a:t>
            </a:r>
          </a:p>
          <a:p>
            <a:pPr lvl="1" eaLnBrk="1" hangingPunct="1">
              <a:defRPr/>
            </a:pPr>
            <a:r>
              <a:rPr lang="en-US" sz="2400" dirty="0"/>
              <a:t>Write buffer holds updated data needed for the read.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Alt #1 </a:t>
            </a:r>
            <a:r>
              <a:rPr lang="mr-IN" sz="2400" dirty="0" smtClean="0"/>
              <a:t>–</a:t>
            </a:r>
            <a:r>
              <a:rPr lang="en-US" sz="2400" dirty="0" smtClean="0"/>
              <a:t> wait </a:t>
            </a:r>
            <a:r>
              <a:rPr lang="en-US" sz="2400" dirty="0"/>
              <a:t>for the write buffer to empty, increasing read miss penalty (in old MIPS 1000 by 50% ).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Alt #2 </a:t>
            </a:r>
            <a:r>
              <a:rPr lang="mr-IN" sz="2400" dirty="0" smtClean="0"/>
              <a:t>–</a:t>
            </a:r>
            <a:r>
              <a:rPr lang="en-US" sz="2400" dirty="0" smtClean="0"/>
              <a:t> Check write </a:t>
            </a:r>
            <a:r>
              <a:rPr lang="en-US" sz="2400" dirty="0"/>
              <a:t>buffer contents before a read;  if no conflicts, let the memory </a:t>
            </a:r>
            <a:r>
              <a:rPr lang="en-US" sz="2400" dirty="0" smtClean="0"/>
              <a:t>read go first.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54" y="1976597"/>
            <a:ext cx="7378700" cy="111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" y="6617166"/>
            <a:ext cx="3111621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B.3   Six Basic </a:t>
            </a: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14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Optimization 5 </a:t>
            </a:r>
            <a:r>
              <a:rPr lang="mr-IN" dirty="0" smtClean="0"/>
              <a:t>–</a:t>
            </a:r>
            <a:r>
              <a:rPr lang="en-US" dirty="0" smtClean="0"/>
              <a:t> Giving Priority to Read Misses over Writes</a:t>
            </a:r>
            <a:endParaRPr lang="en-US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725" y="1326229"/>
            <a:ext cx="8852597" cy="523713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</a:t>
            </a:r>
            <a:r>
              <a:rPr lang="en-US" sz="2800" dirty="0" smtClean="0"/>
              <a:t>educes miss penalty. See example below.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In a write-back cache, suppose a read miss causes a dirty block to be replaced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951FF"/>
                </a:solidFill>
              </a:rPr>
              <a:t>Alt #1</a:t>
            </a:r>
            <a:r>
              <a:rPr lang="en-US" sz="2400" dirty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write the dirty block to memory first, then read memory.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951FF"/>
                </a:solidFill>
              </a:rPr>
              <a:t>Alt #2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copy the dirty block to a write buffer, read the new block, then write the dirty to memory.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3" y="2135953"/>
            <a:ext cx="7378700" cy="111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" y="6617166"/>
            <a:ext cx="3111621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B.3   Six Basic </a:t>
            </a: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585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Optimization 6 </a:t>
            </a:r>
            <a:r>
              <a:rPr lang="mr-IN" dirty="0" smtClean="0"/>
              <a:t>–</a:t>
            </a:r>
            <a:r>
              <a:rPr lang="en-US" dirty="0" smtClean="0"/>
              <a:t> Avoid Address Translation during Cache Indexing to Reduce Hit Time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45" name="Rectangle 44"/>
          <p:cNvSpPr/>
          <p:nvPr/>
        </p:nvSpPr>
        <p:spPr bwMode="auto">
          <a:xfrm>
            <a:off x="3400162" y="1603603"/>
            <a:ext cx="1364877" cy="6185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CPU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3400162" y="2706667"/>
            <a:ext cx="1364877" cy="6185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Cache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209933" y="3809731"/>
            <a:ext cx="1745336" cy="78967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Memory</a:t>
            </a:r>
          </a:p>
        </p:txBody>
      </p:sp>
      <p:cxnSp>
        <p:nvCxnSpPr>
          <p:cNvPr id="51" name="Straight Arrow Connector 50"/>
          <p:cNvCxnSpPr>
            <a:stCxn id="48" idx="0"/>
            <a:endCxn id="45" idx="2"/>
          </p:cNvCxnSpPr>
          <p:nvPr/>
        </p:nvCxnSpPr>
        <p:spPr bwMode="auto">
          <a:xfrm flipV="1">
            <a:off x="4082601" y="2222168"/>
            <a:ext cx="0" cy="484499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5340948" y="2161474"/>
            <a:ext cx="1018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word 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 flipH="1" flipV="1">
            <a:off x="4189132" y="2461668"/>
            <a:ext cx="1151816" cy="54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398785" y="3286511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lock</a:t>
            </a:r>
          </a:p>
        </p:txBody>
      </p:sp>
      <p:cxnSp>
        <p:nvCxnSpPr>
          <p:cNvPr id="56" name="Straight Arrow Connector 55"/>
          <p:cNvCxnSpPr/>
          <p:nvPr/>
        </p:nvCxnSpPr>
        <p:spPr bwMode="auto">
          <a:xfrm flipV="1">
            <a:off x="4099912" y="3325232"/>
            <a:ext cx="0" cy="484499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flipV="1">
            <a:off x="4099912" y="4599404"/>
            <a:ext cx="0" cy="484499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58" name="Rectangle 57"/>
          <p:cNvSpPr/>
          <p:nvPr/>
        </p:nvSpPr>
        <p:spPr bwMode="auto">
          <a:xfrm>
            <a:off x="2899253" y="5083903"/>
            <a:ext cx="2388781" cy="9371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Hard Disk</a:t>
            </a:r>
          </a:p>
        </p:txBody>
      </p:sp>
      <p:cxnSp>
        <p:nvCxnSpPr>
          <p:cNvPr id="60" name="Straight Arrow Connector 59"/>
          <p:cNvCxnSpPr/>
          <p:nvPr/>
        </p:nvCxnSpPr>
        <p:spPr bwMode="auto">
          <a:xfrm flipH="1" flipV="1">
            <a:off x="4241161" y="3564732"/>
            <a:ext cx="1151816" cy="54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flipH="1" flipV="1">
            <a:off x="4241161" y="4809177"/>
            <a:ext cx="1151816" cy="54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5400873" y="4547567"/>
            <a:ext cx="888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page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1" y="6617166"/>
            <a:ext cx="3111621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B.3   Six Basic </a:t>
            </a: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36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Optimization 6 </a:t>
            </a:r>
            <a:r>
              <a:rPr lang="mr-IN" dirty="0" smtClean="0"/>
              <a:t>–</a:t>
            </a:r>
            <a:r>
              <a:rPr lang="en-US" dirty="0" smtClean="0"/>
              <a:t> Avoid Address Translation during Cache Indexing to Reduce Hit Time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548014" y="1559856"/>
            <a:ext cx="957430" cy="53788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CPU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549807" y="2691202"/>
            <a:ext cx="957430" cy="53788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TLB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540842" y="3822550"/>
            <a:ext cx="957430" cy="53788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Cache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31877" y="4953894"/>
            <a:ext cx="957430" cy="53788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Mem</a:t>
            </a:r>
          </a:p>
        </p:txBody>
      </p:sp>
      <p:cxnSp>
        <p:nvCxnSpPr>
          <p:cNvPr id="9" name="Straight Arrow Connector 8"/>
          <p:cNvCxnSpPr>
            <a:stCxn id="4" idx="2"/>
            <a:endCxn id="6" idx="0"/>
          </p:cNvCxnSpPr>
          <p:nvPr/>
        </p:nvCxnSpPr>
        <p:spPr bwMode="auto">
          <a:xfrm>
            <a:off x="2026729" y="2097738"/>
            <a:ext cx="1793" cy="5934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007007" y="3218326"/>
            <a:ext cx="1793" cy="5934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998042" y="4360429"/>
            <a:ext cx="1793" cy="5934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932919" y="5633169"/>
            <a:ext cx="2409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Conventional organization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63822" y="2115114"/>
            <a:ext cx="2075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Virtual address</a:t>
            </a:r>
          </a:p>
          <a:p>
            <a:pPr algn="ctr"/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(VA)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1752" y="3252395"/>
            <a:ext cx="62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PA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9757" y="4405256"/>
            <a:ext cx="62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smtClean="0">
                <a:latin typeface="Calibri" charset="0"/>
                <a:ea typeface="Calibri" charset="0"/>
                <a:cs typeface="Calibri" charset="0"/>
              </a:rPr>
              <a:t>PA</a:t>
            </a:r>
            <a:endParaRPr lang="en-US" i="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820757" y="1550892"/>
            <a:ext cx="957430" cy="53788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CPU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3822550" y="2682238"/>
            <a:ext cx="957430" cy="53788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Cache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813585" y="3813586"/>
            <a:ext cx="957430" cy="53788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TLB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804620" y="4944930"/>
            <a:ext cx="957430" cy="53788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Mem</a:t>
            </a:r>
          </a:p>
        </p:txBody>
      </p:sp>
      <p:cxnSp>
        <p:nvCxnSpPr>
          <p:cNvPr id="23" name="Straight Arrow Connector 22"/>
          <p:cNvCxnSpPr>
            <a:stCxn id="21" idx="2"/>
            <a:endCxn id="23" idx="0"/>
          </p:cNvCxnSpPr>
          <p:nvPr/>
        </p:nvCxnSpPr>
        <p:spPr bwMode="auto">
          <a:xfrm>
            <a:off x="4299472" y="2088774"/>
            <a:ext cx="1793" cy="5934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4279750" y="3209362"/>
            <a:ext cx="1793" cy="5934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4270785" y="4351465"/>
            <a:ext cx="1793" cy="5934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682702" y="2144358"/>
            <a:ext cx="62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>
                <a:latin typeface="Calibri" charset="0"/>
                <a:ea typeface="Calibri" charset="0"/>
                <a:cs typeface="Calibri" charset="0"/>
              </a:rPr>
              <a:t>V</a:t>
            </a:r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84495" y="3243431"/>
            <a:ext cx="62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>
                <a:latin typeface="Calibri" charset="0"/>
                <a:ea typeface="Calibri" charset="0"/>
                <a:cs typeface="Calibri" charset="0"/>
              </a:rPr>
              <a:t>V</a:t>
            </a:r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32500" y="4396292"/>
            <a:ext cx="62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smtClean="0">
                <a:latin typeface="Calibri" charset="0"/>
                <a:ea typeface="Calibri" charset="0"/>
                <a:cs typeface="Calibri" charset="0"/>
              </a:rPr>
              <a:t>PA</a:t>
            </a:r>
            <a:endParaRPr lang="en-US" i="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89237" y="5671073"/>
            <a:ext cx="2409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Virtually addressed cache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070898" y="1574200"/>
            <a:ext cx="957430" cy="53788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CPU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072691" y="2705546"/>
            <a:ext cx="957430" cy="53788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TLB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063726" y="3836894"/>
            <a:ext cx="957430" cy="53788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L2 Cache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054761" y="4968238"/>
            <a:ext cx="957430" cy="53788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Mem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6549613" y="2112082"/>
            <a:ext cx="1793" cy="5934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6529891" y="3232670"/>
            <a:ext cx="1793" cy="5934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6520926" y="4374773"/>
            <a:ext cx="1793" cy="5934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932843" y="2167666"/>
            <a:ext cx="62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>
                <a:latin typeface="Calibri" charset="0"/>
                <a:ea typeface="Calibri" charset="0"/>
                <a:cs typeface="Calibri" charset="0"/>
              </a:rPr>
              <a:t>V</a:t>
            </a:r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34636" y="3266739"/>
            <a:ext cx="62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PA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82641" y="4419600"/>
            <a:ext cx="62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smtClean="0">
                <a:latin typeface="Calibri" charset="0"/>
                <a:ea typeface="Calibri" charset="0"/>
                <a:cs typeface="Calibri" charset="0"/>
              </a:rPr>
              <a:t>PA</a:t>
            </a:r>
            <a:endParaRPr lang="en-US" i="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593104" y="2709134"/>
            <a:ext cx="957430" cy="53788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0" dirty="0" smtClean="0">
                <a:cs typeface="Arial" charset="0"/>
              </a:rPr>
              <a:t>L1 Cache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</p:txBody>
      </p:sp>
      <p:cxnSp>
        <p:nvCxnSpPr>
          <p:cNvPr id="42" name="Elbow Connector 41"/>
          <p:cNvCxnSpPr>
            <a:stCxn id="38" idx="3"/>
            <a:endCxn id="41" idx="0"/>
          </p:cNvCxnSpPr>
          <p:nvPr/>
        </p:nvCxnSpPr>
        <p:spPr bwMode="auto">
          <a:xfrm>
            <a:off x="6554993" y="2398499"/>
            <a:ext cx="1516826" cy="310635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8174017" y="3159352"/>
            <a:ext cx="62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smtClean="0">
                <a:latin typeface="Calibri" charset="0"/>
                <a:ea typeface="Calibri" charset="0"/>
                <a:cs typeface="Calibri" charset="0"/>
              </a:rPr>
              <a:t>Tag</a:t>
            </a:r>
            <a:endParaRPr lang="en-US" i="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86054" y="5677700"/>
            <a:ext cx="3212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Virtually addressed physically tagged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39897" y="1997676"/>
            <a:ext cx="94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smtClean="0">
                <a:latin typeface="Calibri" charset="0"/>
                <a:ea typeface="Calibri" charset="0"/>
                <a:cs typeface="Calibri" charset="0"/>
              </a:rPr>
              <a:t>offset</a:t>
            </a:r>
            <a:endParaRPr lang="en-US" i="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7866428" y="3448537"/>
            <a:ext cx="410782" cy="315047"/>
          </a:xfrm>
          <a:prstGeom prst="ellipse">
            <a:avLst/>
          </a:prstGeom>
          <a:solidFill>
            <a:srgbClr val="FF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0" dirty="0">
                <a:cs typeface="Arial" charset="0"/>
              </a:rPr>
              <a:t>=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8" name="Straight Arrow Connector 17"/>
          <p:cNvCxnSpPr>
            <a:stCxn id="41" idx="2"/>
            <a:endCxn id="3" idx="0"/>
          </p:cNvCxnSpPr>
          <p:nvPr/>
        </p:nvCxnSpPr>
        <p:spPr bwMode="auto">
          <a:xfrm>
            <a:off x="8071819" y="3247016"/>
            <a:ext cx="0" cy="2015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6535846" y="3581332"/>
            <a:ext cx="1325880" cy="85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-1" y="6617166"/>
            <a:ext cx="3111621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B.3   Six Basic </a:t>
            </a: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8077639" y="3748424"/>
            <a:ext cx="0" cy="2015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7711440" y="3880061"/>
            <a:ext cx="78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smtClean="0">
                <a:latin typeface="Calibri" charset="0"/>
                <a:ea typeface="Calibri" charset="0"/>
                <a:cs typeface="Calibri" charset="0"/>
              </a:rPr>
              <a:t>Hit?</a:t>
            </a:r>
            <a:endParaRPr lang="en-US" i="0" dirty="0" smtClean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56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Optimization 6 </a:t>
            </a:r>
            <a:r>
              <a:rPr lang="mr-IN" dirty="0" smtClean="0"/>
              <a:t>–</a:t>
            </a:r>
            <a:r>
              <a:rPr lang="en-US" dirty="0" smtClean="0"/>
              <a:t> Avoid Address Translation during Cache Indexing to Reduce Hit Time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65" y="1207824"/>
            <a:ext cx="6262958" cy="53116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57767"/>
            <a:ext cx="3420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charset="0"/>
              <a:buChar char="•"/>
            </a:pPr>
            <a:r>
              <a:rPr lang="en-US" i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Cache size limited by the page size.</a:t>
            </a:r>
            <a:endParaRPr lang="en-US" i="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74320" indent="-274320">
              <a:buFont typeface="Arial" charset="0"/>
              <a:buChar char="•"/>
            </a:pPr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Increase size by higher associativity.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96" y="5759119"/>
            <a:ext cx="3489745" cy="521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" y="6617166"/>
            <a:ext cx="3111621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B.3   Six Basic </a:t>
            </a: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69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</p:spPr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" y="2700670"/>
            <a:ext cx="877824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smtClean="0">
                <a:solidFill>
                  <a:srgbClr val="001CFE"/>
                </a:solidFill>
                <a:latin typeface="Calibri" charset="0"/>
                <a:ea typeface="Calibri" charset="0"/>
                <a:cs typeface="Calibri" charset="0"/>
              </a:rPr>
              <a:t>Advanced Cache Optimizations</a:t>
            </a:r>
          </a:p>
        </p:txBody>
      </p:sp>
    </p:spTree>
    <p:extLst>
      <p:ext uri="{BB962C8B-B14F-4D97-AF65-F5344CB8AC3E}">
        <p14:creationId xmlns:p14="http://schemas.microsoft.com/office/powerpoint/2010/main" val="2008275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Reduce hit time, miss rate, and miss penalty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1CFE"/>
                </a:solidFill>
              </a:rPr>
              <a:t>Increase cache bandwidth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1CFE"/>
                </a:solidFill>
              </a:rPr>
              <a:t>Reduce miss rate/penalty via parallelism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617166"/>
            <a:ext cx="32193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2.3   Advanced 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955229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Opt 1 </a:t>
            </a:r>
            <a:r>
              <a:rPr lang="mr-IN" dirty="0" smtClean="0"/>
              <a:t>–</a:t>
            </a:r>
            <a:r>
              <a:rPr lang="en-US" dirty="0" smtClean="0"/>
              <a:t> Small </a:t>
            </a:r>
            <a:r>
              <a:rPr lang="en-US" dirty="0"/>
              <a:t>and </a:t>
            </a:r>
            <a:r>
              <a:rPr lang="en-US" dirty="0" smtClean="0"/>
              <a:t>Simple L1 Caches</a:t>
            </a:r>
            <a:endParaRPr lang="en-US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Critical timing path in cache hit:</a:t>
            </a:r>
            <a:endParaRPr lang="en-US" sz="2800" dirty="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/>
              <a:t>addressing tag memory, then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/>
              <a:t>comparing tags, then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/>
              <a:t>selecting correct block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800" dirty="0" smtClean="0"/>
              <a:t>Direct-mapped caches can overlap tag comparison and transmission of data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800" dirty="0" smtClean="0"/>
              <a:t>Lower associativity reduces power because fewer cache lines are accessed. However,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</a:t>
            </a:r>
            <a:r>
              <a:rPr lang="en-US" sz="2400" dirty="0" smtClean="0"/>
              <a:t>ssociativity used to increase size of virtually indexed cache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Higher associativity reduces conflict misses due to multithreading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617166"/>
            <a:ext cx="32193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2.3   </a:t>
            </a: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Advanced 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585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 1 </a:t>
            </a:r>
            <a:r>
              <a:rPr lang="mr-IN" dirty="0" smtClean="0"/>
              <a:t>–</a:t>
            </a:r>
            <a:r>
              <a:rPr lang="en-US" dirty="0" smtClean="0"/>
              <a:t> L1 Size and Associativity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72" y="1090555"/>
            <a:ext cx="6812429" cy="4780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9871" y="5889851"/>
            <a:ext cx="7967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Access time increases as size &amp; associativity increases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6617166"/>
            <a:ext cx="32193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2.3   </a:t>
            </a: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Advanced 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6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 1 </a:t>
            </a:r>
            <a:r>
              <a:rPr lang="mr-IN" dirty="0" smtClean="0"/>
              <a:t>–</a:t>
            </a:r>
            <a:r>
              <a:rPr lang="en-US" dirty="0" smtClean="0"/>
              <a:t> L1 Size and Associativity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8" y="951298"/>
            <a:ext cx="6906410" cy="48542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409" y="5805517"/>
            <a:ext cx="8471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Energy per read increases as size &amp; associativity increases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6617166"/>
            <a:ext cx="32193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2.3   </a:t>
            </a: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Advanced 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752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Principle of </a:t>
            </a:r>
            <a:r>
              <a:rPr lang="en-US" altLang="x-none" dirty="0" smtClean="0"/>
              <a:t>Locality </a:t>
            </a:r>
            <a:r>
              <a:rPr lang="mr-IN" altLang="x-none" dirty="0" smtClean="0"/>
              <a:t>–</a:t>
            </a:r>
            <a:r>
              <a:rPr lang="en-US" altLang="x-none" dirty="0" smtClean="0"/>
              <a:t> Review </a:t>
            </a:r>
            <a:endParaRPr lang="en-AU" altLang="x-none" dirty="0"/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Programs </a:t>
            </a:r>
            <a:r>
              <a:rPr lang="en-US" altLang="x-none" dirty="0" smtClean="0"/>
              <a:t>often access </a:t>
            </a:r>
            <a:r>
              <a:rPr lang="en-US" altLang="x-none" dirty="0"/>
              <a:t>a small proportion of their address space at any time</a:t>
            </a:r>
          </a:p>
          <a:p>
            <a:pPr eaLnBrk="1" hangingPunct="1"/>
            <a:r>
              <a:rPr lang="en-US" altLang="x-none" dirty="0">
                <a:solidFill>
                  <a:srgbClr val="001CFE"/>
                </a:solidFill>
              </a:rPr>
              <a:t>Temporal locality</a:t>
            </a:r>
          </a:p>
          <a:p>
            <a:pPr lvl="1" eaLnBrk="1" hangingPunct="1"/>
            <a:r>
              <a:rPr lang="en-US" altLang="x-none" dirty="0"/>
              <a:t>Items accessed recently are likely to be accessed again soon</a:t>
            </a:r>
          </a:p>
          <a:p>
            <a:pPr lvl="1" eaLnBrk="1" hangingPunct="1"/>
            <a:r>
              <a:rPr lang="en-US" altLang="x-none" dirty="0"/>
              <a:t>e.g., instructions in a loop, induction variables</a:t>
            </a:r>
          </a:p>
          <a:p>
            <a:pPr eaLnBrk="1" hangingPunct="1"/>
            <a:r>
              <a:rPr lang="en-US" altLang="x-none" dirty="0">
                <a:solidFill>
                  <a:srgbClr val="001CFE"/>
                </a:solidFill>
              </a:rPr>
              <a:t>Spatial locality</a:t>
            </a:r>
          </a:p>
          <a:p>
            <a:pPr lvl="1" eaLnBrk="1" hangingPunct="1"/>
            <a:r>
              <a:rPr lang="en-US" altLang="x-none" dirty="0"/>
              <a:t>Items near those accessed recently are likely to be accessed soon</a:t>
            </a:r>
          </a:p>
          <a:p>
            <a:pPr lvl="1" eaLnBrk="1" hangingPunct="1"/>
            <a:r>
              <a:rPr lang="en-US" altLang="x-none" dirty="0"/>
              <a:t>E.g., sequential instruction access, array data</a:t>
            </a:r>
            <a:endParaRPr lang="en-AU" altLang="x-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6617166"/>
            <a:ext cx="166314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509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 2 </a:t>
            </a:r>
            <a:r>
              <a:rPr lang="mr-IN" dirty="0" smtClean="0"/>
              <a:t>–</a:t>
            </a:r>
            <a:r>
              <a:rPr lang="en-US" dirty="0" smtClean="0"/>
              <a:t> Way Prediction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</p:spPr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9329"/>
            <a:ext cx="9144000" cy="46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5100" y="5973171"/>
            <a:ext cx="718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Way prediction set them before tag comparison is done.</a:t>
            </a: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 bwMode="auto">
          <a:xfrm flipV="1">
            <a:off x="4456724" y="4666886"/>
            <a:ext cx="439316" cy="130628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-1" y="6617166"/>
            <a:ext cx="32193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2.3   </a:t>
            </a: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Advanced 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34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 2 </a:t>
            </a:r>
            <a:r>
              <a:rPr lang="mr-IN" dirty="0" smtClean="0"/>
              <a:t>–</a:t>
            </a:r>
            <a:r>
              <a:rPr lang="en-US" dirty="0" smtClean="0"/>
              <a:t> Way Prediction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</p:spPr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576" name="Rectangle 8"/>
          <p:cNvSpPr>
            <a:spLocks noChangeArrowheads="1"/>
          </p:cNvSpPr>
          <p:nvPr/>
        </p:nvSpPr>
        <p:spPr bwMode="auto">
          <a:xfrm>
            <a:off x="6601040" y="2487816"/>
            <a:ext cx="609600" cy="304800"/>
          </a:xfrm>
          <a:prstGeom prst="rect">
            <a:avLst/>
          </a:prstGeom>
          <a:solidFill>
            <a:srgbClr val="ECD88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577" name="Rectangle 9"/>
          <p:cNvSpPr>
            <a:spLocks noChangeArrowheads="1"/>
          </p:cNvSpPr>
          <p:nvPr/>
        </p:nvSpPr>
        <p:spPr bwMode="auto">
          <a:xfrm>
            <a:off x="6601040" y="2792616"/>
            <a:ext cx="609600" cy="304800"/>
          </a:xfrm>
          <a:prstGeom prst="rect">
            <a:avLst/>
          </a:prstGeom>
          <a:solidFill>
            <a:srgbClr val="ECD88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578" name="Rectangle 12"/>
          <p:cNvSpPr>
            <a:spLocks noChangeArrowheads="1"/>
          </p:cNvSpPr>
          <p:nvPr/>
        </p:nvSpPr>
        <p:spPr bwMode="auto">
          <a:xfrm>
            <a:off x="6601040" y="3097416"/>
            <a:ext cx="609600" cy="304800"/>
          </a:xfrm>
          <a:prstGeom prst="rect">
            <a:avLst/>
          </a:prstGeom>
          <a:solidFill>
            <a:srgbClr val="ECD88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579" name="Text Box 20"/>
          <p:cNvSpPr txBox="1">
            <a:spLocks noChangeArrowheads="1"/>
          </p:cNvSpPr>
          <p:nvPr/>
        </p:nvSpPr>
        <p:spPr bwMode="auto">
          <a:xfrm>
            <a:off x="6837578" y="5475491"/>
            <a:ext cx="677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90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data</a:t>
            </a:r>
          </a:p>
        </p:txBody>
      </p:sp>
      <p:sp>
        <p:nvSpPr>
          <p:cNvPr id="580" name="Freeform 21"/>
          <p:cNvSpPr>
            <a:spLocks/>
          </p:cNvSpPr>
          <p:nvPr/>
        </p:nvSpPr>
        <p:spPr bwMode="auto">
          <a:xfrm>
            <a:off x="6905840" y="4773816"/>
            <a:ext cx="609600" cy="304800"/>
          </a:xfrm>
          <a:custGeom>
            <a:avLst/>
            <a:gdLst>
              <a:gd name="T0" fmla="*/ 2147483647 w 384"/>
              <a:gd name="T1" fmla="*/ 0 h 192"/>
              <a:gd name="T2" fmla="*/ 0 w 384"/>
              <a:gd name="T3" fmla="*/ 2147483647 h 192"/>
              <a:gd name="T4" fmla="*/ 2147483647 w 384"/>
              <a:gd name="T5" fmla="*/ 2147483647 h 192"/>
              <a:gd name="T6" fmla="*/ 2147483647 w 384"/>
              <a:gd name="T7" fmla="*/ 0 h 192"/>
              <a:gd name="T8" fmla="*/ 2147483647 w 38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4"/>
              <a:gd name="T16" fmla="*/ 0 h 192"/>
              <a:gd name="T17" fmla="*/ 384 w 38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4" h="192">
                <a:moveTo>
                  <a:pt x="96" y="0"/>
                </a:moveTo>
                <a:lnTo>
                  <a:pt x="0" y="192"/>
                </a:lnTo>
                <a:lnTo>
                  <a:pt x="288" y="192"/>
                </a:lnTo>
                <a:lnTo>
                  <a:pt x="384" y="0"/>
                </a:lnTo>
                <a:lnTo>
                  <a:pt x="96" y="0"/>
                </a:lnTo>
                <a:close/>
              </a:path>
            </a:pathLst>
          </a:custGeom>
          <a:solidFill>
            <a:srgbClr val="ECD88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ECD882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581" name="Text Box 22"/>
          <p:cNvSpPr txBox="1">
            <a:spLocks noChangeArrowheads="1"/>
          </p:cNvSpPr>
          <p:nvPr/>
        </p:nvSpPr>
        <p:spPr bwMode="auto">
          <a:xfrm>
            <a:off x="6967753" y="4743654"/>
            <a:ext cx="481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&lt;&lt;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2" name="Line 23"/>
          <p:cNvSpPr>
            <a:spLocks noChangeShapeType="1"/>
          </p:cNvSpPr>
          <p:nvPr/>
        </p:nvSpPr>
        <p:spPr bwMode="auto">
          <a:xfrm>
            <a:off x="7218578" y="5094491"/>
            <a:ext cx="0" cy="517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84" name="Rectangle 27"/>
          <p:cNvSpPr>
            <a:spLocks noChangeArrowheads="1"/>
          </p:cNvSpPr>
          <p:nvPr/>
        </p:nvSpPr>
        <p:spPr bwMode="auto">
          <a:xfrm>
            <a:off x="2869019" y="2516168"/>
            <a:ext cx="304800" cy="304800"/>
          </a:xfrm>
          <a:prstGeom prst="rect">
            <a:avLst/>
          </a:prstGeom>
          <a:solidFill>
            <a:srgbClr val="6F89F7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585" name="Rectangle 28"/>
          <p:cNvSpPr>
            <a:spLocks noChangeArrowheads="1"/>
          </p:cNvSpPr>
          <p:nvPr/>
        </p:nvSpPr>
        <p:spPr bwMode="auto">
          <a:xfrm>
            <a:off x="2869019" y="2820968"/>
            <a:ext cx="304800" cy="304800"/>
          </a:xfrm>
          <a:prstGeom prst="rect">
            <a:avLst/>
          </a:prstGeom>
          <a:solidFill>
            <a:srgbClr val="6F89F7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586" name="Rectangle 29"/>
          <p:cNvSpPr>
            <a:spLocks noChangeArrowheads="1"/>
          </p:cNvSpPr>
          <p:nvPr/>
        </p:nvSpPr>
        <p:spPr bwMode="auto">
          <a:xfrm>
            <a:off x="2869019" y="3430568"/>
            <a:ext cx="304800" cy="304800"/>
          </a:xfrm>
          <a:prstGeom prst="rect">
            <a:avLst/>
          </a:prstGeom>
          <a:solidFill>
            <a:srgbClr val="6F89F7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587" name="Rectangle 31"/>
          <p:cNvSpPr>
            <a:spLocks noChangeArrowheads="1"/>
          </p:cNvSpPr>
          <p:nvPr/>
        </p:nvSpPr>
        <p:spPr bwMode="auto">
          <a:xfrm>
            <a:off x="2869019" y="3125768"/>
            <a:ext cx="304800" cy="304800"/>
          </a:xfrm>
          <a:prstGeom prst="rect">
            <a:avLst/>
          </a:prstGeom>
          <a:solidFill>
            <a:srgbClr val="6F89F7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588" name="Rectangle 37"/>
          <p:cNvSpPr>
            <a:spLocks noChangeArrowheads="1"/>
          </p:cNvSpPr>
          <p:nvPr/>
        </p:nvSpPr>
        <p:spPr bwMode="auto">
          <a:xfrm>
            <a:off x="5991440" y="2487816"/>
            <a:ext cx="609600" cy="304800"/>
          </a:xfrm>
          <a:prstGeom prst="rect">
            <a:avLst/>
          </a:prstGeom>
          <a:solidFill>
            <a:srgbClr val="ECD88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589" name="Rectangle 38"/>
          <p:cNvSpPr>
            <a:spLocks noChangeArrowheads="1"/>
          </p:cNvSpPr>
          <p:nvPr/>
        </p:nvSpPr>
        <p:spPr bwMode="auto">
          <a:xfrm>
            <a:off x="5991440" y="2792616"/>
            <a:ext cx="609600" cy="304800"/>
          </a:xfrm>
          <a:prstGeom prst="rect">
            <a:avLst/>
          </a:prstGeom>
          <a:solidFill>
            <a:srgbClr val="ECD88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590" name="Rectangle 39"/>
          <p:cNvSpPr>
            <a:spLocks noChangeArrowheads="1"/>
          </p:cNvSpPr>
          <p:nvPr/>
        </p:nvSpPr>
        <p:spPr bwMode="auto">
          <a:xfrm>
            <a:off x="5991440" y="3402216"/>
            <a:ext cx="609600" cy="304800"/>
          </a:xfrm>
          <a:prstGeom prst="rect">
            <a:avLst/>
          </a:prstGeom>
          <a:solidFill>
            <a:srgbClr val="ECD88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591" name="Rectangle 41"/>
          <p:cNvSpPr>
            <a:spLocks noChangeArrowheads="1"/>
          </p:cNvSpPr>
          <p:nvPr/>
        </p:nvSpPr>
        <p:spPr bwMode="auto">
          <a:xfrm>
            <a:off x="5991440" y="3097416"/>
            <a:ext cx="609600" cy="304800"/>
          </a:xfrm>
          <a:prstGeom prst="rect">
            <a:avLst/>
          </a:prstGeom>
          <a:solidFill>
            <a:srgbClr val="ECD88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592" name="Rectangle 43"/>
          <p:cNvSpPr>
            <a:spLocks noChangeArrowheads="1"/>
          </p:cNvSpPr>
          <p:nvPr/>
        </p:nvSpPr>
        <p:spPr bwMode="auto">
          <a:xfrm>
            <a:off x="2564219" y="2516168"/>
            <a:ext cx="304800" cy="304800"/>
          </a:xfrm>
          <a:prstGeom prst="rect">
            <a:avLst/>
          </a:prstGeom>
          <a:solidFill>
            <a:srgbClr val="6F89F7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593" name="Rectangle 44"/>
          <p:cNvSpPr>
            <a:spLocks noChangeArrowheads="1"/>
          </p:cNvSpPr>
          <p:nvPr/>
        </p:nvSpPr>
        <p:spPr bwMode="auto">
          <a:xfrm>
            <a:off x="2564219" y="2820968"/>
            <a:ext cx="304800" cy="304800"/>
          </a:xfrm>
          <a:prstGeom prst="rect">
            <a:avLst/>
          </a:prstGeom>
          <a:solidFill>
            <a:srgbClr val="6F89F7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594" name="Rectangle 45"/>
          <p:cNvSpPr>
            <a:spLocks noChangeArrowheads="1"/>
          </p:cNvSpPr>
          <p:nvPr/>
        </p:nvSpPr>
        <p:spPr bwMode="auto">
          <a:xfrm>
            <a:off x="2564219" y="3430568"/>
            <a:ext cx="304800" cy="304800"/>
          </a:xfrm>
          <a:prstGeom prst="rect">
            <a:avLst/>
          </a:prstGeom>
          <a:solidFill>
            <a:srgbClr val="6F89F7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595" name="Rectangle 47"/>
          <p:cNvSpPr>
            <a:spLocks noChangeArrowheads="1"/>
          </p:cNvSpPr>
          <p:nvPr/>
        </p:nvSpPr>
        <p:spPr bwMode="auto">
          <a:xfrm>
            <a:off x="2564219" y="3125768"/>
            <a:ext cx="304800" cy="304800"/>
          </a:xfrm>
          <a:prstGeom prst="rect">
            <a:avLst/>
          </a:prstGeom>
          <a:solidFill>
            <a:srgbClr val="6F89F7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596" name="Line 55"/>
          <p:cNvSpPr>
            <a:spLocks noChangeShapeType="1"/>
          </p:cNvSpPr>
          <p:nvPr/>
        </p:nvSpPr>
        <p:spPr bwMode="auto">
          <a:xfrm>
            <a:off x="7218578" y="4316616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98" name="Rectangle 79"/>
          <p:cNvSpPr>
            <a:spLocks noChangeArrowheads="1"/>
          </p:cNvSpPr>
          <p:nvPr/>
        </p:nvSpPr>
        <p:spPr bwMode="auto">
          <a:xfrm>
            <a:off x="3173819" y="2516168"/>
            <a:ext cx="304800" cy="304800"/>
          </a:xfrm>
          <a:prstGeom prst="rect">
            <a:avLst/>
          </a:prstGeom>
          <a:solidFill>
            <a:srgbClr val="6F89F7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599" name="Rectangle 80"/>
          <p:cNvSpPr>
            <a:spLocks noChangeArrowheads="1"/>
          </p:cNvSpPr>
          <p:nvPr/>
        </p:nvSpPr>
        <p:spPr bwMode="auto">
          <a:xfrm>
            <a:off x="3173819" y="2820968"/>
            <a:ext cx="304800" cy="304800"/>
          </a:xfrm>
          <a:prstGeom prst="rect">
            <a:avLst/>
          </a:prstGeom>
          <a:solidFill>
            <a:srgbClr val="6F89F7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600" name="Rectangle 81"/>
          <p:cNvSpPr>
            <a:spLocks noChangeArrowheads="1"/>
          </p:cNvSpPr>
          <p:nvPr/>
        </p:nvSpPr>
        <p:spPr bwMode="auto">
          <a:xfrm>
            <a:off x="3173819" y="3430568"/>
            <a:ext cx="304800" cy="304800"/>
          </a:xfrm>
          <a:prstGeom prst="rect">
            <a:avLst/>
          </a:prstGeom>
          <a:solidFill>
            <a:srgbClr val="6F89F7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601" name="Rectangle 82"/>
          <p:cNvSpPr>
            <a:spLocks noChangeArrowheads="1"/>
          </p:cNvSpPr>
          <p:nvPr/>
        </p:nvSpPr>
        <p:spPr bwMode="auto">
          <a:xfrm>
            <a:off x="3173819" y="3125768"/>
            <a:ext cx="304800" cy="304800"/>
          </a:xfrm>
          <a:prstGeom prst="rect">
            <a:avLst/>
          </a:prstGeom>
          <a:solidFill>
            <a:srgbClr val="6F89F7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602" name="Rectangle 83"/>
          <p:cNvSpPr>
            <a:spLocks noChangeArrowheads="1"/>
          </p:cNvSpPr>
          <p:nvPr/>
        </p:nvSpPr>
        <p:spPr bwMode="auto">
          <a:xfrm>
            <a:off x="3478619" y="2516168"/>
            <a:ext cx="304800" cy="304800"/>
          </a:xfrm>
          <a:prstGeom prst="rect">
            <a:avLst/>
          </a:prstGeom>
          <a:solidFill>
            <a:srgbClr val="6F89F7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603" name="Rectangle 84"/>
          <p:cNvSpPr>
            <a:spLocks noChangeArrowheads="1"/>
          </p:cNvSpPr>
          <p:nvPr/>
        </p:nvSpPr>
        <p:spPr bwMode="auto">
          <a:xfrm>
            <a:off x="3478619" y="2820968"/>
            <a:ext cx="304800" cy="304800"/>
          </a:xfrm>
          <a:prstGeom prst="rect">
            <a:avLst/>
          </a:prstGeom>
          <a:solidFill>
            <a:srgbClr val="6F89F7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604" name="Rectangle 85"/>
          <p:cNvSpPr>
            <a:spLocks noChangeArrowheads="1"/>
          </p:cNvSpPr>
          <p:nvPr/>
        </p:nvSpPr>
        <p:spPr bwMode="auto">
          <a:xfrm>
            <a:off x="3478619" y="3430568"/>
            <a:ext cx="304800" cy="304800"/>
          </a:xfrm>
          <a:prstGeom prst="rect">
            <a:avLst/>
          </a:prstGeom>
          <a:solidFill>
            <a:srgbClr val="6F89F7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605" name="Rectangle 86"/>
          <p:cNvSpPr>
            <a:spLocks noChangeArrowheads="1"/>
          </p:cNvSpPr>
          <p:nvPr/>
        </p:nvSpPr>
        <p:spPr bwMode="auto">
          <a:xfrm>
            <a:off x="3478619" y="3125768"/>
            <a:ext cx="304800" cy="304800"/>
          </a:xfrm>
          <a:prstGeom prst="rect">
            <a:avLst/>
          </a:prstGeom>
          <a:solidFill>
            <a:srgbClr val="6F89F7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606" name="AutoShape 87"/>
          <p:cNvSpPr>
            <a:spLocks noChangeArrowheads="1"/>
          </p:cNvSpPr>
          <p:nvPr/>
        </p:nvSpPr>
        <p:spPr bwMode="auto">
          <a:xfrm>
            <a:off x="2792819" y="4192568"/>
            <a:ext cx="304800" cy="304800"/>
          </a:xfrm>
          <a:prstGeom prst="flowChartTerminator">
            <a:avLst/>
          </a:prstGeom>
          <a:solidFill>
            <a:srgbClr val="6F89F7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rPr>
              <a:t>=</a:t>
            </a:r>
          </a:p>
        </p:txBody>
      </p:sp>
      <p:sp>
        <p:nvSpPr>
          <p:cNvPr id="607" name="Line 88"/>
          <p:cNvSpPr>
            <a:spLocks noChangeShapeType="1"/>
          </p:cNvSpPr>
          <p:nvPr/>
        </p:nvSpPr>
        <p:spPr bwMode="auto">
          <a:xfrm>
            <a:off x="3021419" y="3735368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08" name="AutoShape 89"/>
          <p:cNvSpPr>
            <a:spLocks noChangeArrowheads="1"/>
          </p:cNvSpPr>
          <p:nvPr/>
        </p:nvSpPr>
        <p:spPr bwMode="auto">
          <a:xfrm>
            <a:off x="2488019" y="4192568"/>
            <a:ext cx="304800" cy="304800"/>
          </a:xfrm>
          <a:prstGeom prst="flowChartTerminator">
            <a:avLst/>
          </a:prstGeom>
          <a:solidFill>
            <a:srgbClr val="6F89F7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rPr>
              <a:t>=</a:t>
            </a:r>
          </a:p>
        </p:txBody>
      </p:sp>
      <p:sp>
        <p:nvSpPr>
          <p:cNvPr id="609" name="Line 90"/>
          <p:cNvSpPr>
            <a:spLocks noChangeShapeType="1"/>
          </p:cNvSpPr>
          <p:nvPr/>
        </p:nvSpPr>
        <p:spPr bwMode="auto">
          <a:xfrm>
            <a:off x="2716619" y="3735368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10" name="AutoShape 92"/>
          <p:cNvSpPr>
            <a:spLocks noChangeArrowheads="1"/>
          </p:cNvSpPr>
          <p:nvPr/>
        </p:nvSpPr>
        <p:spPr bwMode="auto">
          <a:xfrm>
            <a:off x="3402419" y="4192568"/>
            <a:ext cx="304800" cy="304800"/>
          </a:xfrm>
          <a:prstGeom prst="flowChartTerminator">
            <a:avLst/>
          </a:prstGeom>
          <a:solidFill>
            <a:srgbClr val="6F89F7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rPr>
              <a:t>=</a:t>
            </a:r>
          </a:p>
        </p:txBody>
      </p:sp>
      <p:sp>
        <p:nvSpPr>
          <p:cNvPr id="611" name="Line 93"/>
          <p:cNvSpPr>
            <a:spLocks noChangeShapeType="1"/>
          </p:cNvSpPr>
          <p:nvPr/>
        </p:nvSpPr>
        <p:spPr bwMode="auto">
          <a:xfrm>
            <a:off x="3631019" y="3735368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12" name="AutoShape 94"/>
          <p:cNvSpPr>
            <a:spLocks noChangeArrowheads="1"/>
          </p:cNvSpPr>
          <p:nvPr/>
        </p:nvSpPr>
        <p:spPr bwMode="auto">
          <a:xfrm>
            <a:off x="3097619" y="4192568"/>
            <a:ext cx="304800" cy="304800"/>
          </a:xfrm>
          <a:prstGeom prst="flowChartTerminator">
            <a:avLst/>
          </a:prstGeom>
          <a:solidFill>
            <a:srgbClr val="6F89F7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rPr>
              <a:t>=</a:t>
            </a:r>
          </a:p>
        </p:txBody>
      </p:sp>
      <p:sp>
        <p:nvSpPr>
          <p:cNvPr id="613" name="Line 95"/>
          <p:cNvSpPr>
            <a:spLocks noChangeShapeType="1"/>
          </p:cNvSpPr>
          <p:nvPr/>
        </p:nvSpPr>
        <p:spPr bwMode="auto">
          <a:xfrm>
            <a:off x="3326219" y="3735368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14" name="Line 97"/>
          <p:cNvSpPr>
            <a:spLocks noChangeShapeType="1"/>
          </p:cNvSpPr>
          <p:nvPr/>
        </p:nvSpPr>
        <p:spPr bwMode="auto">
          <a:xfrm>
            <a:off x="2257832" y="2668568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15" name="Line 98"/>
          <p:cNvSpPr>
            <a:spLocks noChangeShapeType="1"/>
          </p:cNvSpPr>
          <p:nvPr/>
        </p:nvSpPr>
        <p:spPr bwMode="auto">
          <a:xfrm>
            <a:off x="2257832" y="2973368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16" name="Line 99"/>
          <p:cNvSpPr>
            <a:spLocks noChangeShapeType="1"/>
          </p:cNvSpPr>
          <p:nvPr/>
        </p:nvSpPr>
        <p:spPr bwMode="auto">
          <a:xfrm>
            <a:off x="2257832" y="3278168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17" name="Freeform 103"/>
          <p:cNvSpPr>
            <a:spLocks/>
          </p:cNvSpPr>
          <p:nvPr/>
        </p:nvSpPr>
        <p:spPr bwMode="auto">
          <a:xfrm flipH="1">
            <a:off x="2259419" y="2516168"/>
            <a:ext cx="152400" cy="1219200"/>
          </a:xfrm>
          <a:custGeom>
            <a:avLst/>
            <a:gdLst>
              <a:gd name="T0" fmla="*/ 0 w 192"/>
              <a:gd name="T1" fmla="*/ 0 h 2496"/>
              <a:gd name="T2" fmla="*/ 0 w 192"/>
              <a:gd name="T3" fmla="*/ 2147483647 h 2496"/>
              <a:gd name="T4" fmla="*/ 2147483647 w 192"/>
              <a:gd name="T5" fmla="*/ 2147483647 h 2496"/>
              <a:gd name="T6" fmla="*/ 2147483647 w 192"/>
              <a:gd name="T7" fmla="*/ 2147483647 h 2496"/>
              <a:gd name="T8" fmla="*/ 0 w 192"/>
              <a:gd name="T9" fmla="*/ 0 h 24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2496"/>
              <a:gd name="T17" fmla="*/ 192 w 192"/>
              <a:gd name="T18" fmla="*/ 2496 h 24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2496">
                <a:moveTo>
                  <a:pt x="0" y="0"/>
                </a:moveTo>
                <a:lnTo>
                  <a:pt x="0" y="2496"/>
                </a:lnTo>
                <a:lnTo>
                  <a:pt x="192" y="2304"/>
                </a:lnTo>
                <a:lnTo>
                  <a:pt x="192" y="192"/>
                </a:lnTo>
                <a:lnTo>
                  <a:pt x="0" y="0"/>
                </a:lnTo>
                <a:close/>
              </a:path>
            </a:pathLst>
          </a:custGeom>
          <a:solidFill>
            <a:srgbClr val="52F4C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18" name="Line 104"/>
          <p:cNvSpPr>
            <a:spLocks noChangeShapeType="1"/>
          </p:cNvSpPr>
          <p:nvPr/>
        </p:nvSpPr>
        <p:spPr bwMode="auto">
          <a:xfrm>
            <a:off x="2405469" y="3278168"/>
            <a:ext cx="152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19" name="Line 105"/>
          <p:cNvSpPr>
            <a:spLocks noChangeShapeType="1"/>
          </p:cNvSpPr>
          <p:nvPr/>
        </p:nvSpPr>
        <p:spPr bwMode="auto">
          <a:xfrm>
            <a:off x="2411819" y="2973368"/>
            <a:ext cx="152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20" name="Line 106"/>
          <p:cNvSpPr>
            <a:spLocks noChangeShapeType="1"/>
          </p:cNvSpPr>
          <p:nvPr/>
        </p:nvSpPr>
        <p:spPr bwMode="auto">
          <a:xfrm>
            <a:off x="2411819" y="2668568"/>
            <a:ext cx="152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21" name="Line 107"/>
          <p:cNvSpPr>
            <a:spLocks noChangeShapeType="1"/>
          </p:cNvSpPr>
          <p:nvPr/>
        </p:nvSpPr>
        <p:spPr bwMode="auto">
          <a:xfrm>
            <a:off x="2411819" y="3582968"/>
            <a:ext cx="152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22" name="Rectangle 109"/>
          <p:cNvSpPr>
            <a:spLocks noChangeArrowheads="1"/>
          </p:cNvSpPr>
          <p:nvPr/>
        </p:nvSpPr>
        <p:spPr bwMode="auto">
          <a:xfrm>
            <a:off x="6601040" y="3402216"/>
            <a:ext cx="609600" cy="304800"/>
          </a:xfrm>
          <a:prstGeom prst="rect">
            <a:avLst/>
          </a:prstGeom>
          <a:solidFill>
            <a:srgbClr val="ECD88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623" name="Rectangle 110"/>
          <p:cNvSpPr>
            <a:spLocks noChangeArrowheads="1"/>
          </p:cNvSpPr>
          <p:nvPr/>
        </p:nvSpPr>
        <p:spPr bwMode="auto">
          <a:xfrm>
            <a:off x="7820240" y="2487816"/>
            <a:ext cx="609600" cy="304800"/>
          </a:xfrm>
          <a:prstGeom prst="rect">
            <a:avLst/>
          </a:prstGeom>
          <a:solidFill>
            <a:srgbClr val="ECD88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624" name="Rectangle 111"/>
          <p:cNvSpPr>
            <a:spLocks noChangeArrowheads="1"/>
          </p:cNvSpPr>
          <p:nvPr/>
        </p:nvSpPr>
        <p:spPr bwMode="auto">
          <a:xfrm>
            <a:off x="7820240" y="2792616"/>
            <a:ext cx="609600" cy="304800"/>
          </a:xfrm>
          <a:prstGeom prst="rect">
            <a:avLst/>
          </a:prstGeom>
          <a:solidFill>
            <a:srgbClr val="ECD88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625" name="Rectangle 112"/>
          <p:cNvSpPr>
            <a:spLocks noChangeArrowheads="1"/>
          </p:cNvSpPr>
          <p:nvPr/>
        </p:nvSpPr>
        <p:spPr bwMode="auto">
          <a:xfrm>
            <a:off x="7820240" y="3097416"/>
            <a:ext cx="609600" cy="304800"/>
          </a:xfrm>
          <a:prstGeom prst="rect">
            <a:avLst/>
          </a:prstGeom>
          <a:solidFill>
            <a:srgbClr val="ECD88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626" name="Rectangle 113"/>
          <p:cNvSpPr>
            <a:spLocks noChangeArrowheads="1"/>
          </p:cNvSpPr>
          <p:nvPr/>
        </p:nvSpPr>
        <p:spPr bwMode="auto">
          <a:xfrm>
            <a:off x="7210640" y="2487816"/>
            <a:ext cx="609600" cy="304800"/>
          </a:xfrm>
          <a:prstGeom prst="rect">
            <a:avLst/>
          </a:prstGeom>
          <a:solidFill>
            <a:srgbClr val="ECD88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627" name="Rectangle 114"/>
          <p:cNvSpPr>
            <a:spLocks noChangeArrowheads="1"/>
          </p:cNvSpPr>
          <p:nvPr/>
        </p:nvSpPr>
        <p:spPr bwMode="auto">
          <a:xfrm>
            <a:off x="7210640" y="2792616"/>
            <a:ext cx="609600" cy="304800"/>
          </a:xfrm>
          <a:prstGeom prst="rect">
            <a:avLst/>
          </a:prstGeom>
          <a:solidFill>
            <a:srgbClr val="ECD88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628" name="Rectangle 115"/>
          <p:cNvSpPr>
            <a:spLocks noChangeArrowheads="1"/>
          </p:cNvSpPr>
          <p:nvPr/>
        </p:nvSpPr>
        <p:spPr bwMode="auto">
          <a:xfrm>
            <a:off x="7210640" y="3402216"/>
            <a:ext cx="609600" cy="304800"/>
          </a:xfrm>
          <a:prstGeom prst="rect">
            <a:avLst/>
          </a:prstGeom>
          <a:solidFill>
            <a:srgbClr val="ECD88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629" name="Rectangle 116"/>
          <p:cNvSpPr>
            <a:spLocks noChangeArrowheads="1"/>
          </p:cNvSpPr>
          <p:nvPr/>
        </p:nvSpPr>
        <p:spPr bwMode="auto">
          <a:xfrm>
            <a:off x="7210640" y="3097416"/>
            <a:ext cx="609600" cy="304800"/>
          </a:xfrm>
          <a:prstGeom prst="rect">
            <a:avLst/>
          </a:prstGeom>
          <a:solidFill>
            <a:srgbClr val="ECD88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630" name="Rectangle 117"/>
          <p:cNvSpPr>
            <a:spLocks noChangeArrowheads="1"/>
          </p:cNvSpPr>
          <p:nvPr/>
        </p:nvSpPr>
        <p:spPr bwMode="auto">
          <a:xfrm>
            <a:off x="7820240" y="3402216"/>
            <a:ext cx="609600" cy="304800"/>
          </a:xfrm>
          <a:prstGeom prst="rect">
            <a:avLst/>
          </a:prstGeom>
          <a:solidFill>
            <a:srgbClr val="ECD88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631" name="Line 118"/>
          <p:cNvSpPr>
            <a:spLocks noChangeShapeType="1"/>
          </p:cNvSpPr>
          <p:nvPr/>
        </p:nvSpPr>
        <p:spPr bwMode="auto">
          <a:xfrm>
            <a:off x="5689815" y="2640216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32" name="Line 119"/>
          <p:cNvSpPr>
            <a:spLocks noChangeShapeType="1"/>
          </p:cNvSpPr>
          <p:nvPr/>
        </p:nvSpPr>
        <p:spPr bwMode="auto">
          <a:xfrm>
            <a:off x="5689815" y="2945016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33" name="Line 120"/>
          <p:cNvSpPr>
            <a:spLocks noChangeShapeType="1"/>
          </p:cNvSpPr>
          <p:nvPr/>
        </p:nvSpPr>
        <p:spPr bwMode="auto">
          <a:xfrm>
            <a:off x="5689815" y="3249816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34" name="Freeform 121"/>
          <p:cNvSpPr>
            <a:spLocks/>
          </p:cNvSpPr>
          <p:nvPr/>
        </p:nvSpPr>
        <p:spPr bwMode="auto">
          <a:xfrm flipH="1">
            <a:off x="5691403" y="2487816"/>
            <a:ext cx="152400" cy="1219200"/>
          </a:xfrm>
          <a:custGeom>
            <a:avLst/>
            <a:gdLst>
              <a:gd name="T0" fmla="*/ 0 w 192"/>
              <a:gd name="T1" fmla="*/ 0 h 2496"/>
              <a:gd name="T2" fmla="*/ 0 w 192"/>
              <a:gd name="T3" fmla="*/ 2147483647 h 2496"/>
              <a:gd name="T4" fmla="*/ 2147483647 w 192"/>
              <a:gd name="T5" fmla="*/ 2147483647 h 2496"/>
              <a:gd name="T6" fmla="*/ 2147483647 w 192"/>
              <a:gd name="T7" fmla="*/ 2147483647 h 2496"/>
              <a:gd name="T8" fmla="*/ 0 w 192"/>
              <a:gd name="T9" fmla="*/ 0 h 24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2496"/>
              <a:gd name="T17" fmla="*/ 192 w 192"/>
              <a:gd name="T18" fmla="*/ 2496 h 24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2496">
                <a:moveTo>
                  <a:pt x="0" y="0"/>
                </a:moveTo>
                <a:lnTo>
                  <a:pt x="0" y="2496"/>
                </a:lnTo>
                <a:lnTo>
                  <a:pt x="192" y="2304"/>
                </a:lnTo>
                <a:lnTo>
                  <a:pt x="192" y="192"/>
                </a:lnTo>
                <a:lnTo>
                  <a:pt x="0" y="0"/>
                </a:lnTo>
                <a:close/>
              </a:path>
            </a:pathLst>
          </a:custGeom>
          <a:solidFill>
            <a:srgbClr val="52F4C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35" name="Line 122"/>
          <p:cNvSpPr>
            <a:spLocks noChangeShapeType="1"/>
          </p:cNvSpPr>
          <p:nvPr/>
        </p:nvSpPr>
        <p:spPr bwMode="auto">
          <a:xfrm>
            <a:off x="5837453" y="3249816"/>
            <a:ext cx="152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36" name="Line 123"/>
          <p:cNvSpPr>
            <a:spLocks noChangeShapeType="1"/>
          </p:cNvSpPr>
          <p:nvPr/>
        </p:nvSpPr>
        <p:spPr bwMode="auto">
          <a:xfrm>
            <a:off x="5843803" y="2945016"/>
            <a:ext cx="152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37" name="Line 124"/>
          <p:cNvSpPr>
            <a:spLocks noChangeShapeType="1"/>
          </p:cNvSpPr>
          <p:nvPr/>
        </p:nvSpPr>
        <p:spPr bwMode="auto">
          <a:xfrm>
            <a:off x="5843803" y="2640216"/>
            <a:ext cx="152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38" name="Line 125"/>
          <p:cNvSpPr>
            <a:spLocks noChangeShapeType="1"/>
          </p:cNvSpPr>
          <p:nvPr/>
        </p:nvSpPr>
        <p:spPr bwMode="auto">
          <a:xfrm>
            <a:off x="5843803" y="3554616"/>
            <a:ext cx="152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39" name="Rectangle 129"/>
          <p:cNvSpPr>
            <a:spLocks noChangeArrowheads="1"/>
          </p:cNvSpPr>
          <p:nvPr/>
        </p:nvSpPr>
        <p:spPr bwMode="auto">
          <a:xfrm>
            <a:off x="3015069" y="1677968"/>
            <a:ext cx="457200" cy="304800"/>
          </a:xfrm>
          <a:prstGeom prst="rect">
            <a:avLst/>
          </a:prstGeom>
          <a:solidFill>
            <a:srgbClr val="ECD88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rPr>
              <a:t>offset</a:t>
            </a:r>
          </a:p>
        </p:txBody>
      </p:sp>
      <p:sp>
        <p:nvSpPr>
          <p:cNvPr id="640" name="Rectangle 130"/>
          <p:cNvSpPr>
            <a:spLocks noChangeArrowheads="1"/>
          </p:cNvSpPr>
          <p:nvPr/>
        </p:nvSpPr>
        <p:spPr bwMode="auto">
          <a:xfrm>
            <a:off x="583019" y="1677968"/>
            <a:ext cx="1060450" cy="304800"/>
          </a:xfrm>
          <a:prstGeom prst="rect">
            <a:avLst/>
          </a:prstGeom>
          <a:solidFill>
            <a:srgbClr val="6F89F7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rPr>
              <a:t>tag</a:t>
            </a: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ECD882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641" name="Rectangle 131"/>
          <p:cNvSpPr>
            <a:spLocks noChangeArrowheads="1"/>
          </p:cNvSpPr>
          <p:nvPr/>
        </p:nvSpPr>
        <p:spPr bwMode="auto">
          <a:xfrm>
            <a:off x="1643469" y="1677968"/>
            <a:ext cx="1371600" cy="304800"/>
          </a:xfrm>
          <a:prstGeom prst="rect">
            <a:avLst/>
          </a:prstGeom>
          <a:solidFill>
            <a:srgbClr val="52F4C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i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2-bit index</a:t>
            </a:r>
          </a:p>
        </p:txBody>
      </p:sp>
      <p:sp>
        <p:nvSpPr>
          <p:cNvPr id="642" name="AutoShape 132"/>
          <p:cNvSpPr>
            <a:spLocks noChangeArrowheads="1"/>
          </p:cNvSpPr>
          <p:nvPr/>
        </p:nvSpPr>
        <p:spPr bwMode="auto">
          <a:xfrm rot="5400000" flipH="1" flipV="1">
            <a:off x="392519" y="1639868"/>
            <a:ext cx="304800" cy="381000"/>
          </a:xfrm>
          <a:prstGeom prst="flowChartDocument">
            <a:avLst/>
          </a:prstGeom>
          <a:solidFill>
            <a:srgbClr val="FFFFFF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ECD882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643" name="Freeform 133"/>
          <p:cNvSpPr>
            <a:spLocks/>
          </p:cNvSpPr>
          <p:nvPr/>
        </p:nvSpPr>
        <p:spPr bwMode="auto">
          <a:xfrm flipV="1">
            <a:off x="1960969" y="1982768"/>
            <a:ext cx="296863" cy="1196975"/>
          </a:xfrm>
          <a:custGeom>
            <a:avLst/>
            <a:gdLst>
              <a:gd name="T0" fmla="*/ 0 w 144"/>
              <a:gd name="T1" fmla="*/ 2147483647 h 2016"/>
              <a:gd name="T2" fmla="*/ 0 w 144"/>
              <a:gd name="T3" fmla="*/ 0 h 2016"/>
              <a:gd name="T4" fmla="*/ 2147483647 w 144"/>
              <a:gd name="T5" fmla="*/ 0 h 2016"/>
              <a:gd name="T6" fmla="*/ 0 60000 65536"/>
              <a:gd name="T7" fmla="*/ 0 60000 65536"/>
              <a:gd name="T8" fmla="*/ 0 60000 65536"/>
              <a:gd name="T9" fmla="*/ 0 w 144"/>
              <a:gd name="T10" fmla="*/ 0 h 2016"/>
              <a:gd name="T11" fmla="*/ 144 w 144"/>
              <a:gd name="T12" fmla="*/ 2016 h 20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016">
                <a:moveTo>
                  <a:pt x="0" y="2016"/>
                </a:move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44" name="Freeform 134"/>
          <p:cNvSpPr>
            <a:spLocks/>
          </p:cNvSpPr>
          <p:nvPr/>
        </p:nvSpPr>
        <p:spPr bwMode="auto">
          <a:xfrm flipV="1">
            <a:off x="4331108" y="2183015"/>
            <a:ext cx="1360296" cy="968375"/>
          </a:xfrm>
          <a:custGeom>
            <a:avLst/>
            <a:gdLst>
              <a:gd name="T0" fmla="*/ 0 w 144"/>
              <a:gd name="T1" fmla="*/ 2147483647 h 2016"/>
              <a:gd name="T2" fmla="*/ 0 w 144"/>
              <a:gd name="T3" fmla="*/ 0 h 2016"/>
              <a:gd name="T4" fmla="*/ 2147483647 w 144"/>
              <a:gd name="T5" fmla="*/ 0 h 2016"/>
              <a:gd name="T6" fmla="*/ 0 60000 65536"/>
              <a:gd name="T7" fmla="*/ 0 60000 65536"/>
              <a:gd name="T8" fmla="*/ 0 60000 65536"/>
              <a:gd name="T9" fmla="*/ 0 w 144"/>
              <a:gd name="T10" fmla="*/ 0 h 2016"/>
              <a:gd name="T11" fmla="*/ 144 w 144"/>
              <a:gd name="T12" fmla="*/ 2016 h 20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016">
                <a:moveTo>
                  <a:pt x="0" y="2016"/>
                </a:move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45" name="Line 135"/>
          <p:cNvSpPr>
            <a:spLocks noChangeShapeType="1"/>
          </p:cNvSpPr>
          <p:nvPr/>
        </p:nvSpPr>
        <p:spPr bwMode="auto">
          <a:xfrm flipH="1">
            <a:off x="1960969" y="2211368"/>
            <a:ext cx="23637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46" name="Line 136"/>
          <p:cNvSpPr>
            <a:spLocks noChangeShapeType="1"/>
          </p:cNvSpPr>
          <p:nvPr/>
        </p:nvSpPr>
        <p:spPr bwMode="auto">
          <a:xfrm>
            <a:off x="6905840" y="3707016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47" name="Line 137"/>
          <p:cNvSpPr>
            <a:spLocks noChangeShapeType="1"/>
          </p:cNvSpPr>
          <p:nvPr/>
        </p:nvSpPr>
        <p:spPr bwMode="auto">
          <a:xfrm>
            <a:off x="6296240" y="3707016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48" name="Line 138"/>
          <p:cNvSpPr>
            <a:spLocks noChangeShapeType="1"/>
          </p:cNvSpPr>
          <p:nvPr/>
        </p:nvSpPr>
        <p:spPr bwMode="auto">
          <a:xfrm>
            <a:off x="8125040" y="3707016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49" name="Line 139"/>
          <p:cNvSpPr>
            <a:spLocks noChangeShapeType="1"/>
          </p:cNvSpPr>
          <p:nvPr/>
        </p:nvSpPr>
        <p:spPr bwMode="auto">
          <a:xfrm>
            <a:off x="7515440" y="3707016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50" name="Freeform 140"/>
          <p:cNvSpPr>
            <a:spLocks/>
          </p:cNvSpPr>
          <p:nvPr/>
        </p:nvSpPr>
        <p:spPr bwMode="auto">
          <a:xfrm rot="16200000" flipH="1">
            <a:off x="7136822" y="3104559"/>
            <a:ext cx="152400" cy="2424113"/>
          </a:xfrm>
          <a:custGeom>
            <a:avLst/>
            <a:gdLst>
              <a:gd name="T0" fmla="*/ 0 w 192"/>
              <a:gd name="T1" fmla="*/ 0 h 2496"/>
              <a:gd name="T2" fmla="*/ 0 w 192"/>
              <a:gd name="T3" fmla="*/ 2147483647 h 2496"/>
              <a:gd name="T4" fmla="*/ 2147483647 w 192"/>
              <a:gd name="T5" fmla="*/ 2147483647 h 2496"/>
              <a:gd name="T6" fmla="*/ 2147483647 w 192"/>
              <a:gd name="T7" fmla="*/ 2147483647 h 2496"/>
              <a:gd name="T8" fmla="*/ 0 w 192"/>
              <a:gd name="T9" fmla="*/ 0 h 24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2496"/>
              <a:gd name="T17" fmla="*/ 192 w 192"/>
              <a:gd name="T18" fmla="*/ 2496 h 24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2496">
                <a:moveTo>
                  <a:pt x="0" y="0"/>
                </a:moveTo>
                <a:lnTo>
                  <a:pt x="0" y="2496"/>
                </a:lnTo>
                <a:lnTo>
                  <a:pt x="192" y="2304"/>
                </a:lnTo>
                <a:lnTo>
                  <a:pt x="192" y="192"/>
                </a:lnTo>
                <a:lnTo>
                  <a:pt x="0" y="0"/>
                </a:lnTo>
                <a:close/>
              </a:path>
            </a:pathLst>
          </a:custGeom>
          <a:solidFill>
            <a:srgbClr val="ECD88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ECD882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651" name="Freeform 142"/>
          <p:cNvSpPr>
            <a:spLocks/>
          </p:cNvSpPr>
          <p:nvPr/>
        </p:nvSpPr>
        <p:spPr bwMode="auto">
          <a:xfrm flipV="1">
            <a:off x="1345019" y="1982768"/>
            <a:ext cx="296863" cy="1905000"/>
          </a:xfrm>
          <a:custGeom>
            <a:avLst/>
            <a:gdLst>
              <a:gd name="T0" fmla="*/ 0 w 144"/>
              <a:gd name="T1" fmla="*/ 2147483647 h 2016"/>
              <a:gd name="T2" fmla="*/ 0 w 144"/>
              <a:gd name="T3" fmla="*/ 0 h 2016"/>
              <a:gd name="T4" fmla="*/ 2147483647 w 144"/>
              <a:gd name="T5" fmla="*/ 0 h 2016"/>
              <a:gd name="T6" fmla="*/ 0 60000 65536"/>
              <a:gd name="T7" fmla="*/ 0 60000 65536"/>
              <a:gd name="T8" fmla="*/ 0 60000 65536"/>
              <a:gd name="T9" fmla="*/ 0 w 144"/>
              <a:gd name="T10" fmla="*/ 0 h 2016"/>
              <a:gd name="T11" fmla="*/ 144 w 144"/>
              <a:gd name="T12" fmla="*/ 2016 h 20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016">
                <a:moveTo>
                  <a:pt x="0" y="2016"/>
                </a:move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52" name="Freeform 144"/>
          <p:cNvSpPr>
            <a:spLocks/>
          </p:cNvSpPr>
          <p:nvPr/>
        </p:nvSpPr>
        <p:spPr bwMode="auto">
          <a:xfrm>
            <a:off x="1641882" y="3887768"/>
            <a:ext cx="1874837" cy="304800"/>
          </a:xfrm>
          <a:custGeom>
            <a:avLst/>
            <a:gdLst>
              <a:gd name="T0" fmla="*/ 0 w 864"/>
              <a:gd name="T1" fmla="*/ 0 h 192"/>
              <a:gd name="T2" fmla="*/ 2147483647 w 864"/>
              <a:gd name="T3" fmla="*/ 0 h 192"/>
              <a:gd name="T4" fmla="*/ 2147483647 w 864"/>
              <a:gd name="T5" fmla="*/ 2147483647 h 192"/>
              <a:gd name="T6" fmla="*/ 0 60000 65536"/>
              <a:gd name="T7" fmla="*/ 0 60000 65536"/>
              <a:gd name="T8" fmla="*/ 0 60000 65536"/>
              <a:gd name="T9" fmla="*/ 0 w 864"/>
              <a:gd name="T10" fmla="*/ 0 h 192"/>
              <a:gd name="T11" fmla="*/ 864 w 86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192">
                <a:moveTo>
                  <a:pt x="0" y="0"/>
                </a:moveTo>
                <a:lnTo>
                  <a:pt x="864" y="0"/>
                </a:lnTo>
                <a:lnTo>
                  <a:pt x="864" y="19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53" name="Line 145"/>
          <p:cNvSpPr>
            <a:spLocks noChangeShapeType="1"/>
          </p:cNvSpPr>
          <p:nvPr/>
        </p:nvSpPr>
        <p:spPr bwMode="auto">
          <a:xfrm flipH="1">
            <a:off x="3173819" y="3887768"/>
            <a:ext cx="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54" name="Line 146"/>
          <p:cNvSpPr>
            <a:spLocks noChangeShapeType="1"/>
          </p:cNvSpPr>
          <p:nvPr/>
        </p:nvSpPr>
        <p:spPr bwMode="auto">
          <a:xfrm flipH="1">
            <a:off x="2869019" y="3887768"/>
            <a:ext cx="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55" name="Line 147"/>
          <p:cNvSpPr>
            <a:spLocks noChangeShapeType="1"/>
          </p:cNvSpPr>
          <p:nvPr/>
        </p:nvSpPr>
        <p:spPr bwMode="auto">
          <a:xfrm flipH="1">
            <a:off x="2564219" y="3887768"/>
            <a:ext cx="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56" name="Text Box 153"/>
          <p:cNvSpPr txBox="1">
            <a:spLocks noChangeArrowheads="1"/>
          </p:cNvSpPr>
          <p:nvPr/>
        </p:nvSpPr>
        <p:spPr bwMode="auto">
          <a:xfrm>
            <a:off x="5438990" y="2121104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90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2-bit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CD882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7" name="Text Box 154"/>
          <p:cNvSpPr txBox="1">
            <a:spLocks noChangeArrowheads="1"/>
          </p:cNvSpPr>
          <p:nvPr/>
        </p:nvSpPr>
        <p:spPr bwMode="auto">
          <a:xfrm>
            <a:off x="5298112" y="3978255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90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2-bit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CD882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8" name="Line 155"/>
          <p:cNvSpPr>
            <a:spLocks noChangeShapeType="1"/>
          </p:cNvSpPr>
          <p:nvPr/>
        </p:nvSpPr>
        <p:spPr bwMode="auto">
          <a:xfrm flipV="1">
            <a:off x="3250019" y="1557318"/>
            <a:ext cx="0" cy="1206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ECD88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61" name="Rectangle 117"/>
          <p:cNvSpPr>
            <a:spLocks noChangeArrowheads="1"/>
          </p:cNvSpPr>
          <p:nvPr/>
        </p:nvSpPr>
        <p:spPr bwMode="auto">
          <a:xfrm>
            <a:off x="4306853" y="4059217"/>
            <a:ext cx="914400" cy="571500"/>
          </a:xfrm>
          <a:prstGeom prst="rect">
            <a:avLst/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chemeClr val="bg1"/>
                </a:solidFill>
              </a:rPr>
              <a:t>Way</a:t>
            </a:r>
            <a:br>
              <a:rPr lang="en-US" sz="1400" b="1">
                <a:solidFill>
                  <a:schemeClr val="bg1"/>
                </a:solidFill>
              </a:rPr>
            </a:br>
            <a:r>
              <a:rPr lang="en-US" sz="1400" b="1">
                <a:solidFill>
                  <a:schemeClr val="bg1"/>
                </a:solidFill>
              </a:rPr>
              <a:t>Predictor</a:t>
            </a:r>
            <a:endParaRPr lang="en-US" sz="1400" b="1">
              <a:solidFill>
                <a:srgbClr val="000000"/>
              </a:solidFill>
            </a:endParaRPr>
          </a:p>
        </p:txBody>
      </p:sp>
      <p:cxnSp>
        <p:nvCxnSpPr>
          <p:cNvPr id="663" name="Elbow Connector 662"/>
          <p:cNvCxnSpPr>
            <a:endCxn id="581" idx="3"/>
          </p:cNvCxnSpPr>
          <p:nvPr/>
        </p:nvCxnSpPr>
        <p:spPr bwMode="auto">
          <a:xfrm>
            <a:off x="3250019" y="1557318"/>
            <a:ext cx="4198746" cy="3384774"/>
          </a:xfrm>
          <a:prstGeom prst="bentConnector3">
            <a:avLst>
              <a:gd name="adj1" fmla="val 129585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7" name="Elbow Connector 666"/>
          <p:cNvCxnSpPr>
            <a:stCxn id="651" idx="1"/>
            <a:endCxn id="661" idx="2"/>
          </p:cNvCxnSpPr>
          <p:nvPr/>
        </p:nvCxnSpPr>
        <p:spPr bwMode="auto">
          <a:xfrm>
            <a:off x="1345019" y="3887768"/>
            <a:ext cx="3419034" cy="742949"/>
          </a:xfrm>
          <a:prstGeom prst="bentConnector4">
            <a:avLst>
              <a:gd name="adj1" fmla="val -3"/>
              <a:gd name="adj2" fmla="val 13076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2" name="Straight Arrow Connector 671"/>
          <p:cNvCxnSpPr>
            <a:stCxn id="661" idx="3"/>
          </p:cNvCxnSpPr>
          <p:nvPr/>
        </p:nvCxnSpPr>
        <p:spPr bwMode="auto">
          <a:xfrm>
            <a:off x="5221253" y="4344967"/>
            <a:ext cx="88182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75" name="AutoShape 92"/>
          <p:cNvSpPr>
            <a:spLocks noChangeArrowheads="1"/>
          </p:cNvSpPr>
          <p:nvPr/>
        </p:nvSpPr>
        <p:spPr bwMode="auto">
          <a:xfrm>
            <a:off x="5460037" y="5169123"/>
            <a:ext cx="304800" cy="304800"/>
          </a:xfrm>
          <a:prstGeom prst="flowChartTerminator">
            <a:avLst/>
          </a:prstGeom>
          <a:solidFill>
            <a:srgbClr val="6F89F7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rPr>
              <a:t>=</a:t>
            </a:r>
          </a:p>
        </p:txBody>
      </p:sp>
      <p:cxnSp>
        <p:nvCxnSpPr>
          <p:cNvPr id="676" name="Elbow Connector 675"/>
          <p:cNvCxnSpPr>
            <a:stCxn id="610" idx="3"/>
            <a:endCxn id="675" idx="1"/>
          </p:cNvCxnSpPr>
          <p:nvPr/>
        </p:nvCxnSpPr>
        <p:spPr bwMode="auto">
          <a:xfrm>
            <a:off x="3707219" y="4344968"/>
            <a:ext cx="1752818" cy="976555"/>
          </a:xfrm>
          <a:prstGeom prst="bentConnector3">
            <a:avLst>
              <a:gd name="adj1" fmla="val 16435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9" name="Straight Arrow Connector 678"/>
          <p:cNvCxnSpPr>
            <a:stCxn id="657" idx="2"/>
            <a:endCxn id="675" idx="0"/>
          </p:cNvCxnSpPr>
          <p:nvPr/>
        </p:nvCxnSpPr>
        <p:spPr bwMode="auto">
          <a:xfrm>
            <a:off x="5612437" y="4344967"/>
            <a:ext cx="0" cy="8241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1" name="Straight Arrow Connector 680"/>
          <p:cNvCxnSpPr>
            <a:stCxn id="675" idx="2"/>
          </p:cNvCxnSpPr>
          <p:nvPr/>
        </p:nvCxnSpPr>
        <p:spPr bwMode="auto">
          <a:xfrm>
            <a:off x="5612437" y="5473923"/>
            <a:ext cx="0" cy="3456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83" name="Text Box 20"/>
          <p:cNvSpPr txBox="1">
            <a:spLocks noChangeArrowheads="1"/>
          </p:cNvSpPr>
          <p:nvPr/>
        </p:nvSpPr>
        <p:spPr bwMode="auto">
          <a:xfrm>
            <a:off x="5398819" y="5778723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090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hit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909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-1" y="6617166"/>
            <a:ext cx="32193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2.3   </a:t>
            </a: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Advanced 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75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 2 </a:t>
            </a:r>
            <a:r>
              <a:rPr lang="mr-IN" dirty="0" smtClean="0"/>
              <a:t>–</a:t>
            </a:r>
            <a:r>
              <a:rPr lang="en-US" dirty="0" smtClean="0"/>
              <a:t> Way Prediction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Low order tag bits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dirty="0" smtClean="0"/>
              <a:t>prediction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Predicts </a:t>
            </a:r>
            <a:r>
              <a:rPr lang="en-US" sz="2400" dirty="0"/>
              <a:t>the next block to be </a:t>
            </a:r>
            <a:r>
              <a:rPr lang="en-US" sz="2400" dirty="0" smtClean="0"/>
              <a:t>accessed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9900"/>
                </a:solidFill>
              </a:rPr>
              <a:t>what locality</a:t>
            </a:r>
            <a:r>
              <a:rPr lang="en-US" sz="2400" dirty="0" smtClean="0"/>
              <a:t>?</a:t>
            </a:r>
            <a:endParaRPr lang="en-US" sz="2400" dirty="0"/>
          </a:p>
          <a:p>
            <a:pPr lvl="1"/>
            <a:r>
              <a:rPr lang="en-US" sz="2400" dirty="0"/>
              <a:t>Multiplexer could be set early to select the predicted block, only a single tag comparison</a:t>
            </a:r>
          </a:p>
          <a:p>
            <a:pPr lvl="1"/>
            <a:r>
              <a:rPr lang="en-US" sz="2400" dirty="0"/>
              <a:t>A miss results in checking the other </a:t>
            </a:r>
            <a:r>
              <a:rPr lang="en-US" sz="2400" dirty="0" smtClean="0"/>
              <a:t>blocks</a:t>
            </a:r>
            <a:endParaRPr lang="en-US" sz="2200" dirty="0" smtClean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800" dirty="0" smtClean="0"/>
              <a:t>Prediction accuracy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&gt; 90% for two-way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&gt; 80% for four-way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I-cache has better accuracy than D-cache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First used on MIPS R10000 in mid-90s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800" dirty="0" smtClean="0"/>
              <a:t>Extend to decide which block to access using </a:t>
            </a:r>
            <a:r>
              <a:rPr lang="en-US" sz="2400" i="1" dirty="0" smtClean="0"/>
              <a:t>way selection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Intends to save power consumption.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Increases </a:t>
            </a:r>
            <a:r>
              <a:rPr lang="en-US" sz="2400" dirty="0" err="1" smtClean="0"/>
              <a:t>mis</a:t>
            </a:r>
            <a:r>
              <a:rPr lang="en-US" sz="2400" dirty="0" smtClean="0"/>
              <a:t>-prediction penalty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617166"/>
            <a:ext cx="32193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2.3   </a:t>
            </a: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Advanced 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80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 3 </a:t>
            </a:r>
            <a:r>
              <a:rPr lang="mr-IN" dirty="0" smtClean="0"/>
              <a:t>–</a:t>
            </a:r>
            <a:r>
              <a:rPr lang="en-US" dirty="0" smtClean="0"/>
              <a:t> Pipelining Cache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Pipeline cache access to improve bandwidth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Faster clock cycle, but slow hit time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Cache hit handled in multiple cycles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Examples </a:t>
            </a:r>
            <a:r>
              <a:rPr lang="mr-IN" sz="2400" dirty="0" smtClean="0"/>
              <a:t>–</a:t>
            </a:r>
            <a:r>
              <a:rPr lang="en-US" sz="2400" dirty="0" smtClean="0"/>
              <a:t> hit time in cycles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Pentium:  1 cycle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Pentium Pro – Pentium III:  2 cycles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Pentium 4 – Core i7:  4 cycles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Increases branch </a:t>
            </a:r>
            <a:r>
              <a:rPr lang="en-US" sz="2800" dirty="0" err="1" smtClean="0"/>
              <a:t>mis</a:t>
            </a:r>
            <a:r>
              <a:rPr lang="en-US" sz="2800" dirty="0" smtClean="0"/>
              <a:t>-prediction penalty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Makes it easier to increase associativity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In associative cache, tag compare and data output are serialized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617166"/>
            <a:ext cx="32193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2.3   Advanced 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41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 3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Multibanked</a:t>
            </a:r>
            <a:r>
              <a:rPr lang="en-US" dirty="0" smtClean="0"/>
              <a:t> Caches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Organize cache as independent banks to support simultaneous access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ARM Cortex-A8 supports 1-4 banks for L2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Intel i7 supports 4 banks for L1 and 8 banks for L2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/>
              <a:t>Interleave banks according to block address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Mapping banks by </a:t>
            </a:r>
            <a:r>
              <a:rPr lang="en-US" sz="2200" b="1" dirty="0" smtClean="0">
                <a:solidFill>
                  <a:srgbClr val="001CFE"/>
                </a:solidFill>
              </a:rPr>
              <a:t>index mod #banks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pic>
        <p:nvPicPr>
          <p:cNvPr id="7" name="Picture 2" descr="Z:\WOMAT\Production\Artfinal\0000000038\MKCAD\978-0-12-811905-1\0003165541\XMLLowres\f02-10-97801281190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95" y="4009609"/>
            <a:ext cx="8725625" cy="149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7694" y="5799561"/>
            <a:ext cx="8725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100" b="1"/>
              <a:t>Figure 2.10 Four-way interleaved cache banks using block addressing. </a:t>
            </a:r>
            <a:r>
              <a:rPr lang="en-US" altLang="en-US" sz="1100" dirty="0"/>
              <a:t>Assuming 64 bytes per block, each of these addresses would be multiplied by 64 to get byte addressing.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" y="6617166"/>
            <a:ext cx="32193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2.3   Advanced 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689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 4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Nonblocking</a:t>
            </a:r>
            <a:r>
              <a:rPr lang="en-US" dirty="0" smtClean="0"/>
              <a:t> Caches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Allow data cache to service hits during a miss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Reduces effective miss penalty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“Hit under miss”</a:t>
            </a:r>
          </a:p>
          <a:p>
            <a:pPr marL="342900" lvl="1" indent="-3429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50000"/>
              <a:buFont typeface=".AppleSystemUIFont" charset="-120"/>
              <a:buChar char="●"/>
            </a:pPr>
            <a:r>
              <a:rPr lang="en-US" sz="2800" dirty="0"/>
              <a:t>Extended to “Hit under multiple miss”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L2 must support this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20" y="3090134"/>
            <a:ext cx="7069572" cy="3463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" y="6617166"/>
            <a:ext cx="32193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2.3   Advanced 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57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 5 </a:t>
            </a:r>
            <a:r>
              <a:rPr lang="mr-IN" dirty="0" smtClean="0"/>
              <a:t>–</a:t>
            </a:r>
            <a:r>
              <a:rPr lang="en-US" dirty="0" smtClean="0"/>
              <a:t> Critical Word First, Early Restart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Processor needs one word in a block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i="1" dirty="0" smtClean="0">
                <a:solidFill>
                  <a:srgbClr val="001CFE"/>
                </a:solidFill>
              </a:rPr>
              <a:t>Critical word first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Request missed word from memory first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Send it to the processor as soon as it arrives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i="1" dirty="0" smtClean="0">
                <a:solidFill>
                  <a:srgbClr val="001CFE"/>
                </a:solidFill>
              </a:rPr>
              <a:t>Early restart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Fetch the block in normal order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Send missed word to the processor as soon as it arrives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Effectiveness of these strategies depends on block size and likelihood of another access to the portion of the block that has not yet been fetched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More benefits if block size is larger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617166"/>
            <a:ext cx="32193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2.3   Advanced 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647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 6 </a:t>
            </a:r>
            <a:r>
              <a:rPr lang="mr-IN" dirty="0" smtClean="0"/>
              <a:t>–</a:t>
            </a:r>
            <a:r>
              <a:rPr lang="en-US" dirty="0" smtClean="0"/>
              <a:t> Merging Write Buffer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When storing to a block that is already pending in the write buffer, update write buffer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Reduces stalls due to full write buffer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Do not apply to I/O addresses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3301" y="2577579"/>
            <a:ext cx="5461666" cy="389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25693" y="3055089"/>
            <a:ext cx="1651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smtClean="0">
                <a:latin typeface="Calibri" charset="0"/>
                <a:ea typeface="Calibri" charset="0"/>
                <a:cs typeface="Calibri" charset="0"/>
              </a:rPr>
              <a:t>w/o write merging</a:t>
            </a:r>
            <a:endParaRPr lang="en-US" sz="2800" i="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748" y="5156791"/>
            <a:ext cx="1651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w write merging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6617166"/>
            <a:ext cx="32193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2.3   Advanced 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69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small fully associative cache between L1 and L2</a:t>
            </a:r>
          </a:p>
          <a:p>
            <a:pPr lvl="1"/>
            <a:r>
              <a:rPr lang="en-US" dirty="0" smtClean="0"/>
              <a:t>Shared by all sets in L1</a:t>
            </a:r>
          </a:p>
          <a:p>
            <a:r>
              <a:rPr lang="en-US" dirty="0" smtClean="0"/>
              <a:t>Reduce conflict misses</a:t>
            </a:r>
          </a:p>
          <a:p>
            <a:r>
              <a:rPr lang="en-US" dirty="0" smtClean="0"/>
              <a:t>On L1 miss, check VB.</a:t>
            </a:r>
          </a:p>
          <a:p>
            <a:pPr lvl="1"/>
            <a:r>
              <a:rPr lang="en-US" dirty="0" smtClean="0"/>
              <a:t>Hit -&gt; place block back in L1</a:t>
            </a:r>
          </a:p>
          <a:p>
            <a:r>
              <a:rPr lang="en-US" dirty="0" smtClean="0"/>
              <a:t>Very effective in practice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Victim Buffer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6863379" y="3162748"/>
            <a:ext cx="1387736" cy="59167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L1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6483927" y="5573439"/>
            <a:ext cx="2341418" cy="7442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L2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669415" y="4284966"/>
            <a:ext cx="853603" cy="591671"/>
          </a:xfrm>
          <a:prstGeom prst="roundRect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VB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7966364" y="3754582"/>
            <a:ext cx="0" cy="1828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11" name="Straight Arrow Connector 10"/>
          <p:cNvCxnSpPr>
            <a:endCxn id="7" idx="0"/>
          </p:cNvCxnSpPr>
          <p:nvPr/>
        </p:nvCxnSpPr>
        <p:spPr bwMode="auto">
          <a:xfrm>
            <a:off x="7093527" y="3768436"/>
            <a:ext cx="2690" cy="5165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00903680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 7 </a:t>
            </a:r>
            <a:r>
              <a:rPr lang="mr-IN" dirty="0" smtClean="0"/>
              <a:t>–</a:t>
            </a:r>
            <a:r>
              <a:rPr lang="en-US" dirty="0" smtClean="0"/>
              <a:t> Compiler Optimizations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Gap between CPU and memory requires SW developer to look at memory hierarchy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81413" y="3059506"/>
            <a:ext cx="5391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latin typeface="Lucida Console" charset="0"/>
                <a:ea typeface="Lucida Console" charset="0"/>
                <a:cs typeface="Lucida Console" charset="0"/>
              </a:rPr>
              <a:t>/* before */</a:t>
            </a:r>
          </a:p>
          <a:p>
            <a:r>
              <a:rPr lang="en-US" i="0" dirty="0">
                <a:latin typeface="Lucida Console" charset="0"/>
                <a:ea typeface="Lucida Console" charset="0"/>
                <a:cs typeface="Lucida Console" charset="0"/>
              </a:rPr>
              <a:t>f</a:t>
            </a:r>
            <a:r>
              <a:rPr lang="en-US" i="0" dirty="0" smtClean="0">
                <a:latin typeface="Lucida Console" charset="0"/>
                <a:ea typeface="Lucida Console" charset="0"/>
                <a:cs typeface="Lucida Console" charset="0"/>
              </a:rPr>
              <a:t>or (j=0; j &lt; 100; </a:t>
            </a:r>
            <a:r>
              <a:rPr lang="en-US" i="0" dirty="0" err="1" smtClean="0">
                <a:latin typeface="Lucida Console" charset="0"/>
                <a:ea typeface="Lucida Console" charset="0"/>
                <a:cs typeface="Lucida Console" charset="0"/>
              </a:rPr>
              <a:t>j++</a:t>
            </a:r>
            <a:r>
              <a:rPr lang="en-US" i="0" dirty="0" smtClean="0">
                <a:latin typeface="Lucida Console" charset="0"/>
                <a:ea typeface="Lucida Console" charset="0"/>
                <a:cs typeface="Lucida Console" charset="0"/>
              </a:rPr>
              <a:t>)</a:t>
            </a:r>
          </a:p>
          <a:p>
            <a:r>
              <a:rPr lang="en-US" i="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US" i="0" dirty="0" smtClean="0">
                <a:latin typeface="Lucida Console" charset="0"/>
                <a:ea typeface="Lucida Console" charset="0"/>
                <a:cs typeface="Lucida Console" charset="0"/>
              </a:rPr>
              <a:t>   for (</a:t>
            </a:r>
            <a:r>
              <a:rPr lang="en-US" i="0" dirty="0" err="1" smtClean="0">
                <a:latin typeface="Lucida Console" charset="0"/>
                <a:ea typeface="Lucida Console" charset="0"/>
                <a:cs typeface="Lucida Console" charset="0"/>
              </a:rPr>
              <a:t>i</a:t>
            </a:r>
            <a:r>
              <a:rPr lang="en-US" i="0" dirty="0" smtClean="0">
                <a:latin typeface="Lucida Console" charset="0"/>
                <a:ea typeface="Lucida Console" charset="0"/>
                <a:cs typeface="Lucida Console" charset="0"/>
              </a:rPr>
              <a:t>=0; </a:t>
            </a:r>
            <a:r>
              <a:rPr lang="en-US" i="0" dirty="0" err="1" smtClean="0">
                <a:latin typeface="Lucida Console" charset="0"/>
                <a:ea typeface="Lucida Console" charset="0"/>
                <a:cs typeface="Lucida Console" charset="0"/>
              </a:rPr>
              <a:t>i</a:t>
            </a:r>
            <a:r>
              <a:rPr lang="en-US" i="0" dirty="0" smtClean="0">
                <a:latin typeface="Lucida Console" charset="0"/>
                <a:ea typeface="Lucida Console" charset="0"/>
                <a:cs typeface="Lucida Console" charset="0"/>
              </a:rPr>
              <a:t> &lt; 100; </a:t>
            </a:r>
            <a:r>
              <a:rPr lang="en-US" i="0" dirty="0" err="1" smtClean="0">
                <a:latin typeface="Lucida Console" charset="0"/>
                <a:ea typeface="Lucida Console" charset="0"/>
                <a:cs typeface="Lucida Console" charset="0"/>
              </a:rPr>
              <a:t>i</a:t>
            </a:r>
            <a:r>
              <a:rPr lang="en-US" i="0" dirty="0" smtClean="0">
                <a:latin typeface="Lucida Console" charset="0"/>
                <a:ea typeface="Lucida Console" charset="0"/>
                <a:cs typeface="Lucida Console" charset="0"/>
              </a:rPr>
              <a:t>++)</a:t>
            </a:r>
          </a:p>
          <a:p>
            <a:r>
              <a:rPr lang="en-US" i="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US" i="0" dirty="0" smtClean="0">
                <a:latin typeface="Lucida Console" charset="0"/>
                <a:ea typeface="Lucida Console" charset="0"/>
                <a:cs typeface="Lucida Console" charset="0"/>
              </a:rPr>
              <a:t>       x[</a:t>
            </a:r>
            <a:r>
              <a:rPr lang="en-US" i="0" dirty="0" err="1" smtClean="0">
                <a:latin typeface="Lucida Console" charset="0"/>
                <a:ea typeface="Lucida Console" charset="0"/>
                <a:cs typeface="Lucida Console" charset="0"/>
              </a:rPr>
              <a:t>i</a:t>
            </a:r>
            <a:r>
              <a:rPr lang="en-US" i="0" dirty="0" smtClean="0">
                <a:latin typeface="Lucida Console" charset="0"/>
                <a:ea typeface="Lucida Console" charset="0"/>
                <a:cs typeface="Lucida Console" charset="0"/>
              </a:rPr>
              <a:t>][j] = 2*x[</a:t>
            </a:r>
            <a:r>
              <a:rPr lang="en-US" i="0" dirty="0" err="1" smtClean="0">
                <a:latin typeface="Lucida Console" charset="0"/>
                <a:ea typeface="Lucida Console" charset="0"/>
                <a:cs typeface="Lucida Console" charset="0"/>
              </a:rPr>
              <a:t>i</a:t>
            </a:r>
            <a:r>
              <a:rPr lang="en-US" i="0" dirty="0" smtClean="0">
                <a:latin typeface="Lucida Console" charset="0"/>
                <a:ea typeface="Lucida Console" charset="0"/>
                <a:cs typeface="Lucida Console" charset="0"/>
              </a:rPr>
              <a:t>][j];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6617166"/>
            <a:ext cx="32193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2.3   Advanced 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73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Principle of </a:t>
            </a:r>
            <a:r>
              <a:rPr lang="en-US" altLang="x-none" dirty="0" smtClean="0"/>
              <a:t>Locality</a:t>
            </a:r>
            <a:r>
              <a:rPr lang="mr-IN" altLang="x-none" dirty="0"/>
              <a:t> –</a:t>
            </a:r>
            <a:r>
              <a:rPr lang="en-US" altLang="x-none" dirty="0"/>
              <a:t> Review </a:t>
            </a:r>
            <a:endParaRPr lang="en-AU" altLang="x-none" dirty="0"/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0725" y="1124186"/>
            <a:ext cx="8852597" cy="684443"/>
          </a:xfrm>
        </p:spPr>
        <p:txBody>
          <a:bodyPr/>
          <a:lstStyle/>
          <a:p>
            <a:pPr eaLnBrk="1" hangingPunct="1"/>
            <a:r>
              <a:rPr lang="en-US" altLang="x-none" dirty="0" smtClean="0"/>
              <a:t>Identify </a:t>
            </a:r>
            <a:r>
              <a:rPr lang="en-US" altLang="x-none" dirty="0" smtClean="0">
                <a:solidFill>
                  <a:srgbClr val="001CFE"/>
                </a:solidFill>
              </a:rPr>
              <a:t>Temporal</a:t>
            </a:r>
            <a:r>
              <a:rPr lang="en-US" altLang="x-none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x-none" dirty="0" smtClean="0"/>
              <a:t>and</a:t>
            </a:r>
            <a:r>
              <a:rPr lang="en-US" altLang="x-none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x-none" dirty="0" smtClean="0">
                <a:solidFill>
                  <a:srgbClr val="001CFE"/>
                </a:solidFill>
              </a:rPr>
              <a:t>spatial locality</a:t>
            </a:r>
            <a:endParaRPr lang="en-US" altLang="x-none" dirty="0">
              <a:solidFill>
                <a:srgbClr val="001CF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98594" y="2528047"/>
            <a:ext cx="433817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 err="1" smtClean="0">
                <a:latin typeface="Calibri" charset="0"/>
                <a:ea typeface="Calibri" charset="0"/>
                <a:cs typeface="Calibri" charset="0"/>
              </a:rPr>
              <a:t>int</a:t>
            </a: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 sum = 0;</a:t>
            </a:r>
          </a:p>
          <a:p>
            <a:r>
              <a:rPr lang="en-US" sz="2800" i="0" dirty="0" err="1" smtClean="0">
                <a:latin typeface="Calibri" charset="0"/>
                <a:ea typeface="Calibri" charset="0"/>
                <a:cs typeface="Calibri" charset="0"/>
              </a:rPr>
              <a:t>int</a:t>
            </a: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 x[1000];</a:t>
            </a:r>
          </a:p>
          <a:p>
            <a:endParaRPr lang="en-US" sz="2800" i="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for (</a:t>
            </a:r>
            <a:r>
              <a:rPr lang="en-US" sz="2800" i="0" dirty="0" err="1" smtClean="0">
                <a:latin typeface="Calibri" charset="0"/>
                <a:ea typeface="Calibri" charset="0"/>
                <a:cs typeface="Calibri" charset="0"/>
              </a:rPr>
              <a:t>int</a:t>
            </a: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 c = 0; c &lt; 1000; </a:t>
            </a:r>
            <a:r>
              <a:rPr lang="en-US" sz="2800" i="0" dirty="0" err="1" smtClean="0">
                <a:latin typeface="Calibri" charset="0"/>
                <a:ea typeface="Calibri" charset="0"/>
                <a:cs typeface="Calibri" charset="0"/>
              </a:rPr>
              <a:t>c++</a:t>
            </a: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) {</a:t>
            </a:r>
          </a:p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   sum += x[c];</a:t>
            </a:r>
          </a:p>
          <a:p>
            <a:r>
              <a:rPr lang="en-US" sz="2800" i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  x[c] = 0;</a:t>
            </a:r>
          </a:p>
          <a:p>
            <a:r>
              <a:rPr lang="en-US" sz="2800" i="0" dirty="0">
                <a:latin typeface="Calibri" charset="0"/>
                <a:ea typeface="Calibri" charset="0"/>
                <a:cs typeface="Calibri" charset="0"/>
              </a:rPr>
              <a:t>}</a:t>
            </a:r>
            <a:endParaRPr lang="en-US" sz="2800" i="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6617166"/>
            <a:ext cx="166314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9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 7 </a:t>
            </a:r>
            <a:r>
              <a:rPr lang="mr-IN" dirty="0" smtClean="0"/>
              <a:t>–</a:t>
            </a:r>
            <a:r>
              <a:rPr lang="en-US" dirty="0" smtClean="0"/>
              <a:t> Compiler Optimizations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Loop Interchange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Swap nested loops to access memory in sequential order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Expose spatial locality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88439" y="3059506"/>
            <a:ext cx="55771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latin typeface="Lucida Sans Typewriter" charset="0"/>
                <a:ea typeface="Lucida Sans Typewriter" charset="0"/>
                <a:cs typeface="Lucida Sans Typewriter" charset="0"/>
              </a:rPr>
              <a:t>/* after*/</a:t>
            </a:r>
          </a:p>
          <a:p>
            <a:r>
              <a:rPr lang="en-US" i="0" dirty="0">
                <a:latin typeface="Lucida Sans Typewriter" charset="0"/>
                <a:ea typeface="Lucida Sans Typewriter" charset="0"/>
                <a:cs typeface="Lucida Sans Typewriter" charset="0"/>
              </a:rPr>
              <a:t>f</a:t>
            </a:r>
            <a:r>
              <a:rPr lang="en-US" i="0" dirty="0" smtClean="0">
                <a:latin typeface="Lucida Sans Typewriter" charset="0"/>
                <a:ea typeface="Lucida Sans Typewriter" charset="0"/>
                <a:cs typeface="Lucida Sans Typewriter" charset="0"/>
              </a:rPr>
              <a:t>or (</a:t>
            </a:r>
            <a:r>
              <a:rPr lang="en-US" i="0" dirty="0" err="1" smtClean="0">
                <a:latin typeface="Lucida Sans Typewriter" charset="0"/>
                <a:ea typeface="Lucida Sans Typewriter" charset="0"/>
                <a:cs typeface="Lucida Sans Typewriter" charset="0"/>
              </a:rPr>
              <a:t>i</a:t>
            </a:r>
            <a:r>
              <a:rPr lang="en-US" i="0" dirty="0" smtClean="0">
                <a:latin typeface="Lucida Sans Typewriter" charset="0"/>
                <a:ea typeface="Lucida Sans Typewriter" charset="0"/>
                <a:cs typeface="Lucida Sans Typewriter" charset="0"/>
              </a:rPr>
              <a:t>=0; </a:t>
            </a:r>
            <a:r>
              <a:rPr lang="en-US" i="0" dirty="0" err="1" smtClean="0">
                <a:latin typeface="Lucida Sans Typewriter" charset="0"/>
                <a:ea typeface="Lucida Sans Typewriter" charset="0"/>
                <a:cs typeface="Lucida Sans Typewriter" charset="0"/>
              </a:rPr>
              <a:t>i</a:t>
            </a:r>
            <a:r>
              <a:rPr lang="en-US" i="0" dirty="0" smtClean="0">
                <a:latin typeface="Lucida Sans Typewriter" charset="0"/>
                <a:ea typeface="Lucida Sans Typewriter" charset="0"/>
                <a:cs typeface="Lucida Sans Typewriter" charset="0"/>
              </a:rPr>
              <a:t> &lt; 100; </a:t>
            </a:r>
            <a:r>
              <a:rPr lang="en-US" i="0" dirty="0" err="1">
                <a:latin typeface="Lucida Sans Typewriter" charset="0"/>
                <a:ea typeface="Lucida Sans Typewriter" charset="0"/>
                <a:cs typeface="Lucida Sans Typewriter" charset="0"/>
              </a:rPr>
              <a:t>i</a:t>
            </a:r>
            <a:r>
              <a:rPr lang="en-US" i="0" dirty="0" smtClean="0">
                <a:latin typeface="Lucida Sans Typewriter" charset="0"/>
                <a:ea typeface="Lucida Sans Typewriter" charset="0"/>
                <a:cs typeface="Lucida Sans Typewriter" charset="0"/>
              </a:rPr>
              <a:t>++)</a:t>
            </a:r>
          </a:p>
          <a:p>
            <a:r>
              <a:rPr lang="en-US" i="0" dirty="0">
                <a:latin typeface="Lucida Sans Typewriter" charset="0"/>
                <a:ea typeface="Lucida Sans Typewriter" charset="0"/>
                <a:cs typeface="Lucida Sans Typewriter" charset="0"/>
              </a:rPr>
              <a:t> </a:t>
            </a:r>
            <a:r>
              <a:rPr lang="en-US" i="0" dirty="0" smtClean="0">
                <a:latin typeface="Lucida Sans Typewriter" charset="0"/>
                <a:ea typeface="Lucida Sans Typewriter" charset="0"/>
                <a:cs typeface="Lucida Sans Typewriter" charset="0"/>
              </a:rPr>
              <a:t>   for (j=0; </a:t>
            </a:r>
            <a:r>
              <a:rPr lang="en-US" i="0" dirty="0">
                <a:latin typeface="Lucida Sans Typewriter" charset="0"/>
                <a:ea typeface="Lucida Sans Typewriter" charset="0"/>
                <a:cs typeface="Lucida Sans Typewriter" charset="0"/>
              </a:rPr>
              <a:t>j</a:t>
            </a:r>
            <a:r>
              <a:rPr lang="en-US" i="0" dirty="0" smtClean="0">
                <a:latin typeface="Lucida Sans Typewriter" charset="0"/>
                <a:ea typeface="Lucida Sans Typewriter" charset="0"/>
                <a:cs typeface="Lucida Sans Typewriter" charset="0"/>
              </a:rPr>
              <a:t> &lt; 100; </a:t>
            </a:r>
            <a:r>
              <a:rPr lang="en-US" i="0" dirty="0" err="1">
                <a:latin typeface="Lucida Sans Typewriter" charset="0"/>
                <a:ea typeface="Lucida Sans Typewriter" charset="0"/>
                <a:cs typeface="Lucida Sans Typewriter" charset="0"/>
              </a:rPr>
              <a:t>j</a:t>
            </a:r>
            <a:r>
              <a:rPr lang="en-US" i="0" dirty="0" err="1" smtClean="0">
                <a:latin typeface="Lucida Sans Typewriter" charset="0"/>
                <a:ea typeface="Lucida Sans Typewriter" charset="0"/>
                <a:cs typeface="Lucida Sans Typewriter" charset="0"/>
              </a:rPr>
              <a:t>++</a:t>
            </a:r>
            <a:r>
              <a:rPr lang="en-US" i="0" dirty="0" smtClean="0">
                <a:latin typeface="Lucida Sans Typewriter" charset="0"/>
                <a:ea typeface="Lucida Sans Typewriter" charset="0"/>
                <a:cs typeface="Lucida Sans Typewriter" charset="0"/>
              </a:rPr>
              <a:t>)</a:t>
            </a:r>
          </a:p>
          <a:p>
            <a:r>
              <a:rPr lang="en-US" i="0" dirty="0">
                <a:latin typeface="Lucida Sans Typewriter" charset="0"/>
                <a:ea typeface="Lucida Sans Typewriter" charset="0"/>
                <a:cs typeface="Lucida Sans Typewriter" charset="0"/>
              </a:rPr>
              <a:t> </a:t>
            </a:r>
            <a:r>
              <a:rPr lang="en-US" i="0" dirty="0" smtClean="0">
                <a:latin typeface="Lucida Sans Typewriter" charset="0"/>
                <a:ea typeface="Lucida Sans Typewriter" charset="0"/>
                <a:cs typeface="Lucida Sans Typewriter" charset="0"/>
              </a:rPr>
              <a:t>       x[</a:t>
            </a:r>
            <a:r>
              <a:rPr lang="en-US" i="0" dirty="0" err="1" smtClean="0">
                <a:latin typeface="Lucida Sans Typewriter" charset="0"/>
                <a:ea typeface="Lucida Sans Typewriter" charset="0"/>
                <a:cs typeface="Lucida Sans Typewriter" charset="0"/>
              </a:rPr>
              <a:t>i</a:t>
            </a:r>
            <a:r>
              <a:rPr lang="en-US" i="0" dirty="0" smtClean="0">
                <a:latin typeface="Lucida Sans Typewriter" charset="0"/>
                <a:ea typeface="Lucida Sans Typewriter" charset="0"/>
                <a:cs typeface="Lucida Sans Typewriter" charset="0"/>
              </a:rPr>
              <a:t>][j] = 2*x[</a:t>
            </a:r>
            <a:r>
              <a:rPr lang="en-US" i="0" dirty="0" err="1" smtClean="0">
                <a:latin typeface="Lucida Sans Typewriter" charset="0"/>
                <a:ea typeface="Lucida Sans Typewriter" charset="0"/>
                <a:cs typeface="Lucida Sans Typewriter" charset="0"/>
              </a:rPr>
              <a:t>i</a:t>
            </a:r>
            <a:r>
              <a:rPr lang="en-US" i="0" dirty="0" smtClean="0">
                <a:latin typeface="Lucida Sans Typewriter" charset="0"/>
                <a:ea typeface="Lucida Sans Typewriter" charset="0"/>
                <a:cs typeface="Lucida Sans Typewriter" charset="0"/>
              </a:rPr>
              <a:t>][j];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6617166"/>
            <a:ext cx="32193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2.3   Advanced 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7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 7 </a:t>
            </a:r>
            <a:r>
              <a:rPr lang="mr-IN" dirty="0" smtClean="0"/>
              <a:t>–</a:t>
            </a:r>
            <a:r>
              <a:rPr lang="en-US" dirty="0" smtClean="0"/>
              <a:t> Compiler Optimizations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Blocking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Instead of accessing entire rows or columns, subdivide matrices into blocks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Requires more memory accesses but improves temporal locality of accesses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617166"/>
            <a:ext cx="32193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2.3   Advanced 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103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 8 </a:t>
            </a:r>
            <a:r>
              <a:rPr lang="mr-IN" dirty="0" smtClean="0"/>
              <a:t>–</a:t>
            </a:r>
            <a:r>
              <a:rPr lang="en-US" dirty="0" smtClean="0"/>
              <a:t> Hardware Prefetching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Fetch two blocks on miss (include next sequential block)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Can hurt power if </a:t>
            </a:r>
            <a:r>
              <a:rPr lang="en-US" sz="2800" dirty="0" err="1" smtClean="0"/>
              <a:t>prefetched</a:t>
            </a:r>
            <a:r>
              <a:rPr lang="en-US" sz="2800" dirty="0" smtClean="0"/>
              <a:t> data are not used.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5920" y="6031838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dirty="0" smtClean="0">
                <a:latin typeface="Calibri" charset="0"/>
                <a:ea typeface="Calibri" charset="0"/>
                <a:cs typeface="Calibri" charset="0"/>
              </a:rPr>
              <a:t>Some results obtained on Pentium 4 w. Pre-fetching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008" y="2143707"/>
            <a:ext cx="7304704" cy="388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-1" y="6617166"/>
            <a:ext cx="32193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2.3   Advanced 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8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- Summary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 small and fast buffer between CPU and main memory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/>
              <a:t>Direct </a:t>
            </a:r>
            <a:r>
              <a:rPr lang="en-US" sz="2800" dirty="0"/>
              <a:t>m</a:t>
            </a:r>
            <a:r>
              <a:rPr lang="en-US" sz="2800" dirty="0" smtClean="0"/>
              <a:t>apped cache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shorter hit time, higher miss rate, lower power consumption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/>
              <a:t>Associative cache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longer hit time, lower miss rate, higher power consumption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/>
              <a:t>Performance evaluation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AMAT </a:t>
            </a:r>
            <a:r>
              <a:rPr lang="mr-IN" sz="2200" dirty="0" smtClean="0"/>
              <a:t>–</a:t>
            </a:r>
            <a:r>
              <a:rPr lang="en-US" sz="2200" dirty="0" smtClean="0"/>
              <a:t> average memory access time: maybe misleading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CPI with stall cycles due to cache misses: more accurate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617166"/>
            <a:ext cx="32193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2.3   Advanced Cache Optimizations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01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</p:spPr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  <p:pic>
        <p:nvPicPr>
          <p:cNvPr id="4" name="Picture 2" descr="Z:\WOMAT\Production\Artfinal\0000000038\MKCAD\978-0-12-811905-1\0003165541\XMLLowres\f02-18-97801281190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37" y="114462"/>
            <a:ext cx="8607729" cy="65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845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Intel Core I7 Cache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0725" y="5238973"/>
            <a:ext cx="8852597" cy="1473325"/>
          </a:xfrm>
        </p:spPr>
        <p:txBody>
          <a:bodyPr/>
          <a:lstStyle/>
          <a:p>
            <a:r>
              <a:rPr lang="en-US" sz="2400" dirty="0" smtClean="0"/>
              <a:t>L1 I$ - 32 KB, L1 D$ - 32KB 8-way set associative, private</a:t>
            </a:r>
          </a:p>
          <a:p>
            <a:r>
              <a:rPr lang="en-US" sz="2400" dirty="0" smtClean="0"/>
              <a:t>L2 </a:t>
            </a:r>
            <a:r>
              <a:rPr lang="mr-IN" sz="2400" dirty="0" smtClean="0"/>
              <a:t>–</a:t>
            </a:r>
            <a:r>
              <a:rPr lang="en-US" sz="2400" dirty="0" smtClean="0"/>
              <a:t> 256 KB, 8-way set associative, private</a:t>
            </a:r>
          </a:p>
          <a:p>
            <a:r>
              <a:rPr lang="en-US" sz="2400" dirty="0" smtClean="0"/>
              <a:t>L3 </a:t>
            </a:r>
            <a:r>
              <a:rPr lang="mr-IN" sz="2400" dirty="0" smtClean="0"/>
              <a:t>–</a:t>
            </a:r>
            <a:r>
              <a:rPr lang="en-US" sz="2400" dirty="0" smtClean="0"/>
              <a:t> 8 MB, 16-way set associative, shared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73" y="1138219"/>
            <a:ext cx="6241229" cy="391117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>
            <a:off x="1269402" y="2829261"/>
            <a:ext cx="1721224" cy="37651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75854" y="2563091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smtClean="0">
                <a:latin typeface="Calibri" charset="0"/>
                <a:ea typeface="Calibri" charset="0"/>
                <a:cs typeface="Calibri" charset="0"/>
              </a:rPr>
              <a:t>L2</a:t>
            </a:r>
            <a:endParaRPr lang="en-US" sz="2800" i="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27848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" y="2700670"/>
            <a:ext cx="877824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smtClean="0">
                <a:solidFill>
                  <a:srgbClr val="001CFE"/>
                </a:solidFill>
                <a:latin typeface="Calibri" charset="0"/>
                <a:ea typeface="Calibri" charset="0"/>
                <a:cs typeface="Calibri" charset="0"/>
              </a:rPr>
              <a:t>Virtual Memory</a:t>
            </a:r>
          </a:p>
        </p:txBody>
      </p:sp>
    </p:spTree>
    <p:extLst>
      <p:ext uri="{BB962C8B-B14F-4D97-AF65-F5344CB8AC3E}">
        <p14:creationId xmlns:p14="http://schemas.microsoft.com/office/powerpoint/2010/main" val="1956610174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Virtual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physical memory leads to complications</a:t>
            </a:r>
          </a:p>
          <a:p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ize </a:t>
            </a:r>
            <a:r>
              <a:rPr lang="en-US" dirty="0"/>
              <a:t>of a program is larger than main memory </a:t>
            </a:r>
            <a:r>
              <a:rPr lang="en-US" dirty="0" smtClean="0"/>
              <a:t>size</a:t>
            </a:r>
          </a:p>
          <a:p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emory demand of multiple programs is larger than main memory size</a:t>
            </a:r>
          </a:p>
          <a:p>
            <a:endParaRPr lang="en-US" dirty="0"/>
          </a:p>
          <a:p>
            <a:r>
              <a:rPr lang="en-US" i="1" dirty="0" smtClean="0">
                <a:solidFill>
                  <a:srgbClr val="001CFE"/>
                </a:solidFill>
              </a:rPr>
              <a:t>Observation: a program often needs to small part of memory during its execution</a:t>
            </a:r>
          </a:p>
          <a:p>
            <a:pPr lvl="1"/>
            <a:r>
              <a:rPr lang="en-US" dirty="0" smtClean="0"/>
              <a:t>Load what is needed into main memory!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617166"/>
            <a:ext cx="195361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B.4   Virtual Memory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782824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Virtual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Programs </a:t>
            </a:r>
            <a:r>
              <a:rPr lang="en-US" dirty="0"/>
              <a:t>were divided into pieces and identified pieces that are mutually </a:t>
            </a:r>
            <a:r>
              <a:rPr lang="en-US" dirty="0" smtClean="0"/>
              <a:t>exclusive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These pieces were </a:t>
            </a:r>
            <a:r>
              <a:rPr lang="en-US" dirty="0"/>
              <a:t>loaded and unloaded under user program control during </a:t>
            </a:r>
            <a:r>
              <a:rPr lang="en-US" dirty="0" smtClean="0"/>
              <a:t>execution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Calls </a:t>
            </a:r>
            <a:r>
              <a:rPr lang="en-US" dirty="0"/>
              <a:t>between </a:t>
            </a:r>
            <a:r>
              <a:rPr lang="en-US" dirty="0" smtClean="0"/>
              <a:t>procedures </a:t>
            </a:r>
            <a:r>
              <a:rPr lang="en-US" dirty="0"/>
              <a:t>in different modules </a:t>
            </a:r>
            <a:r>
              <a:rPr lang="en-US" dirty="0" smtClean="0"/>
              <a:t>lead </a:t>
            </a:r>
            <a:r>
              <a:rPr lang="en-US" dirty="0"/>
              <a:t>to overlaying of one module with the other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Used to be done by hand</a:t>
            </a:r>
          </a:p>
          <a:p>
            <a:pPr lvl="1"/>
            <a:r>
              <a:rPr lang="en-US" dirty="0" smtClean="0"/>
              <a:t>Significant </a:t>
            </a:r>
            <a:r>
              <a:rPr lang="en-US" dirty="0"/>
              <a:t>burden on programmers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617166"/>
            <a:ext cx="195361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B.4   Virtual Memory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18459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Virtual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0725" y="1124187"/>
            <a:ext cx="8852597" cy="2979154"/>
          </a:xfrm>
        </p:spPr>
        <p:txBody>
          <a:bodyPr/>
          <a:lstStyle/>
          <a:p>
            <a:r>
              <a:rPr lang="en-US" dirty="0" smtClean="0"/>
              <a:t>Programs use </a:t>
            </a:r>
            <a:r>
              <a:rPr lang="en-US" dirty="0" smtClean="0">
                <a:solidFill>
                  <a:srgbClr val="001CFE"/>
                </a:solidFill>
              </a:rPr>
              <a:t>virtual addresses (VA)</a:t>
            </a:r>
          </a:p>
          <a:p>
            <a:r>
              <a:rPr lang="en-US" dirty="0" smtClean="0"/>
              <a:t>Memory uses </a:t>
            </a:r>
            <a:r>
              <a:rPr lang="en-US" dirty="0" smtClean="0">
                <a:solidFill>
                  <a:srgbClr val="001CFE"/>
                </a:solidFill>
              </a:rPr>
              <a:t>physical addresses (PA)</a:t>
            </a:r>
          </a:p>
          <a:p>
            <a:r>
              <a:rPr lang="en-US" dirty="0" smtClean="0"/>
              <a:t>VA -&gt; PA at the </a:t>
            </a:r>
            <a:r>
              <a:rPr lang="en-US" dirty="0" smtClean="0">
                <a:solidFill>
                  <a:srgbClr val="001CFE"/>
                </a:solidFill>
              </a:rPr>
              <a:t>page</a:t>
            </a:r>
            <a:r>
              <a:rPr lang="en-US" dirty="0" smtClean="0"/>
              <a:t> granularity</a:t>
            </a:r>
          </a:p>
          <a:p>
            <a:pPr lvl="1"/>
            <a:r>
              <a:rPr lang="en-US" dirty="0" smtClean="0"/>
              <a:t>pages can be anywhere in memory</a:t>
            </a:r>
          </a:p>
          <a:p>
            <a:pPr lvl="1"/>
            <a:r>
              <a:rPr lang="en-US" dirty="0" smtClean="0"/>
              <a:t>or in disk</a:t>
            </a:r>
            <a:endParaRPr lang="en-US" dirty="0"/>
          </a:p>
        </p:txBody>
      </p:sp>
      <p:sp>
        <p:nvSpPr>
          <p:cNvPr id="63" name="AutoShape 104"/>
          <p:cNvSpPr>
            <a:spLocks noChangeArrowheads="1"/>
          </p:cNvSpPr>
          <p:nvPr/>
        </p:nvSpPr>
        <p:spPr bwMode="auto">
          <a:xfrm>
            <a:off x="6622525" y="5474941"/>
            <a:ext cx="1508125" cy="609600"/>
          </a:xfrm>
          <a:prstGeom prst="flowChartMagneticDisk">
            <a:avLst/>
          </a:prstGeom>
          <a:solidFill>
            <a:srgbClr val="B2B2B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"/>
              </a:rPr>
              <a:t>Disk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ECD882"/>
              </a:solidFill>
              <a:effectLst/>
              <a:uLnTx/>
              <a:uFillTx/>
              <a:cs typeface=""/>
            </a:endParaRPr>
          </a:p>
        </p:txBody>
      </p:sp>
      <p:sp>
        <p:nvSpPr>
          <p:cNvPr id="64" name="Rectangle 36"/>
          <p:cNvSpPr>
            <a:spLocks noChangeArrowheads="1"/>
          </p:cNvSpPr>
          <p:nvPr/>
        </p:nvSpPr>
        <p:spPr bwMode="auto">
          <a:xfrm>
            <a:off x="2202925" y="5627341"/>
            <a:ext cx="1690688" cy="457200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65" name="Rectangle 37"/>
          <p:cNvSpPr>
            <a:spLocks noChangeArrowheads="1"/>
          </p:cNvSpPr>
          <p:nvPr/>
        </p:nvSpPr>
        <p:spPr bwMode="auto">
          <a:xfrm>
            <a:off x="1212325" y="4789141"/>
            <a:ext cx="152400" cy="304800"/>
          </a:xfrm>
          <a:prstGeom prst="rect">
            <a:avLst/>
          </a:prstGeom>
          <a:solidFill>
            <a:srgbClr val="6F89F7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ECD882"/>
              </a:solidFill>
              <a:effectLst/>
              <a:uLnTx/>
              <a:uFillTx/>
              <a:cs typeface=""/>
            </a:endParaRPr>
          </a:p>
        </p:txBody>
      </p:sp>
      <p:sp>
        <p:nvSpPr>
          <p:cNvPr id="66" name="Rectangle 38"/>
          <p:cNvSpPr>
            <a:spLocks noChangeArrowheads="1"/>
          </p:cNvSpPr>
          <p:nvPr/>
        </p:nvSpPr>
        <p:spPr bwMode="auto">
          <a:xfrm>
            <a:off x="1364725" y="4789141"/>
            <a:ext cx="153988" cy="304800"/>
          </a:xfrm>
          <a:prstGeom prst="rect">
            <a:avLst/>
          </a:prstGeom>
          <a:solidFill>
            <a:srgbClr val="6F89F7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ECD882"/>
              </a:solidFill>
              <a:effectLst/>
              <a:uLnTx/>
              <a:uFillTx/>
              <a:cs typeface=""/>
            </a:endParaRPr>
          </a:p>
        </p:txBody>
      </p:sp>
      <p:sp>
        <p:nvSpPr>
          <p:cNvPr id="67" name="Rectangle 39"/>
          <p:cNvSpPr>
            <a:spLocks noChangeArrowheads="1"/>
          </p:cNvSpPr>
          <p:nvPr/>
        </p:nvSpPr>
        <p:spPr bwMode="auto">
          <a:xfrm>
            <a:off x="1517125" y="4789141"/>
            <a:ext cx="1524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68" name="Rectangle 40"/>
          <p:cNvSpPr>
            <a:spLocks noChangeArrowheads="1"/>
          </p:cNvSpPr>
          <p:nvPr/>
        </p:nvSpPr>
        <p:spPr bwMode="auto">
          <a:xfrm>
            <a:off x="1669525" y="4789141"/>
            <a:ext cx="152400" cy="304800"/>
          </a:xfrm>
          <a:prstGeom prst="rect">
            <a:avLst/>
          </a:prstGeom>
          <a:solidFill>
            <a:srgbClr val="6F89F7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ECD882"/>
              </a:solidFill>
              <a:effectLst/>
              <a:uLnTx/>
              <a:uFillTx/>
              <a:cs typeface=""/>
            </a:endParaRPr>
          </a:p>
        </p:txBody>
      </p:sp>
      <p:sp>
        <p:nvSpPr>
          <p:cNvPr id="69" name="Rectangle 41"/>
          <p:cNvSpPr>
            <a:spLocks noChangeArrowheads="1"/>
          </p:cNvSpPr>
          <p:nvPr/>
        </p:nvSpPr>
        <p:spPr bwMode="auto">
          <a:xfrm>
            <a:off x="1821925" y="4789141"/>
            <a:ext cx="1524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70" name="Rectangle 42"/>
          <p:cNvSpPr>
            <a:spLocks noChangeArrowheads="1"/>
          </p:cNvSpPr>
          <p:nvPr/>
        </p:nvSpPr>
        <p:spPr bwMode="auto">
          <a:xfrm>
            <a:off x="1974325" y="4789141"/>
            <a:ext cx="304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i="0">
                <a:solidFill>
                  <a:srgbClr val="000000"/>
                </a:solidFill>
                <a:cs typeface=""/>
              </a:rPr>
              <a:t>…</a:t>
            </a:r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71" name="Rectangle 43"/>
          <p:cNvSpPr>
            <a:spLocks noChangeArrowheads="1"/>
          </p:cNvSpPr>
          <p:nvPr/>
        </p:nvSpPr>
        <p:spPr bwMode="auto">
          <a:xfrm>
            <a:off x="2279125" y="4789141"/>
            <a:ext cx="153988" cy="3048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ECD882"/>
              </a:solidFill>
              <a:effectLst/>
              <a:uLnTx/>
              <a:uFillTx/>
              <a:cs typeface=""/>
            </a:endParaRPr>
          </a:p>
        </p:txBody>
      </p:sp>
      <p:sp>
        <p:nvSpPr>
          <p:cNvPr id="72" name="Text Box 45"/>
          <p:cNvSpPr txBox="1">
            <a:spLocks noChangeArrowheads="1"/>
          </p:cNvSpPr>
          <p:nvPr/>
        </p:nvSpPr>
        <p:spPr bwMode="auto">
          <a:xfrm>
            <a:off x="1271063" y="4422429"/>
            <a:ext cx="5508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0">
                <a:solidFill>
                  <a:srgbClr val="FF0909"/>
                </a:solidFill>
                <a:cs typeface=""/>
              </a:rPr>
              <a:t>OS</a:t>
            </a:r>
          </a:p>
        </p:txBody>
      </p:sp>
      <p:sp>
        <p:nvSpPr>
          <p:cNvPr id="73" name="Rectangle 46"/>
          <p:cNvSpPr>
            <a:spLocks noChangeArrowheads="1"/>
          </p:cNvSpPr>
          <p:nvPr/>
        </p:nvSpPr>
        <p:spPr bwMode="auto">
          <a:xfrm>
            <a:off x="2431525" y="4789141"/>
            <a:ext cx="153988" cy="304800"/>
          </a:xfrm>
          <a:prstGeom prst="rect">
            <a:avLst/>
          </a:prstGeom>
          <a:solidFill>
            <a:srgbClr val="6F89F7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ECD882"/>
              </a:solidFill>
              <a:effectLst/>
              <a:uLnTx/>
              <a:uFillTx/>
              <a:cs typeface=""/>
            </a:endParaRPr>
          </a:p>
        </p:txBody>
      </p:sp>
      <p:sp>
        <p:nvSpPr>
          <p:cNvPr id="74" name="Rectangle 49"/>
          <p:cNvSpPr>
            <a:spLocks noChangeArrowheads="1"/>
          </p:cNvSpPr>
          <p:nvPr/>
        </p:nvSpPr>
        <p:spPr bwMode="auto">
          <a:xfrm>
            <a:off x="2903013" y="4789141"/>
            <a:ext cx="152400" cy="304800"/>
          </a:xfrm>
          <a:prstGeom prst="rect">
            <a:avLst/>
          </a:prstGeom>
          <a:solidFill>
            <a:srgbClr val="ECD88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ECD882"/>
              </a:solidFill>
              <a:effectLst/>
              <a:uLnTx/>
              <a:uFillTx/>
              <a:cs typeface=""/>
            </a:endParaRPr>
          </a:p>
        </p:txBody>
      </p:sp>
      <p:sp>
        <p:nvSpPr>
          <p:cNvPr id="75" name="Rectangle 50"/>
          <p:cNvSpPr>
            <a:spLocks noChangeArrowheads="1"/>
          </p:cNvSpPr>
          <p:nvPr/>
        </p:nvSpPr>
        <p:spPr bwMode="auto">
          <a:xfrm>
            <a:off x="3055413" y="4789141"/>
            <a:ext cx="153987" cy="304800"/>
          </a:xfrm>
          <a:prstGeom prst="rect">
            <a:avLst/>
          </a:prstGeom>
          <a:solidFill>
            <a:srgbClr val="ECD88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ECD882"/>
              </a:solidFill>
              <a:effectLst/>
              <a:uLnTx/>
              <a:uFillTx/>
              <a:cs typeface=""/>
            </a:endParaRPr>
          </a:p>
        </p:txBody>
      </p:sp>
      <p:sp>
        <p:nvSpPr>
          <p:cNvPr id="76" name="Rectangle 51"/>
          <p:cNvSpPr>
            <a:spLocks noChangeArrowheads="1"/>
          </p:cNvSpPr>
          <p:nvPr/>
        </p:nvSpPr>
        <p:spPr bwMode="auto">
          <a:xfrm>
            <a:off x="3207813" y="4789141"/>
            <a:ext cx="1524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77" name="Rectangle 52"/>
          <p:cNvSpPr>
            <a:spLocks noChangeArrowheads="1"/>
          </p:cNvSpPr>
          <p:nvPr/>
        </p:nvSpPr>
        <p:spPr bwMode="auto">
          <a:xfrm>
            <a:off x="3360213" y="4789141"/>
            <a:ext cx="152400" cy="3048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ECD882"/>
              </a:solidFill>
              <a:effectLst/>
              <a:uLnTx/>
              <a:uFillTx/>
              <a:cs typeface=""/>
            </a:endParaRPr>
          </a:p>
        </p:txBody>
      </p:sp>
      <p:sp>
        <p:nvSpPr>
          <p:cNvPr id="78" name="Rectangle 53"/>
          <p:cNvSpPr>
            <a:spLocks noChangeArrowheads="1"/>
          </p:cNvSpPr>
          <p:nvPr/>
        </p:nvSpPr>
        <p:spPr bwMode="auto">
          <a:xfrm>
            <a:off x="3512613" y="4789141"/>
            <a:ext cx="1524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79" name="Rectangle 54"/>
          <p:cNvSpPr>
            <a:spLocks noChangeArrowheads="1"/>
          </p:cNvSpPr>
          <p:nvPr/>
        </p:nvSpPr>
        <p:spPr bwMode="auto">
          <a:xfrm>
            <a:off x="3665013" y="4789141"/>
            <a:ext cx="304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i="0">
                <a:solidFill>
                  <a:srgbClr val="000000"/>
                </a:solidFill>
                <a:cs typeface=""/>
              </a:rPr>
              <a:t>…</a:t>
            </a:r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80" name="Rectangle 55"/>
          <p:cNvSpPr>
            <a:spLocks noChangeArrowheads="1"/>
          </p:cNvSpPr>
          <p:nvPr/>
        </p:nvSpPr>
        <p:spPr bwMode="auto">
          <a:xfrm>
            <a:off x="3969813" y="4789141"/>
            <a:ext cx="153987" cy="3048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ECD882"/>
              </a:solidFill>
              <a:effectLst/>
              <a:uLnTx/>
              <a:uFillTx/>
              <a:cs typeface=""/>
            </a:endParaRPr>
          </a:p>
        </p:txBody>
      </p:sp>
      <p:sp>
        <p:nvSpPr>
          <p:cNvPr id="81" name="Rectangle 57"/>
          <p:cNvSpPr>
            <a:spLocks noChangeArrowheads="1"/>
          </p:cNvSpPr>
          <p:nvPr/>
        </p:nvSpPr>
        <p:spPr bwMode="auto">
          <a:xfrm>
            <a:off x="4122213" y="4789141"/>
            <a:ext cx="153987" cy="304800"/>
          </a:xfrm>
          <a:prstGeom prst="rect">
            <a:avLst/>
          </a:prstGeom>
          <a:solidFill>
            <a:srgbClr val="ECD88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ECD882"/>
              </a:solidFill>
              <a:effectLst/>
              <a:uLnTx/>
              <a:uFillTx/>
              <a:cs typeface=""/>
            </a:endParaRPr>
          </a:p>
        </p:txBody>
      </p:sp>
      <p:sp>
        <p:nvSpPr>
          <p:cNvPr id="82" name="Text Box 60"/>
          <p:cNvSpPr txBox="1">
            <a:spLocks noChangeArrowheads="1"/>
          </p:cNvSpPr>
          <p:nvPr/>
        </p:nvSpPr>
        <p:spPr bwMode="auto">
          <a:xfrm>
            <a:off x="2888725" y="4408141"/>
            <a:ext cx="7778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0">
                <a:solidFill>
                  <a:srgbClr val="FF0909"/>
                </a:solidFill>
                <a:cs typeface=""/>
              </a:rPr>
              <a:t>App1</a:t>
            </a:r>
          </a:p>
        </p:txBody>
      </p:sp>
      <p:sp>
        <p:nvSpPr>
          <p:cNvPr id="83" name="Rectangle 61"/>
          <p:cNvSpPr>
            <a:spLocks noChangeArrowheads="1"/>
          </p:cNvSpPr>
          <p:nvPr/>
        </p:nvSpPr>
        <p:spPr bwMode="auto">
          <a:xfrm>
            <a:off x="2887138" y="5703541"/>
            <a:ext cx="152400" cy="304800"/>
          </a:xfrm>
          <a:prstGeom prst="rect">
            <a:avLst/>
          </a:prstGeom>
          <a:solidFill>
            <a:srgbClr val="ECD88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ECD882"/>
              </a:solidFill>
              <a:effectLst/>
              <a:uLnTx/>
              <a:uFillTx/>
              <a:cs typeface=""/>
            </a:endParaRPr>
          </a:p>
        </p:txBody>
      </p:sp>
      <p:sp>
        <p:nvSpPr>
          <p:cNvPr id="84" name="Rectangle 62"/>
          <p:cNvSpPr>
            <a:spLocks noChangeArrowheads="1"/>
          </p:cNvSpPr>
          <p:nvPr/>
        </p:nvSpPr>
        <p:spPr bwMode="auto">
          <a:xfrm>
            <a:off x="3039538" y="5703541"/>
            <a:ext cx="153987" cy="304800"/>
          </a:xfrm>
          <a:prstGeom prst="rect">
            <a:avLst/>
          </a:prstGeom>
          <a:solidFill>
            <a:srgbClr val="ECD88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ECD882"/>
              </a:solidFill>
              <a:effectLst/>
              <a:uLnTx/>
              <a:uFillTx/>
              <a:cs typeface=""/>
            </a:endParaRPr>
          </a:p>
        </p:txBody>
      </p:sp>
      <p:sp>
        <p:nvSpPr>
          <p:cNvPr id="85" name="Rectangle 63"/>
          <p:cNvSpPr>
            <a:spLocks noChangeArrowheads="1"/>
          </p:cNvSpPr>
          <p:nvPr/>
        </p:nvSpPr>
        <p:spPr bwMode="auto">
          <a:xfrm>
            <a:off x="3649138" y="5703541"/>
            <a:ext cx="153987" cy="304800"/>
          </a:xfrm>
          <a:prstGeom prst="rect">
            <a:avLst/>
          </a:prstGeom>
          <a:solidFill>
            <a:srgbClr val="ECD88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ECD882"/>
              </a:solidFill>
              <a:effectLst/>
              <a:uLnTx/>
              <a:uFillTx/>
              <a:cs typeface=""/>
            </a:endParaRPr>
          </a:p>
        </p:txBody>
      </p:sp>
      <p:sp>
        <p:nvSpPr>
          <p:cNvPr id="86" name="Rectangle 64"/>
          <p:cNvSpPr>
            <a:spLocks noChangeArrowheads="1"/>
          </p:cNvSpPr>
          <p:nvPr/>
        </p:nvSpPr>
        <p:spPr bwMode="auto">
          <a:xfrm>
            <a:off x="3191938" y="5703541"/>
            <a:ext cx="152400" cy="304800"/>
          </a:xfrm>
          <a:prstGeom prst="rect">
            <a:avLst/>
          </a:prstGeom>
          <a:solidFill>
            <a:srgbClr val="52F4C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87" name="Rectangle 65"/>
          <p:cNvSpPr>
            <a:spLocks noChangeArrowheads="1"/>
          </p:cNvSpPr>
          <p:nvPr/>
        </p:nvSpPr>
        <p:spPr bwMode="auto">
          <a:xfrm>
            <a:off x="3344338" y="5703541"/>
            <a:ext cx="152400" cy="304800"/>
          </a:xfrm>
          <a:prstGeom prst="rect">
            <a:avLst/>
          </a:prstGeom>
          <a:solidFill>
            <a:srgbClr val="52F4C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88" name="Rectangle 66"/>
          <p:cNvSpPr>
            <a:spLocks noChangeArrowheads="1"/>
          </p:cNvSpPr>
          <p:nvPr/>
        </p:nvSpPr>
        <p:spPr bwMode="auto">
          <a:xfrm>
            <a:off x="3496738" y="5703541"/>
            <a:ext cx="152400" cy="304800"/>
          </a:xfrm>
          <a:prstGeom prst="rect">
            <a:avLst/>
          </a:prstGeom>
          <a:solidFill>
            <a:srgbClr val="52F4C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89" name="Rectangle 67"/>
          <p:cNvSpPr>
            <a:spLocks noChangeArrowheads="1"/>
          </p:cNvSpPr>
          <p:nvPr/>
        </p:nvSpPr>
        <p:spPr bwMode="auto">
          <a:xfrm>
            <a:off x="4579413" y="4789141"/>
            <a:ext cx="152400" cy="304800"/>
          </a:xfrm>
          <a:prstGeom prst="rect">
            <a:avLst/>
          </a:prstGeom>
          <a:solidFill>
            <a:srgbClr val="52F4C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90" name="Rectangle 68"/>
          <p:cNvSpPr>
            <a:spLocks noChangeArrowheads="1"/>
          </p:cNvSpPr>
          <p:nvPr/>
        </p:nvSpPr>
        <p:spPr bwMode="auto">
          <a:xfrm>
            <a:off x="4731813" y="4789141"/>
            <a:ext cx="153987" cy="304800"/>
          </a:xfrm>
          <a:prstGeom prst="rect">
            <a:avLst/>
          </a:prstGeom>
          <a:solidFill>
            <a:srgbClr val="52F4C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91" name="Rectangle 69"/>
          <p:cNvSpPr>
            <a:spLocks noChangeArrowheads="1"/>
          </p:cNvSpPr>
          <p:nvPr/>
        </p:nvSpPr>
        <p:spPr bwMode="auto">
          <a:xfrm>
            <a:off x="4884213" y="4789141"/>
            <a:ext cx="1524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92" name="Rectangle 70"/>
          <p:cNvSpPr>
            <a:spLocks noChangeArrowheads="1"/>
          </p:cNvSpPr>
          <p:nvPr/>
        </p:nvSpPr>
        <p:spPr bwMode="auto">
          <a:xfrm>
            <a:off x="5036613" y="4789141"/>
            <a:ext cx="152400" cy="304800"/>
          </a:xfrm>
          <a:prstGeom prst="rect">
            <a:avLst/>
          </a:prstGeom>
          <a:solidFill>
            <a:srgbClr val="52F4C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93" name="Rectangle 71"/>
          <p:cNvSpPr>
            <a:spLocks noChangeArrowheads="1"/>
          </p:cNvSpPr>
          <p:nvPr/>
        </p:nvSpPr>
        <p:spPr bwMode="auto">
          <a:xfrm>
            <a:off x="5189013" y="4789141"/>
            <a:ext cx="1524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94" name="Rectangle 72"/>
          <p:cNvSpPr>
            <a:spLocks noChangeArrowheads="1"/>
          </p:cNvSpPr>
          <p:nvPr/>
        </p:nvSpPr>
        <p:spPr bwMode="auto">
          <a:xfrm>
            <a:off x="5341413" y="4789141"/>
            <a:ext cx="304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i="0">
                <a:solidFill>
                  <a:srgbClr val="000000"/>
                </a:solidFill>
                <a:cs typeface=""/>
              </a:rPr>
              <a:t>…</a:t>
            </a:r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95" name="Rectangle 73"/>
          <p:cNvSpPr>
            <a:spLocks noChangeArrowheads="1"/>
          </p:cNvSpPr>
          <p:nvPr/>
        </p:nvSpPr>
        <p:spPr bwMode="auto">
          <a:xfrm>
            <a:off x="5646213" y="4789141"/>
            <a:ext cx="153987" cy="304800"/>
          </a:xfrm>
          <a:prstGeom prst="rect">
            <a:avLst/>
          </a:prstGeom>
          <a:solidFill>
            <a:srgbClr val="52F4C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96" name="Rectangle 76"/>
          <p:cNvSpPr>
            <a:spLocks noChangeArrowheads="1"/>
          </p:cNvSpPr>
          <p:nvPr/>
        </p:nvSpPr>
        <p:spPr bwMode="auto">
          <a:xfrm>
            <a:off x="5798613" y="4789141"/>
            <a:ext cx="153987" cy="304800"/>
          </a:xfrm>
          <a:prstGeom prst="rect">
            <a:avLst/>
          </a:prstGeom>
          <a:solidFill>
            <a:srgbClr val="52F4C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97" name="Rectangle 80"/>
          <p:cNvSpPr>
            <a:spLocks noChangeArrowheads="1"/>
          </p:cNvSpPr>
          <p:nvPr/>
        </p:nvSpPr>
        <p:spPr bwMode="auto">
          <a:xfrm>
            <a:off x="2583925" y="5703541"/>
            <a:ext cx="152400" cy="304800"/>
          </a:xfrm>
          <a:prstGeom prst="rect">
            <a:avLst/>
          </a:prstGeom>
          <a:solidFill>
            <a:srgbClr val="6F89F7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ECD882"/>
              </a:solidFill>
              <a:effectLst/>
              <a:uLnTx/>
              <a:uFillTx/>
              <a:cs typeface=""/>
            </a:endParaRPr>
          </a:p>
        </p:txBody>
      </p:sp>
      <p:sp>
        <p:nvSpPr>
          <p:cNvPr id="98" name="Rectangle 81"/>
          <p:cNvSpPr>
            <a:spLocks noChangeArrowheads="1"/>
          </p:cNvSpPr>
          <p:nvPr/>
        </p:nvSpPr>
        <p:spPr bwMode="auto">
          <a:xfrm>
            <a:off x="2736325" y="5703541"/>
            <a:ext cx="153988" cy="304800"/>
          </a:xfrm>
          <a:prstGeom prst="rect">
            <a:avLst/>
          </a:prstGeom>
          <a:solidFill>
            <a:srgbClr val="6F89F7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ECD882"/>
              </a:solidFill>
              <a:effectLst/>
              <a:uLnTx/>
              <a:uFillTx/>
              <a:cs typeface=""/>
            </a:endParaRPr>
          </a:p>
        </p:txBody>
      </p:sp>
      <p:sp>
        <p:nvSpPr>
          <p:cNvPr id="99" name="Rectangle 82"/>
          <p:cNvSpPr>
            <a:spLocks noChangeArrowheads="1"/>
          </p:cNvSpPr>
          <p:nvPr/>
        </p:nvSpPr>
        <p:spPr bwMode="auto">
          <a:xfrm>
            <a:off x="2279125" y="5703541"/>
            <a:ext cx="152400" cy="304800"/>
          </a:xfrm>
          <a:prstGeom prst="rect">
            <a:avLst/>
          </a:prstGeom>
          <a:solidFill>
            <a:srgbClr val="6F89F7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ECD882"/>
              </a:solidFill>
              <a:effectLst/>
              <a:uLnTx/>
              <a:uFillTx/>
              <a:cs typeface=""/>
            </a:endParaRPr>
          </a:p>
        </p:txBody>
      </p:sp>
      <p:sp>
        <p:nvSpPr>
          <p:cNvPr id="100" name="Rectangle 83"/>
          <p:cNvSpPr>
            <a:spLocks noChangeArrowheads="1"/>
          </p:cNvSpPr>
          <p:nvPr/>
        </p:nvSpPr>
        <p:spPr bwMode="auto">
          <a:xfrm>
            <a:off x="2431525" y="5703541"/>
            <a:ext cx="153988" cy="304800"/>
          </a:xfrm>
          <a:prstGeom prst="rect">
            <a:avLst/>
          </a:prstGeom>
          <a:solidFill>
            <a:srgbClr val="6F89F7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ECD882"/>
              </a:solidFill>
              <a:effectLst/>
              <a:uLnTx/>
              <a:uFillTx/>
              <a:cs typeface=""/>
            </a:endParaRPr>
          </a:p>
        </p:txBody>
      </p:sp>
      <p:sp>
        <p:nvSpPr>
          <p:cNvPr id="101" name="Text Box 84"/>
          <p:cNvSpPr txBox="1">
            <a:spLocks noChangeArrowheads="1"/>
          </p:cNvSpPr>
          <p:nvPr/>
        </p:nvSpPr>
        <p:spPr bwMode="auto">
          <a:xfrm>
            <a:off x="4565125" y="4408141"/>
            <a:ext cx="7778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0">
                <a:solidFill>
                  <a:srgbClr val="FF0909"/>
                </a:solidFill>
                <a:cs typeface=""/>
              </a:rPr>
              <a:t>App2</a:t>
            </a:r>
          </a:p>
        </p:txBody>
      </p:sp>
      <p:sp>
        <p:nvSpPr>
          <p:cNvPr id="102" name="Line 85"/>
          <p:cNvSpPr>
            <a:spLocks noChangeShapeType="1"/>
          </p:cNvSpPr>
          <p:nvPr/>
        </p:nvSpPr>
        <p:spPr bwMode="auto">
          <a:xfrm>
            <a:off x="2964925" y="5093941"/>
            <a:ext cx="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103" name="Line 86"/>
          <p:cNvSpPr>
            <a:spLocks noChangeShapeType="1"/>
          </p:cNvSpPr>
          <p:nvPr/>
        </p:nvSpPr>
        <p:spPr bwMode="auto">
          <a:xfrm>
            <a:off x="3117325" y="5093941"/>
            <a:ext cx="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104" name="Freeform 87"/>
          <p:cNvSpPr>
            <a:spLocks/>
          </p:cNvSpPr>
          <p:nvPr/>
        </p:nvSpPr>
        <p:spPr bwMode="auto">
          <a:xfrm>
            <a:off x="1288525" y="5093941"/>
            <a:ext cx="1066800" cy="609600"/>
          </a:xfrm>
          <a:custGeom>
            <a:avLst/>
            <a:gdLst>
              <a:gd name="T0" fmla="*/ 0 w 240"/>
              <a:gd name="T1" fmla="*/ 0 h 384"/>
              <a:gd name="T2" fmla="*/ 0 w 240"/>
              <a:gd name="T3" fmla="*/ 2147483647 h 384"/>
              <a:gd name="T4" fmla="*/ 2147483647 w 240"/>
              <a:gd name="T5" fmla="*/ 2147483647 h 384"/>
              <a:gd name="T6" fmla="*/ 2147483647 w 240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84"/>
              <a:gd name="T14" fmla="*/ 240 w 240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84">
                <a:moveTo>
                  <a:pt x="0" y="0"/>
                </a:moveTo>
                <a:lnTo>
                  <a:pt x="0" y="288"/>
                </a:lnTo>
                <a:lnTo>
                  <a:pt x="240" y="288"/>
                </a:lnTo>
                <a:lnTo>
                  <a:pt x="240" y="38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105" name="Freeform 88"/>
          <p:cNvSpPr>
            <a:spLocks/>
          </p:cNvSpPr>
          <p:nvPr/>
        </p:nvSpPr>
        <p:spPr bwMode="auto">
          <a:xfrm>
            <a:off x="1440925" y="5093941"/>
            <a:ext cx="1066800" cy="609600"/>
          </a:xfrm>
          <a:custGeom>
            <a:avLst/>
            <a:gdLst>
              <a:gd name="T0" fmla="*/ 0 w 480"/>
              <a:gd name="T1" fmla="*/ 0 h 384"/>
              <a:gd name="T2" fmla="*/ 0 w 480"/>
              <a:gd name="T3" fmla="*/ 2147483647 h 384"/>
              <a:gd name="T4" fmla="*/ 2147483647 w 480"/>
              <a:gd name="T5" fmla="*/ 2147483647 h 384"/>
              <a:gd name="T6" fmla="*/ 2147483647 w 480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384"/>
              <a:gd name="T14" fmla="*/ 480 w 480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384">
                <a:moveTo>
                  <a:pt x="0" y="0"/>
                </a:moveTo>
                <a:lnTo>
                  <a:pt x="0" y="240"/>
                </a:lnTo>
                <a:lnTo>
                  <a:pt x="480" y="240"/>
                </a:lnTo>
                <a:lnTo>
                  <a:pt x="480" y="38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106" name="Freeform 89"/>
          <p:cNvSpPr>
            <a:spLocks/>
          </p:cNvSpPr>
          <p:nvPr/>
        </p:nvSpPr>
        <p:spPr bwMode="auto">
          <a:xfrm>
            <a:off x="1745725" y="5093941"/>
            <a:ext cx="914400" cy="609600"/>
          </a:xfrm>
          <a:custGeom>
            <a:avLst/>
            <a:gdLst>
              <a:gd name="T0" fmla="*/ 0 w 432"/>
              <a:gd name="T1" fmla="*/ 0 h 384"/>
              <a:gd name="T2" fmla="*/ 0 w 432"/>
              <a:gd name="T3" fmla="*/ 2147483647 h 384"/>
              <a:gd name="T4" fmla="*/ 2147483647 w 432"/>
              <a:gd name="T5" fmla="*/ 2147483647 h 384"/>
              <a:gd name="T6" fmla="*/ 2147483647 w 432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384"/>
              <a:gd name="T14" fmla="*/ 432 w 432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384">
                <a:moveTo>
                  <a:pt x="0" y="0"/>
                </a:moveTo>
                <a:lnTo>
                  <a:pt x="0" y="192"/>
                </a:lnTo>
                <a:lnTo>
                  <a:pt x="432" y="192"/>
                </a:lnTo>
                <a:lnTo>
                  <a:pt x="432" y="38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107" name="Freeform 90"/>
          <p:cNvSpPr>
            <a:spLocks/>
          </p:cNvSpPr>
          <p:nvPr/>
        </p:nvSpPr>
        <p:spPr bwMode="auto">
          <a:xfrm>
            <a:off x="2507725" y="5093941"/>
            <a:ext cx="304800" cy="609600"/>
          </a:xfrm>
          <a:custGeom>
            <a:avLst/>
            <a:gdLst>
              <a:gd name="T0" fmla="*/ 0 w 240"/>
              <a:gd name="T1" fmla="*/ 0 h 384"/>
              <a:gd name="T2" fmla="*/ 0 w 240"/>
              <a:gd name="T3" fmla="*/ 2147483647 h 384"/>
              <a:gd name="T4" fmla="*/ 2147483647 w 240"/>
              <a:gd name="T5" fmla="*/ 2147483647 h 384"/>
              <a:gd name="T6" fmla="*/ 2147483647 w 240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84"/>
              <a:gd name="T14" fmla="*/ 240 w 240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84">
                <a:moveTo>
                  <a:pt x="0" y="0"/>
                </a:moveTo>
                <a:lnTo>
                  <a:pt x="0" y="144"/>
                </a:lnTo>
                <a:lnTo>
                  <a:pt x="240" y="144"/>
                </a:lnTo>
                <a:lnTo>
                  <a:pt x="240" y="38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108" name="Freeform 92"/>
          <p:cNvSpPr>
            <a:spLocks/>
          </p:cNvSpPr>
          <p:nvPr/>
        </p:nvSpPr>
        <p:spPr bwMode="auto">
          <a:xfrm flipH="1">
            <a:off x="3726925" y="5093941"/>
            <a:ext cx="457200" cy="609600"/>
          </a:xfrm>
          <a:custGeom>
            <a:avLst/>
            <a:gdLst>
              <a:gd name="T0" fmla="*/ 0 w 240"/>
              <a:gd name="T1" fmla="*/ 0 h 384"/>
              <a:gd name="T2" fmla="*/ 0 w 240"/>
              <a:gd name="T3" fmla="*/ 2147483647 h 384"/>
              <a:gd name="T4" fmla="*/ 2147483647 w 240"/>
              <a:gd name="T5" fmla="*/ 2147483647 h 384"/>
              <a:gd name="T6" fmla="*/ 2147483647 w 240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84"/>
              <a:gd name="T14" fmla="*/ 240 w 240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84">
                <a:moveTo>
                  <a:pt x="0" y="0"/>
                </a:moveTo>
                <a:lnTo>
                  <a:pt x="0" y="144"/>
                </a:lnTo>
                <a:lnTo>
                  <a:pt x="240" y="144"/>
                </a:lnTo>
                <a:lnTo>
                  <a:pt x="240" y="38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109" name="Freeform 93"/>
          <p:cNvSpPr>
            <a:spLocks/>
          </p:cNvSpPr>
          <p:nvPr/>
        </p:nvSpPr>
        <p:spPr bwMode="auto">
          <a:xfrm flipH="1">
            <a:off x="3269725" y="5093941"/>
            <a:ext cx="1371600" cy="609600"/>
          </a:xfrm>
          <a:custGeom>
            <a:avLst/>
            <a:gdLst>
              <a:gd name="T0" fmla="*/ 0 w 432"/>
              <a:gd name="T1" fmla="*/ 0 h 384"/>
              <a:gd name="T2" fmla="*/ 0 w 432"/>
              <a:gd name="T3" fmla="*/ 2147483647 h 384"/>
              <a:gd name="T4" fmla="*/ 2147483647 w 432"/>
              <a:gd name="T5" fmla="*/ 2147483647 h 384"/>
              <a:gd name="T6" fmla="*/ 2147483647 w 432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384"/>
              <a:gd name="T14" fmla="*/ 432 w 432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384">
                <a:moveTo>
                  <a:pt x="0" y="0"/>
                </a:moveTo>
                <a:lnTo>
                  <a:pt x="0" y="192"/>
                </a:lnTo>
                <a:lnTo>
                  <a:pt x="432" y="192"/>
                </a:lnTo>
                <a:lnTo>
                  <a:pt x="432" y="38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110" name="Freeform 94"/>
          <p:cNvSpPr>
            <a:spLocks/>
          </p:cNvSpPr>
          <p:nvPr/>
        </p:nvSpPr>
        <p:spPr bwMode="auto">
          <a:xfrm flipH="1">
            <a:off x="3422125" y="5093941"/>
            <a:ext cx="1676400" cy="609600"/>
          </a:xfrm>
          <a:custGeom>
            <a:avLst/>
            <a:gdLst>
              <a:gd name="T0" fmla="*/ 0 w 480"/>
              <a:gd name="T1" fmla="*/ 0 h 384"/>
              <a:gd name="T2" fmla="*/ 0 w 480"/>
              <a:gd name="T3" fmla="*/ 2147483647 h 384"/>
              <a:gd name="T4" fmla="*/ 2147483647 w 480"/>
              <a:gd name="T5" fmla="*/ 2147483647 h 384"/>
              <a:gd name="T6" fmla="*/ 2147483647 w 480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384"/>
              <a:gd name="T14" fmla="*/ 480 w 480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384">
                <a:moveTo>
                  <a:pt x="0" y="0"/>
                </a:moveTo>
                <a:lnTo>
                  <a:pt x="0" y="240"/>
                </a:lnTo>
                <a:lnTo>
                  <a:pt x="480" y="240"/>
                </a:lnTo>
                <a:lnTo>
                  <a:pt x="480" y="38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111" name="Freeform 95"/>
          <p:cNvSpPr>
            <a:spLocks/>
          </p:cNvSpPr>
          <p:nvPr/>
        </p:nvSpPr>
        <p:spPr bwMode="auto">
          <a:xfrm flipH="1">
            <a:off x="3574525" y="5093941"/>
            <a:ext cx="2133600" cy="609600"/>
          </a:xfrm>
          <a:custGeom>
            <a:avLst/>
            <a:gdLst>
              <a:gd name="T0" fmla="*/ 0 w 240"/>
              <a:gd name="T1" fmla="*/ 0 h 384"/>
              <a:gd name="T2" fmla="*/ 0 w 240"/>
              <a:gd name="T3" fmla="*/ 2147483647 h 384"/>
              <a:gd name="T4" fmla="*/ 2147483647 w 240"/>
              <a:gd name="T5" fmla="*/ 2147483647 h 384"/>
              <a:gd name="T6" fmla="*/ 2147483647 w 240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84"/>
              <a:gd name="T14" fmla="*/ 240 w 240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84">
                <a:moveTo>
                  <a:pt x="0" y="0"/>
                </a:moveTo>
                <a:lnTo>
                  <a:pt x="0" y="288"/>
                </a:lnTo>
                <a:lnTo>
                  <a:pt x="240" y="288"/>
                </a:lnTo>
                <a:lnTo>
                  <a:pt x="240" y="38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112" name="Rectangle 102"/>
          <p:cNvSpPr>
            <a:spLocks noChangeArrowheads="1"/>
          </p:cNvSpPr>
          <p:nvPr/>
        </p:nvSpPr>
        <p:spPr bwMode="auto">
          <a:xfrm>
            <a:off x="6927325" y="5703541"/>
            <a:ext cx="152400" cy="304800"/>
          </a:xfrm>
          <a:prstGeom prst="rect">
            <a:avLst/>
          </a:prstGeom>
          <a:solidFill>
            <a:srgbClr val="52F4C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113" name="Rectangle 103"/>
          <p:cNvSpPr>
            <a:spLocks noChangeArrowheads="1"/>
          </p:cNvSpPr>
          <p:nvPr/>
        </p:nvSpPr>
        <p:spPr bwMode="auto">
          <a:xfrm>
            <a:off x="6774925" y="5703541"/>
            <a:ext cx="152400" cy="304800"/>
          </a:xfrm>
          <a:prstGeom prst="rect">
            <a:avLst/>
          </a:prstGeom>
          <a:solidFill>
            <a:srgbClr val="52F4C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114" name="Freeform 105"/>
          <p:cNvSpPr>
            <a:spLocks/>
          </p:cNvSpPr>
          <p:nvPr/>
        </p:nvSpPr>
        <p:spPr bwMode="auto">
          <a:xfrm>
            <a:off x="4808013" y="5093941"/>
            <a:ext cx="2043112" cy="609600"/>
          </a:xfrm>
          <a:custGeom>
            <a:avLst/>
            <a:gdLst>
              <a:gd name="T0" fmla="*/ 0 w 432"/>
              <a:gd name="T1" fmla="*/ 0 h 384"/>
              <a:gd name="T2" fmla="*/ 0 w 432"/>
              <a:gd name="T3" fmla="*/ 2147483647 h 384"/>
              <a:gd name="T4" fmla="*/ 2147483647 w 432"/>
              <a:gd name="T5" fmla="*/ 2147483647 h 384"/>
              <a:gd name="T6" fmla="*/ 2147483647 w 432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384"/>
              <a:gd name="T14" fmla="*/ 432 w 432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384">
                <a:moveTo>
                  <a:pt x="0" y="0"/>
                </a:moveTo>
                <a:lnTo>
                  <a:pt x="0" y="192"/>
                </a:lnTo>
                <a:lnTo>
                  <a:pt x="432" y="192"/>
                </a:lnTo>
                <a:lnTo>
                  <a:pt x="432" y="384"/>
                </a:lnTo>
              </a:path>
            </a:pathLst>
          </a:custGeom>
          <a:noFill/>
          <a:ln w="28575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115" name="Freeform 107"/>
          <p:cNvSpPr>
            <a:spLocks/>
          </p:cNvSpPr>
          <p:nvPr/>
        </p:nvSpPr>
        <p:spPr bwMode="auto">
          <a:xfrm>
            <a:off x="5873225" y="5093941"/>
            <a:ext cx="1130300" cy="609600"/>
          </a:xfrm>
          <a:custGeom>
            <a:avLst/>
            <a:gdLst>
              <a:gd name="T0" fmla="*/ 0 w 240"/>
              <a:gd name="T1" fmla="*/ 0 h 384"/>
              <a:gd name="T2" fmla="*/ 0 w 240"/>
              <a:gd name="T3" fmla="*/ 2147483647 h 384"/>
              <a:gd name="T4" fmla="*/ 2147483647 w 240"/>
              <a:gd name="T5" fmla="*/ 2147483647 h 384"/>
              <a:gd name="T6" fmla="*/ 2147483647 w 240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84"/>
              <a:gd name="T14" fmla="*/ 240 w 240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84">
                <a:moveTo>
                  <a:pt x="0" y="0"/>
                </a:moveTo>
                <a:lnTo>
                  <a:pt x="0" y="144"/>
                </a:lnTo>
                <a:lnTo>
                  <a:pt x="240" y="144"/>
                </a:lnTo>
                <a:lnTo>
                  <a:pt x="240" y="384"/>
                </a:lnTo>
              </a:path>
            </a:pathLst>
          </a:custGeom>
          <a:noFill/>
          <a:ln w="28575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1" y="6617166"/>
            <a:ext cx="195361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B.4   Virtual Memory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47666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Programmers want unlimited amounts of memory with low latency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Fast memory technology is more expensive per bit than slower memory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Solution:  organize memory system into a hierarchy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Entire addressable memory space available in largest, slowest memory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Incrementally smaller and faster memories, each containing a subset of the memory below it, proceed in steps up toward the processor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Temporal and spatial locality insures that nearly all references can be found in smaller memories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Gives the illusion of a large, fast memory being presented to the processor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6617166"/>
            <a:ext cx="1651927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569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Virtual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726" y="1076848"/>
            <a:ext cx="8852597" cy="5476352"/>
          </a:xfrm>
        </p:spPr>
        <p:txBody>
          <a:bodyPr/>
          <a:lstStyle/>
          <a:p>
            <a:r>
              <a:rPr lang="en-US" sz="2800" dirty="0"/>
              <a:t>Use physical DRAM as cache for </a:t>
            </a:r>
            <a:r>
              <a:rPr lang="en-US" sz="2800" dirty="0" smtClean="0"/>
              <a:t>disk</a:t>
            </a:r>
            <a:endParaRPr lang="en-US" sz="2800" dirty="0"/>
          </a:p>
          <a:p>
            <a:pPr lvl="1"/>
            <a:r>
              <a:rPr lang="en-US" sz="2200" dirty="0"/>
              <a:t>Address space of a process can exceed physical memory size</a:t>
            </a:r>
          </a:p>
          <a:p>
            <a:pPr lvl="1"/>
            <a:r>
              <a:rPr lang="en-US" sz="2200" dirty="0"/>
              <a:t>Sum of address spaces of multiple processes can exceed physical memory</a:t>
            </a:r>
          </a:p>
          <a:p>
            <a:r>
              <a:rPr lang="en-US" sz="2800" dirty="0"/>
              <a:t>Simplify </a:t>
            </a:r>
            <a:r>
              <a:rPr lang="en-US" sz="2800" dirty="0">
                <a:solidFill>
                  <a:srgbClr val="001CFE"/>
                </a:solidFill>
              </a:rPr>
              <a:t>memory management</a:t>
            </a:r>
          </a:p>
          <a:p>
            <a:pPr lvl="1"/>
            <a:r>
              <a:rPr lang="en-US" sz="2200" dirty="0"/>
              <a:t>Multiple processes resident in main memory</a:t>
            </a:r>
          </a:p>
          <a:p>
            <a:pPr lvl="2"/>
            <a:r>
              <a:rPr lang="en-US" sz="2200" dirty="0"/>
              <a:t>Each process with its own address space</a:t>
            </a:r>
          </a:p>
          <a:p>
            <a:pPr lvl="1"/>
            <a:r>
              <a:rPr lang="en-US" sz="2200" dirty="0"/>
              <a:t>Only “active” code and data is actually in memory</a:t>
            </a:r>
          </a:p>
          <a:p>
            <a:pPr lvl="2"/>
            <a:r>
              <a:rPr lang="en-US" sz="2200" dirty="0"/>
              <a:t>Allocate more memory to process as needed</a:t>
            </a:r>
          </a:p>
          <a:p>
            <a:r>
              <a:rPr lang="en-US" sz="2800" dirty="0"/>
              <a:t>Provide </a:t>
            </a:r>
            <a:r>
              <a:rPr lang="en-US" sz="2800" dirty="0">
                <a:solidFill>
                  <a:srgbClr val="001CFE"/>
                </a:solidFill>
              </a:rPr>
              <a:t>protection</a:t>
            </a:r>
          </a:p>
          <a:p>
            <a:pPr lvl="1"/>
            <a:r>
              <a:rPr lang="en-US" sz="2200" dirty="0"/>
              <a:t>One process can’t interfere with another</a:t>
            </a:r>
          </a:p>
          <a:p>
            <a:pPr lvl="2"/>
            <a:r>
              <a:rPr lang="en-US" sz="2200" dirty="0"/>
              <a:t>Because they operate in different address spaces</a:t>
            </a:r>
          </a:p>
          <a:p>
            <a:pPr lvl="1"/>
            <a:r>
              <a:rPr lang="en-US" sz="2200" dirty="0"/>
              <a:t>User process cannot access privileged information</a:t>
            </a:r>
          </a:p>
          <a:p>
            <a:pPr lvl="2"/>
            <a:r>
              <a:rPr lang="en-US" sz="2200" dirty="0"/>
              <a:t>Different sections of address space have different permissions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6617166"/>
            <a:ext cx="195361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B.4   Virtual Memory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84268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Shares </a:t>
            </a:r>
            <a:r>
              <a:rPr lang="en-US" altLang="en-US" sz="2800" dirty="0"/>
              <a:t>same basic concepts of cache memory but different terminology</a:t>
            </a:r>
          </a:p>
          <a:p>
            <a:pPr>
              <a:spcBef>
                <a:spcPts val="1200"/>
              </a:spcBef>
            </a:pPr>
            <a:r>
              <a:rPr lang="en-US" altLang="en-US" sz="2800" dirty="0"/>
              <a:t>Issues</a:t>
            </a:r>
          </a:p>
          <a:p>
            <a:pPr lvl="1"/>
            <a:r>
              <a:rPr lang="en-US" altLang="en-US" sz="2400" dirty="0"/>
              <a:t>Mapping: translation of virtual to physical address</a:t>
            </a:r>
          </a:p>
          <a:p>
            <a:pPr lvl="1"/>
            <a:r>
              <a:rPr lang="en-US" altLang="en-US" sz="2400" dirty="0"/>
              <a:t>Management: controlled sharing and protection. Protection in multi-programming environment</a:t>
            </a:r>
          </a:p>
          <a:p>
            <a:pPr>
              <a:spcBef>
                <a:spcPts val="1200"/>
              </a:spcBef>
            </a:pPr>
            <a:r>
              <a:rPr lang="en-US" altLang="en-US" sz="2800" dirty="0"/>
              <a:t>Mapping techniques </a:t>
            </a:r>
          </a:p>
          <a:p>
            <a:pPr lvl="1"/>
            <a:r>
              <a:rPr lang="en-US" altLang="en-US" sz="2400" dirty="0"/>
              <a:t>Paging (demand paging)</a:t>
            </a:r>
          </a:p>
          <a:p>
            <a:pPr lvl="1"/>
            <a:r>
              <a:rPr lang="en-US" altLang="en-US" sz="2400" dirty="0"/>
              <a:t>Segmentation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617166"/>
            <a:ext cx="195361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B.4   Virtual Memory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036064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Simplified View of Virtual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</p:spPr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43000" y="3124200"/>
            <a:ext cx="1219200" cy="1143000"/>
            <a:chOff x="1488" y="1872"/>
            <a:chExt cx="768" cy="720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1536" y="1920"/>
              <a:ext cx="720" cy="672"/>
            </a:xfrm>
            <a:prstGeom prst="roundRect">
              <a:avLst>
                <a:gd name="adj" fmla="val 38986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en-US" i="0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488" y="1872"/>
              <a:ext cx="720" cy="672"/>
            </a:xfrm>
            <a:prstGeom prst="roundRect">
              <a:avLst>
                <a:gd name="adj" fmla="val 38986"/>
              </a:avLst>
            </a:prstGeom>
            <a:solidFill>
              <a:schemeClr val="accent2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en-US" i="0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632" y="2064"/>
              <a:ext cx="4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30000"/>
                </a:spcBef>
              </a:pPr>
              <a:r>
                <a:rPr lang="en-US" altLang="en-US" sz="2000" i="0" dirty="0">
                  <a:solidFill>
                    <a:schemeClr val="tx2"/>
                  </a:solidFill>
                </a:rPr>
                <a:t>CPU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248400" y="1752600"/>
            <a:ext cx="1752600" cy="3352800"/>
            <a:chOff x="3024" y="1248"/>
            <a:chExt cx="1104" cy="2112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072" y="1296"/>
              <a:ext cx="1056" cy="206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en-US" i="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024" y="1248"/>
              <a:ext cx="1056" cy="206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en-US" i="0"/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3360" y="1344"/>
              <a:ext cx="576" cy="1872"/>
              <a:chOff x="3360" y="1344"/>
              <a:chExt cx="576" cy="1872"/>
            </a:xfrm>
          </p:grpSpPr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576" cy="14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 anchor="ctr"/>
              <a:lstStyle/>
              <a:p>
                <a:endParaRPr lang="en-US" i="0"/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3360" y="1488"/>
                <a:ext cx="576" cy="14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 anchor="ctr"/>
              <a:lstStyle/>
              <a:p>
                <a:endParaRPr lang="en-US" i="0"/>
              </a:p>
            </p:txBody>
          </p:sp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576" cy="14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 anchor="ctr"/>
              <a:lstStyle/>
              <a:p>
                <a:endParaRPr lang="en-US" i="0"/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576" cy="14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 anchor="ctr"/>
              <a:lstStyle/>
              <a:p>
                <a:endParaRPr lang="en-US" i="0"/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3360" y="1920"/>
                <a:ext cx="576" cy="14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 anchor="ctr"/>
              <a:lstStyle/>
              <a:p>
                <a:endParaRPr lang="en-US" i="0"/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3360" y="2208"/>
                <a:ext cx="576" cy="14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 anchor="ctr"/>
              <a:lstStyle/>
              <a:p>
                <a:endParaRPr lang="en-US" i="0"/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3360" y="2064"/>
                <a:ext cx="576" cy="14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 anchor="ctr"/>
              <a:lstStyle/>
              <a:p>
                <a:endParaRPr lang="en-US" i="0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576" cy="14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 anchor="ctr"/>
              <a:lstStyle/>
              <a:p>
                <a:endParaRPr lang="en-US" i="0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3360" y="2496"/>
                <a:ext cx="576" cy="14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 anchor="ctr"/>
              <a:lstStyle/>
              <a:p>
                <a:endParaRPr lang="en-US" i="0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3360" y="2640"/>
                <a:ext cx="576" cy="14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 anchor="ctr"/>
              <a:lstStyle/>
              <a:p>
                <a:endParaRPr lang="en-US" i="0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3360" y="2784"/>
                <a:ext cx="576" cy="14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 anchor="ctr"/>
              <a:lstStyle/>
              <a:p>
                <a:endParaRPr lang="en-US" i="0"/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3360" y="3072"/>
                <a:ext cx="576" cy="14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 anchor="ctr"/>
              <a:lstStyle/>
              <a:p>
                <a:endParaRPr lang="en-US" i="0"/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576" cy="14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 anchor="ctr"/>
              <a:lstStyle/>
              <a:p>
                <a:endParaRPr lang="en-US" i="0"/>
              </a:p>
            </p:txBody>
          </p:sp>
        </p:grp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3168" y="1296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30000"/>
                </a:spcBef>
              </a:pPr>
              <a:r>
                <a:rPr lang="en-US" altLang="en-US" sz="1800" i="0">
                  <a:solidFill>
                    <a:schemeClr val="tx2"/>
                  </a:solidFill>
                </a:rPr>
                <a:t>0:</a:t>
              </a:r>
              <a:endParaRPr lang="en-US" altLang="en-US" sz="2400" i="0">
                <a:solidFill>
                  <a:schemeClr val="tx2"/>
                </a:solidFill>
              </a:endParaRP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3168" y="1440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30000"/>
                </a:spcBef>
              </a:pPr>
              <a:r>
                <a:rPr lang="en-US" altLang="en-US" sz="1800" i="0">
                  <a:solidFill>
                    <a:schemeClr val="tx2"/>
                  </a:solidFill>
                </a:rPr>
                <a:t>1:</a:t>
              </a:r>
              <a:endParaRPr lang="en-US" altLang="en-US" sz="2400" i="0">
                <a:solidFill>
                  <a:schemeClr val="tx2"/>
                </a:solidFill>
              </a:endParaRP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3024" y="3024"/>
              <a:ext cx="3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30000"/>
                </a:spcBef>
              </a:pPr>
              <a:r>
                <a:rPr lang="en-US" altLang="en-US" sz="1800" i="0">
                  <a:solidFill>
                    <a:schemeClr val="tx2"/>
                  </a:solidFill>
                </a:rPr>
                <a:t>N-1:</a:t>
              </a:r>
              <a:endParaRPr lang="en-US" altLang="en-US" sz="2400" i="0">
                <a:solidFill>
                  <a:schemeClr val="tx2"/>
                </a:solidFill>
              </a:endParaRPr>
            </a:p>
          </p:txBody>
        </p:sp>
      </p:grp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6553200" y="1371600"/>
            <a:ext cx="1016303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altLang="en-US" sz="1800" i="0">
                <a:solidFill>
                  <a:schemeClr val="tx2"/>
                </a:solidFill>
              </a:rPr>
              <a:t>Memory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505200" y="2590800"/>
            <a:ext cx="1219200" cy="2362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 i="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429000" y="2514600"/>
            <a:ext cx="1219200" cy="23622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 i="0"/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3962400" y="2667000"/>
            <a:ext cx="533400" cy="2057400"/>
            <a:chOff x="2688" y="1584"/>
            <a:chExt cx="576" cy="1296"/>
          </a:xfrm>
        </p:grpSpPr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688" y="1584"/>
              <a:ext cx="576" cy="1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en-US" i="0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688" y="1728"/>
              <a:ext cx="576" cy="1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en-US" i="0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688" y="1872"/>
              <a:ext cx="576" cy="1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en-US" i="0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88" y="2016"/>
              <a:ext cx="576" cy="1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en-US" i="0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688" y="2160"/>
              <a:ext cx="576" cy="1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en-US" i="0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2688" y="2448"/>
              <a:ext cx="576" cy="1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en-US" i="0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2688" y="2304"/>
              <a:ext cx="576" cy="1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en-US" i="0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688" y="2592"/>
              <a:ext cx="576" cy="1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en-US" i="0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688" y="2736"/>
              <a:ext cx="576" cy="1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en-US" i="0"/>
            </a:p>
          </p:txBody>
        </p:sp>
      </p:grp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3657600" y="2590800"/>
            <a:ext cx="375102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altLang="en-US" sz="1800" i="0">
                <a:solidFill>
                  <a:schemeClr val="tx2"/>
                </a:solidFill>
              </a:rPr>
              <a:t>0:</a:t>
            </a:r>
            <a:endParaRPr lang="en-US" altLang="en-US" sz="2400" i="0">
              <a:solidFill>
                <a:schemeClr val="tx2"/>
              </a:solidFill>
            </a:endParaRPr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3657600" y="2819400"/>
            <a:ext cx="375102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altLang="en-US" sz="1800" i="0">
                <a:solidFill>
                  <a:schemeClr val="tx2"/>
                </a:solidFill>
              </a:rPr>
              <a:t>1:</a:t>
            </a:r>
            <a:endParaRPr lang="en-US" altLang="en-US" sz="2400" i="0">
              <a:solidFill>
                <a:schemeClr val="tx2"/>
              </a:solidFill>
            </a:endParaRP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3429000" y="4419600"/>
            <a:ext cx="605934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altLang="en-US" sz="1800" i="0">
                <a:solidFill>
                  <a:schemeClr val="tx2"/>
                </a:solidFill>
              </a:rPr>
              <a:t>P-1:</a:t>
            </a:r>
            <a:endParaRPr lang="en-US" altLang="en-US" sz="2400" i="0">
              <a:solidFill>
                <a:schemeClr val="tx2"/>
              </a:solidFill>
            </a:endParaRPr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3413125" y="2101850"/>
            <a:ext cx="1332800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altLang="en-US" sz="1800" i="0">
                <a:solidFill>
                  <a:schemeClr val="tx2"/>
                </a:solidFill>
              </a:rPr>
              <a:t>Page Table</a:t>
            </a:r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 flipV="1">
            <a:off x="2286000" y="3276600"/>
            <a:ext cx="16764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 i="0"/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4171950" y="3152775"/>
            <a:ext cx="152400" cy="1524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 i="0"/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4181475" y="4076700"/>
            <a:ext cx="152400" cy="1524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 i="0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4257675" y="3238500"/>
            <a:ext cx="2486025" cy="86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 i="0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 flipV="1">
            <a:off x="4267200" y="2971800"/>
            <a:ext cx="25146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 i="0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 flipH="1" flipV="1">
            <a:off x="2286000" y="3810000"/>
            <a:ext cx="16764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 i="0"/>
          </a:p>
        </p:txBody>
      </p: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3962400" y="4267200"/>
            <a:ext cx="533400" cy="228600"/>
            <a:chOff x="2496" y="2688"/>
            <a:chExt cx="336" cy="144"/>
          </a:xfrm>
        </p:grpSpPr>
        <p:sp>
          <p:nvSpPr>
            <p:cNvPr id="54" name="Line 53"/>
            <p:cNvSpPr>
              <a:spLocks noChangeShapeType="1"/>
            </p:cNvSpPr>
            <p:nvPr/>
          </p:nvSpPr>
          <p:spPr bwMode="auto">
            <a:xfrm flipV="1">
              <a:off x="2496" y="2688"/>
              <a:ext cx="336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en-US" i="0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 flipH="1" flipV="1">
              <a:off x="2496" y="2688"/>
              <a:ext cx="336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en-US" i="0"/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962400" y="3581400"/>
            <a:ext cx="533400" cy="228600"/>
            <a:chOff x="2496" y="2688"/>
            <a:chExt cx="336" cy="144"/>
          </a:xfrm>
        </p:grpSpPr>
        <p:sp>
          <p:nvSpPr>
            <p:cNvPr id="57" name="Line 56"/>
            <p:cNvSpPr>
              <a:spLocks noChangeShapeType="1"/>
            </p:cNvSpPr>
            <p:nvPr/>
          </p:nvSpPr>
          <p:spPr bwMode="auto">
            <a:xfrm flipV="1">
              <a:off x="2496" y="2688"/>
              <a:ext cx="336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en-US" i="0"/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 flipH="1" flipV="1">
              <a:off x="2496" y="2688"/>
              <a:ext cx="336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en-US" i="0"/>
            </a:p>
          </p:txBody>
        </p: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4800600" y="5153025"/>
            <a:ext cx="1295400" cy="1031913"/>
            <a:chOff x="2592" y="3264"/>
            <a:chExt cx="816" cy="420"/>
          </a:xfrm>
        </p:grpSpPr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2592" y="3360"/>
              <a:ext cx="816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0"/>
            </a:p>
          </p:txBody>
        </p:sp>
        <p:grpSp>
          <p:nvGrpSpPr>
            <p:cNvPr id="61" name="Group 60"/>
            <p:cNvGrpSpPr>
              <a:grpSpLocks/>
            </p:cNvGrpSpPr>
            <p:nvPr/>
          </p:nvGrpSpPr>
          <p:grpSpPr bwMode="auto">
            <a:xfrm>
              <a:off x="2592" y="3264"/>
              <a:ext cx="816" cy="420"/>
              <a:chOff x="2592" y="3264"/>
              <a:chExt cx="816" cy="420"/>
            </a:xfrm>
          </p:grpSpPr>
          <p:sp>
            <p:nvSpPr>
              <p:cNvPr id="62" name="Oval 61"/>
              <p:cNvSpPr>
                <a:spLocks noChangeArrowheads="1"/>
              </p:cNvSpPr>
              <p:nvPr/>
            </p:nvSpPr>
            <p:spPr bwMode="auto">
              <a:xfrm>
                <a:off x="2592" y="3264"/>
                <a:ext cx="816" cy="192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/>
              </a:p>
            </p:txBody>
          </p:sp>
          <p:sp>
            <p:nvSpPr>
              <p:cNvPr id="63" name="Line 62"/>
              <p:cNvSpPr>
                <a:spLocks noChangeShapeType="1"/>
              </p:cNvSpPr>
              <p:nvPr/>
            </p:nvSpPr>
            <p:spPr bwMode="auto">
              <a:xfrm>
                <a:off x="2592" y="3360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/>
              </a:p>
            </p:txBody>
          </p:sp>
          <p:sp>
            <p:nvSpPr>
              <p:cNvPr id="64" name="Line 63"/>
              <p:cNvSpPr>
                <a:spLocks noChangeShapeType="1"/>
              </p:cNvSpPr>
              <p:nvPr/>
            </p:nvSpPr>
            <p:spPr bwMode="auto">
              <a:xfrm>
                <a:off x="3408" y="3360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592" y="3600"/>
                <a:ext cx="816" cy="84"/>
              </a:xfrm>
              <a:custGeom>
                <a:avLst/>
                <a:gdLst>
                  <a:gd name="T0" fmla="*/ 0 w 816"/>
                  <a:gd name="T1" fmla="*/ 0 h 84"/>
                  <a:gd name="T2" fmla="*/ 150 w 816"/>
                  <a:gd name="T3" fmla="*/ 60 h 84"/>
                  <a:gd name="T4" fmla="*/ 414 w 816"/>
                  <a:gd name="T5" fmla="*/ 84 h 84"/>
                  <a:gd name="T6" fmla="*/ 678 w 816"/>
                  <a:gd name="T7" fmla="*/ 60 h 84"/>
                  <a:gd name="T8" fmla="*/ 816 w 816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6" h="84">
                    <a:moveTo>
                      <a:pt x="0" y="0"/>
                    </a:moveTo>
                    <a:cubicBezTo>
                      <a:pt x="25" y="10"/>
                      <a:pt x="81" y="46"/>
                      <a:pt x="150" y="60"/>
                    </a:cubicBezTo>
                    <a:cubicBezTo>
                      <a:pt x="219" y="74"/>
                      <a:pt x="326" y="84"/>
                      <a:pt x="414" y="84"/>
                    </a:cubicBezTo>
                    <a:cubicBezTo>
                      <a:pt x="502" y="84"/>
                      <a:pt x="611" y="74"/>
                      <a:pt x="678" y="60"/>
                    </a:cubicBezTo>
                    <a:cubicBezTo>
                      <a:pt x="745" y="46"/>
                      <a:pt x="787" y="12"/>
                      <a:pt x="816" y="0"/>
                    </a:cubicBezTo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/>
              </a:p>
            </p:txBody>
          </p:sp>
        </p:grpSp>
      </p:grpSp>
      <p:sp>
        <p:nvSpPr>
          <p:cNvPr id="67" name="Freeform 66"/>
          <p:cNvSpPr>
            <a:spLocks/>
          </p:cNvSpPr>
          <p:nvPr/>
        </p:nvSpPr>
        <p:spPr bwMode="auto">
          <a:xfrm>
            <a:off x="4238624" y="3705225"/>
            <a:ext cx="1320309" cy="1435100"/>
          </a:xfrm>
          <a:custGeom>
            <a:avLst/>
            <a:gdLst>
              <a:gd name="T0" fmla="*/ 0 w 817"/>
              <a:gd name="T1" fmla="*/ 0 h 834"/>
              <a:gd name="T2" fmla="*/ 348 w 817"/>
              <a:gd name="T3" fmla="*/ 42 h 834"/>
              <a:gd name="T4" fmla="*/ 630 w 817"/>
              <a:gd name="T5" fmla="*/ 198 h 834"/>
              <a:gd name="T6" fmla="*/ 786 w 817"/>
              <a:gd name="T7" fmla="*/ 504 h 834"/>
              <a:gd name="T8" fmla="*/ 816 w 817"/>
              <a:gd name="T9" fmla="*/ 834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7" h="834">
                <a:moveTo>
                  <a:pt x="0" y="0"/>
                </a:moveTo>
                <a:cubicBezTo>
                  <a:pt x="58" y="7"/>
                  <a:pt x="243" y="9"/>
                  <a:pt x="348" y="42"/>
                </a:cubicBezTo>
                <a:cubicBezTo>
                  <a:pt x="453" y="75"/>
                  <a:pt x="557" y="121"/>
                  <a:pt x="630" y="198"/>
                </a:cubicBezTo>
                <a:cubicBezTo>
                  <a:pt x="703" y="275"/>
                  <a:pt x="755" y="398"/>
                  <a:pt x="786" y="504"/>
                </a:cubicBezTo>
                <a:cubicBezTo>
                  <a:pt x="817" y="610"/>
                  <a:pt x="810" y="765"/>
                  <a:pt x="816" y="834"/>
                </a:cubicBezTo>
              </a:path>
            </a:pathLst>
          </a:custGeom>
          <a:noFill/>
          <a:ln w="38100" cap="rnd" cmpd="sng">
            <a:solidFill>
              <a:srgbClr val="00000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 i="0"/>
          </a:p>
        </p:txBody>
      </p:sp>
      <p:sp>
        <p:nvSpPr>
          <p:cNvPr id="68" name="Freeform 67"/>
          <p:cNvSpPr>
            <a:spLocks/>
          </p:cNvSpPr>
          <p:nvPr/>
        </p:nvSpPr>
        <p:spPr bwMode="auto">
          <a:xfrm>
            <a:off x="4229099" y="4381499"/>
            <a:ext cx="1108567" cy="758825"/>
          </a:xfrm>
          <a:custGeom>
            <a:avLst/>
            <a:gdLst>
              <a:gd name="T0" fmla="*/ 0 w 817"/>
              <a:gd name="T1" fmla="*/ 0 h 834"/>
              <a:gd name="T2" fmla="*/ 348 w 817"/>
              <a:gd name="T3" fmla="*/ 42 h 834"/>
              <a:gd name="T4" fmla="*/ 630 w 817"/>
              <a:gd name="T5" fmla="*/ 198 h 834"/>
              <a:gd name="T6" fmla="*/ 786 w 817"/>
              <a:gd name="T7" fmla="*/ 504 h 834"/>
              <a:gd name="T8" fmla="*/ 816 w 817"/>
              <a:gd name="T9" fmla="*/ 834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7" h="834">
                <a:moveTo>
                  <a:pt x="0" y="0"/>
                </a:moveTo>
                <a:cubicBezTo>
                  <a:pt x="58" y="7"/>
                  <a:pt x="243" y="9"/>
                  <a:pt x="348" y="42"/>
                </a:cubicBezTo>
                <a:cubicBezTo>
                  <a:pt x="453" y="75"/>
                  <a:pt x="557" y="121"/>
                  <a:pt x="630" y="198"/>
                </a:cubicBezTo>
                <a:cubicBezTo>
                  <a:pt x="703" y="275"/>
                  <a:pt x="755" y="398"/>
                  <a:pt x="786" y="504"/>
                </a:cubicBezTo>
                <a:cubicBezTo>
                  <a:pt x="817" y="610"/>
                  <a:pt x="810" y="765"/>
                  <a:pt x="816" y="834"/>
                </a:cubicBezTo>
              </a:path>
            </a:pathLst>
          </a:custGeom>
          <a:noFill/>
          <a:ln w="38100" cap="rnd" cmpd="sng">
            <a:solidFill>
              <a:srgbClr val="00000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 i="0"/>
          </a:p>
        </p:txBody>
      </p:sp>
      <p:sp>
        <p:nvSpPr>
          <p:cNvPr id="69" name="Text Box 68"/>
          <p:cNvSpPr txBox="1">
            <a:spLocks noChangeArrowheads="1"/>
          </p:cNvSpPr>
          <p:nvPr/>
        </p:nvSpPr>
        <p:spPr bwMode="auto">
          <a:xfrm>
            <a:off x="1981395" y="2530909"/>
            <a:ext cx="1272783" cy="53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800" i="0" dirty="0">
                <a:solidFill>
                  <a:schemeClr val="tx2"/>
                </a:solidFill>
              </a:rPr>
              <a:t>Virtual</a:t>
            </a:r>
          </a:p>
          <a:p>
            <a:pPr>
              <a:lnSpc>
                <a:spcPct val="80000"/>
              </a:lnSpc>
            </a:pPr>
            <a:r>
              <a:rPr lang="en-US" altLang="en-US" sz="1800" i="0" dirty="0">
                <a:solidFill>
                  <a:schemeClr val="tx2"/>
                </a:solidFill>
              </a:rPr>
              <a:t>Addresses</a:t>
            </a:r>
            <a:endParaRPr lang="en-US" altLang="en-US" sz="2400" i="0" dirty="0">
              <a:solidFill>
                <a:schemeClr val="tx2"/>
              </a:solidFill>
            </a:endParaRPr>
          </a:p>
        </p:txBody>
      </p:sp>
      <p:sp>
        <p:nvSpPr>
          <p:cNvPr id="70" name="Text Box 69"/>
          <p:cNvSpPr txBox="1">
            <a:spLocks noChangeArrowheads="1"/>
          </p:cNvSpPr>
          <p:nvPr/>
        </p:nvSpPr>
        <p:spPr bwMode="auto">
          <a:xfrm>
            <a:off x="4800600" y="2438400"/>
            <a:ext cx="1272783" cy="53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800" i="0">
                <a:solidFill>
                  <a:schemeClr val="tx2"/>
                </a:solidFill>
              </a:rPr>
              <a:t>Physical</a:t>
            </a:r>
          </a:p>
          <a:p>
            <a:pPr>
              <a:lnSpc>
                <a:spcPct val="80000"/>
              </a:lnSpc>
            </a:pPr>
            <a:r>
              <a:rPr lang="en-US" altLang="en-US" sz="1800" i="0">
                <a:solidFill>
                  <a:schemeClr val="tx2"/>
                </a:solidFill>
              </a:rPr>
              <a:t>Addresses</a:t>
            </a:r>
            <a:endParaRPr lang="en-US" altLang="en-US" sz="2400" i="0">
              <a:solidFill>
                <a:schemeClr val="tx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96281" y="5607050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Disk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-1" y="6624146"/>
            <a:ext cx="195361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B.4   Virtual Memory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1701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vs Virtual Memory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8" y="1907952"/>
            <a:ext cx="8847486" cy="3698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6617166"/>
            <a:ext cx="195361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B.4   Virtual Memory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870492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vs Virtual Memory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  <a:p>
            <a:pPr lvl="1"/>
            <a:r>
              <a:rPr lang="en-US" dirty="0" smtClean="0"/>
              <a:t>Block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page</a:t>
            </a:r>
            <a:endParaRPr lang="en-US" i="1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Cache </a:t>
            </a:r>
            <a:r>
              <a:rPr lang="en-US" dirty="0" smtClean="0">
                <a:sym typeface="Wingdings" panose="05000000000000000000" pitchFamily="2" charset="2"/>
              </a:rPr>
              <a:t>miss  </a:t>
            </a:r>
            <a:r>
              <a:rPr lang="en-US" i="1" dirty="0" smtClean="0">
                <a:sym typeface="Wingdings" panose="05000000000000000000" pitchFamily="2" charset="2"/>
              </a:rPr>
              <a:t>page </a:t>
            </a:r>
            <a:r>
              <a:rPr lang="en-US" i="1" dirty="0">
                <a:sym typeface="Wingdings" panose="05000000000000000000" pitchFamily="2" charset="2"/>
              </a:rPr>
              <a:t>fault</a:t>
            </a:r>
          </a:p>
          <a:p>
            <a:r>
              <a:rPr lang="en-US" dirty="0">
                <a:sym typeface="Wingdings" panose="05000000000000000000" pitchFamily="2" charset="2"/>
              </a:rPr>
              <a:t>Replacement on cache memory misses by hardware whereas virtual memory replacement is by </a:t>
            </a:r>
            <a:r>
              <a:rPr lang="en-US" dirty="0" smtClean="0">
                <a:sym typeface="Wingdings" panose="05000000000000000000" pitchFamily="2" charset="2"/>
              </a:rPr>
              <a:t>OS 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Size of processor address determines size of VM whereas cache size is independent of </a:t>
            </a:r>
            <a:r>
              <a:rPr lang="en-US" dirty="0" smtClean="0">
                <a:sym typeface="Wingdings" panose="05000000000000000000" pitchFamily="2" charset="2"/>
              </a:rPr>
              <a:t>address size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VM can have fixed or variable size </a:t>
            </a:r>
            <a:r>
              <a:rPr lang="en-US" dirty="0" smtClean="0">
                <a:sym typeface="Wingdings" panose="05000000000000000000" pitchFamily="2" charset="2"/>
              </a:rPr>
              <a:t>blocks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page vs segmentation: they both have pros and cons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617166"/>
            <a:ext cx="195361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B.4   Virtual Memory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46336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Memory Design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 size should be large enough to try to amortize high access time</a:t>
            </a:r>
          </a:p>
          <a:p>
            <a:pPr lvl="1"/>
            <a:r>
              <a:rPr lang="en-US" dirty="0"/>
              <a:t>Typical size: </a:t>
            </a:r>
            <a:r>
              <a:rPr lang="en-US" dirty="0" smtClean="0"/>
              <a:t>4KB </a:t>
            </a:r>
            <a:r>
              <a:rPr lang="mr-IN" dirty="0" smtClean="0"/>
              <a:t>–</a:t>
            </a:r>
            <a:r>
              <a:rPr lang="en-US" dirty="0" smtClean="0"/>
              <a:t> 16KB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Reducing </a:t>
            </a:r>
            <a:r>
              <a:rPr lang="en-US" dirty="0">
                <a:sym typeface="Wingdings" panose="05000000000000000000" pitchFamily="2" charset="2"/>
              </a:rPr>
              <a:t>page fault rate is important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Fully associative placement of pages in memory</a:t>
            </a:r>
          </a:p>
          <a:p>
            <a:r>
              <a:rPr lang="en-US" dirty="0">
                <a:sym typeface="Wingdings" panose="05000000000000000000" pitchFamily="2" charset="2"/>
              </a:rPr>
              <a:t>Page </a:t>
            </a:r>
            <a:r>
              <a:rPr lang="en-US" dirty="0" smtClean="0">
                <a:sym typeface="Wingdings" panose="05000000000000000000" pitchFamily="2" charset="2"/>
              </a:rPr>
              <a:t>faults </a:t>
            </a:r>
            <a:r>
              <a:rPr lang="en-US" dirty="0">
                <a:sym typeface="Wingdings" panose="05000000000000000000" pitchFamily="2" charset="2"/>
              </a:rPr>
              <a:t>not </a:t>
            </a:r>
            <a:r>
              <a:rPr lang="en-US" dirty="0" smtClean="0">
                <a:sym typeface="Wingdings" panose="05000000000000000000" pitchFamily="2" charset="2"/>
              </a:rPr>
              <a:t>handled </a:t>
            </a:r>
            <a:r>
              <a:rPr lang="en-US" dirty="0">
                <a:sym typeface="Wingdings" panose="05000000000000000000" pitchFamily="2" charset="2"/>
              </a:rPr>
              <a:t>by hardware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OS can afford to use clever algorithm for page replacement to reduce page fault rate</a:t>
            </a:r>
          </a:p>
          <a:p>
            <a:r>
              <a:rPr lang="en-US" dirty="0">
                <a:sym typeface="Wingdings" panose="05000000000000000000" pitchFamily="2" charset="2"/>
              </a:rPr>
              <a:t>Write through approach </a:t>
            </a:r>
            <a:r>
              <a:rPr lang="en-US" dirty="0" smtClean="0">
                <a:sym typeface="Wingdings" panose="05000000000000000000" pitchFamily="2" charset="2"/>
              </a:rPr>
              <a:t>is too expensive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Write back approach is </a:t>
            </a:r>
            <a:r>
              <a:rPr lang="en-US" dirty="0" smtClean="0">
                <a:sym typeface="Wingdings" panose="05000000000000000000" pitchFamily="2" charset="2"/>
              </a:rPr>
              <a:t>always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617166"/>
            <a:ext cx="195361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B.4   Virtual Memory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608748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Memory Address Translation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37352" y="2629563"/>
            <a:ext cx="318770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altLang="en-US" sz="1800" b="0" i="0"/>
              <a:t>virtual page number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529043" y="2629563"/>
            <a:ext cx="2197100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altLang="en-US" sz="1800" b="0" i="0"/>
              <a:t>page offset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36394" y="2614733"/>
            <a:ext cx="1683152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1800" i="0"/>
              <a:t>virtual address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642152" y="4839363"/>
            <a:ext cx="2882900" cy="368300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altLang="en-US" sz="1800" b="0" i="0" dirty="0">
                <a:solidFill>
                  <a:schemeClr val="bg1"/>
                </a:solidFill>
              </a:rPr>
              <a:t>physical page number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529043" y="4839363"/>
            <a:ext cx="2197100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altLang="en-US" sz="1800" b="0" i="0"/>
              <a:t>page offset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36192" y="4838094"/>
            <a:ext cx="1901160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1800" i="0"/>
              <a:t>physical address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6741893" y="3010563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565805" y="4505988"/>
            <a:ext cx="3079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1800" b="0" i="0"/>
              <a:t>0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508405" y="4505988"/>
            <a:ext cx="5619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1800" b="0" i="0"/>
              <a:t>p–1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203605" y="4505988"/>
            <a:ext cx="3079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1800" b="0" i="0"/>
              <a:t>p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612805" y="4505988"/>
            <a:ext cx="6254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1800" b="0" i="0"/>
              <a:t>m–1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308005" y="2296188"/>
            <a:ext cx="5619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1800" b="0" i="0"/>
              <a:t>n–1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7422930" y="2296188"/>
            <a:ext cx="3079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1800" b="0" i="0"/>
              <a:t>0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5441730" y="2296188"/>
            <a:ext cx="5619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1800" b="0" i="0"/>
              <a:t>p–1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5127405" y="2296188"/>
            <a:ext cx="310982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1800" i="0" dirty="0"/>
              <a:t>p</a:t>
            </a:r>
            <a:endParaRPr lang="en-US" altLang="en-US" sz="1800" b="0" i="0" dirty="0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4151093" y="3010563"/>
            <a:ext cx="0" cy="67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4151093" y="4049654"/>
            <a:ext cx="0" cy="79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25" name="Rounded Rectangle 24"/>
          <p:cNvSpPr/>
          <p:nvPr/>
        </p:nvSpPr>
        <p:spPr bwMode="auto">
          <a:xfrm>
            <a:off x="2926567" y="3614000"/>
            <a:ext cx="2474259" cy="44823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Address Translation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4151093" y="1863436"/>
            <a:ext cx="0" cy="7661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439263" y="1401771"/>
            <a:ext cx="1423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From CPU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66939" y="5883284"/>
            <a:ext cx="1593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To memory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4151092" y="5204861"/>
            <a:ext cx="0" cy="7661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-1" y="6617166"/>
            <a:ext cx="195361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B.4   Virtual Memory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58224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Translation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</p:spPr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259004" y="1709646"/>
            <a:ext cx="318770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altLang="en-US" sz="1800" i="0"/>
              <a:t>virtual page number (VPN)</a:t>
            </a: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6450695" y="1709646"/>
            <a:ext cx="2197100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altLang="en-US" sz="1800" i="0"/>
              <a:t>page offset</a:t>
            </a: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4779058" y="995271"/>
            <a:ext cx="168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1800" i="0"/>
              <a:t>virtual address</a:t>
            </a: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3250295" y="5214846"/>
            <a:ext cx="3111500" cy="3683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altLang="en-US" sz="1800" i="0" dirty="0">
                <a:solidFill>
                  <a:schemeClr val="bg1"/>
                </a:solidFill>
              </a:rPr>
              <a:t>physical page number (PPN)</a:t>
            </a: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374495" y="5214846"/>
            <a:ext cx="2197100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altLang="en-US" sz="1800" i="0"/>
              <a:t>page offset</a:t>
            </a: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5072745" y="5679142"/>
            <a:ext cx="188386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1800" i="0"/>
              <a:t>physical address</a:t>
            </a: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8411258" y="4881471"/>
            <a:ext cx="3079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1800" i="0"/>
              <a:t>0</a:t>
            </a: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353858" y="4881471"/>
            <a:ext cx="5746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1800" i="0"/>
              <a:t>p–1</a:t>
            </a: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6049058" y="4881471"/>
            <a:ext cx="3206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1800" i="0"/>
              <a:t>p</a:t>
            </a: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3145520" y="4910046"/>
            <a:ext cx="6381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1800" dirty="0"/>
              <a:t>m–1</a:t>
            </a: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3229658" y="1376271"/>
            <a:ext cx="5746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1800" i="0"/>
              <a:t>n–1</a:t>
            </a: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8344583" y="1376271"/>
            <a:ext cx="3079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1800" i="0"/>
              <a:t>0</a:t>
            </a: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6363383" y="1376271"/>
            <a:ext cx="5746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1800" i="0"/>
              <a:t>p–1</a:t>
            </a: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6049058" y="1376271"/>
            <a:ext cx="3206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1800" i="0"/>
              <a:t>p</a:t>
            </a: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189595" y="1098459"/>
            <a:ext cx="2657475" cy="3667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n-US" sz="1800" i="0"/>
              <a:t>page table base register</a:t>
            </a: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4469495" y="3447003"/>
            <a:ext cx="28067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4469495" y="3675603"/>
            <a:ext cx="2806700" cy="2159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4469495" y="3904203"/>
            <a:ext cx="28067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175" name="Rectangle 174"/>
          <p:cNvSpPr>
            <a:spLocks noChangeArrowheads="1"/>
          </p:cNvSpPr>
          <p:nvPr/>
        </p:nvSpPr>
        <p:spPr bwMode="auto">
          <a:xfrm>
            <a:off x="4469495" y="4132803"/>
            <a:ext cx="28067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176" name="Oval 175"/>
          <p:cNvSpPr>
            <a:spLocks noChangeArrowheads="1"/>
          </p:cNvSpPr>
          <p:nvPr/>
        </p:nvSpPr>
        <p:spPr bwMode="auto">
          <a:xfrm>
            <a:off x="5155295" y="3751803"/>
            <a:ext cx="63500" cy="635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177" name="Line 24"/>
          <p:cNvSpPr>
            <a:spLocks noChangeShapeType="1"/>
          </p:cNvSpPr>
          <p:nvPr/>
        </p:nvSpPr>
        <p:spPr bwMode="auto">
          <a:xfrm flipH="1">
            <a:off x="5187045" y="3821652"/>
            <a:ext cx="4762" cy="138049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170329" y="4143190"/>
            <a:ext cx="2068320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1600" i="0" dirty="0"/>
              <a:t>if </a:t>
            </a:r>
            <a:r>
              <a:rPr lang="en-US" altLang="en-US" sz="1600" i="0" dirty="0" smtClean="0"/>
              <a:t>valid=0 then page is not </a:t>
            </a:r>
            <a:r>
              <a:rPr lang="en-US" altLang="en-US" sz="1600" i="0" dirty="0"/>
              <a:t>in memory</a:t>
            </a:r>
          </a:p>
        </p:txBody>
      </p:sp>
      <p:sp>
        <p:nvSpPr>
          <p:cNvPr id="180" name="Rectangle 179"/>
          <p:cNvSpPr>
            <a:spLocks noChangeArrowheads="1"/>
          </p:cNvSpPr>
          <p:nvPr/>
        </p:nvSpPr>
        <p:spPr bwMode="auto">
          <a:xfrm>
            <a:off x="3086783" y="3137441"/>
            <a:ext cx="657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1800" i="0"/>
              <a:t>valid</a:t>
            </a:r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4539345" y="3135853"/>
            <a:ext cx="3132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1800" i="0"/>
              <a:t>physical page number (PPN)</a:t>
            </a:r>
          </a:p>
        </p:txBody>
      </p:sp>
      <p:sp>
        <p:nvSpPr>
          <p:cNvPr id="184" name="Rectangle 183"/>
          <p:cNvSpPr>
            <a:spLocks noChangeArrowheads="1"/>
          </p:cNvSpPr>
          <p:nvPr/>
        </p:nvSpPr>
        <p:spPr bwMode="auto">
          <a:xfrm>
            <a:off x="3097895" y="3447003"/>
            <a:ext cx="6731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3097895" y="3675603"/>
            <a:ext cx="673100" cy="2159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186" name="Rectangle 185"/>
          <p:cNvSpPr>
            <a:spLocks noChangeArrowheads="1"/>
          </p:cNvSpPr>
          <p:nvPr/>
        </p:nvSpPr>
        <p:spPr bwMode="auto">
          <a:xfrm>
            <a:off x="3097895" y="3904203"/>
            <a:ext cx="6731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187" name="Rectangle 186"/>
          <p:cNvSpPr>
            <a:spLocks noChangeArrowheads="1"/>
          </p:cNvSpPr>
          <p:nvPr/>
        </p:nvSpPr>
        <p:spPr bwMode="auto">
          <a:xfrm>
            <a:off x="3097895" y="4132803"/>
            <a:ext cx="6731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188" name="Rectangle 187"/>
          <p:cNvSpPr>
            <a:spLocks noChangeArrowheads="1"/>
          </p:cNvSpPr>
          <p:nvPr/>
        </p:nvSpPr>
        <p:spPr bwMode="auto">
          <a:xfrm>
            <a:off x="3783695" y="3447003"/>
            <a:ext cx="6731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3783695" y="3675603"/>
            <a:ext cx="673100" cy="2159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190" name="Rectangle 189"/>
          <p:cNvSpPr>
            <a:spLocks noChangeArrowheads="1"/>
          </p:cNvSpPr>
          <p:nvPr/>
        </p:nvSpPr>
        <p:spPr bwMode="auto">
          <a:xfrm>
            <a:off x="3783695" y="3904203"/>
            <a:ext cx="6731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3783695" y="4132803"/>
            <a:ext cx="6731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193" name="Oval 192"/>
          <p:cNvSpPr>
            <a:spLocks noChangeArrowheads="1"/>
          </p:cNvSpPr>
          <p:nvPr/>
        </p:nvSpPr>
        <p:spPr bwMode="auto">
          <a:xfrm>
            <a:off x="3431270" y="3751803"/>
            <a:ext cx="63500" cy="635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194" name="Rectangle 193"/>
          <p:cNvSpPr>
            <a:spLocks noChangeArrowheads="1"/>
          </p:cNvSpPr>
          <p:nvPr/>
        </p:nvSpPr>
        <p:spPr bwMode="auto">
          <a:xfrm>
            <a:off x="3701145" y="3135853"/>
            <a:ext cx="900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1800" i="0"/>
              <a:t>access</a:t>
            </a:r>
          </a:p>
        </p:txBody>
      </p:sp>
      <p:sp>
        <p:nvSpPr>
          <p:cNvPr id="199" name="Line 24"/>
          <p:cNvSpPr>
            <a:spLocks noChangeShapeType="1"/>
          </p:cNvSpPr>
          <p:nvPr/>
        </p:nvSpPr>
        <p:spPr bwMode="auto">
          <a:xfrm flipH="1">
            <a:off x="7847696" y="2077947"/>
            <a:ext cx="4762" cy="3136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cxnSp>
        <p:nvCxnSpPr>
          <p:cNvPr id="7" name="Elbow Connector 6"/>
          <p:cNvCxnSpPr>
            <a:stCxn id="193" idx="2"/>
            <a:endCxn id="179" idx="3"/>
          </p:cNvCxnSpPr>
          <p:nvPr/>
        </p:nvCxnSpPr>
        <p:spPr bwMode="auto">
          <a:xfrm rot="10800000" flipV="1">
            <a:off x="2238650" y="3783552"/>
            <a:ext cx="1192621" cy="65074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sp>
        <p:nvSpPr>
          <p:cNvPr id="200" name="Line 24"/>
          <p:cNvSpPr>
            <a:spLocks noChangeShapeType="1"/>
          </p:cNvSpPr>
          <p:nvPr/>
        </p:nvSpPr>
        <p:spPr bwMode="auto">
          <a:xfrm>
            <a:off x="4777469" y="2090647"/>
            <a:ext cx="18648" cy="158488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cxnSp>
        <p:nvCxnSpPr>
          <p:cNvPr id="15" name="Elbow Connector 14"/>
          <p:cNvCxnSpPr>
            <a:stCxn id="96" idx="2"/>
            <a:endCxn id="184" idx="1"/>
          </p:cNvCxnSpPr>
          <p:nvPr/>
        </p:nvCxnSpPr>
        <p:spPr bwMode="auto">
          <a:xfrm rot="16200000" flipH="1">
            <a:off x="1263224" y="1720281"/>
            <a:ext cx="2089781" cy="1579562"/>
          </a:xfrm>
          <a:prstGeom prst="bentConnector2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217610" y="6237951"/>
            <a:ext cx="593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i="0" smtClean="0">
                <a:latin typeface="Calibri" charset="0"/>
                <a:ea typeface="Calibri" charset="0"/>
                <a:cs typeface="Calibri" charset="0"/>
              </a:rPr>
              <a:t>Each process has its own page table.</a:t>
            </a:r>
            <a:endParaRPr lang="en-US" sz="2800" i="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1" y="6617166"/>
            <a:ext cx="195361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B.4   Virtual Memory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02296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Translation -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</p:spPr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3671984" y="1930255"/>
            <a:ext cx="2438400" cy="3048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"/>
              </a:rPr>
              <a:t>1010 1111 1101 1100</a:t>
            </a: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1233584" y="1930255"/>
            <a:ext cx="2438400" cy="304800"/>
          </a:xfrm>
          <a:prstGeom prst="rect">
            <a:avLst/>
          </a:prstGeom>
          <a:solidFill>
            <a:srgbClr val="ECD88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"/>
              </a:rPr>
              <a:t>1111 1111 1010 1000</a:t>
            </a: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3665100" y="2770795"/>
            <a:ext cx="1752600" cy="304800"/>
          </a:xfrm>
          <a:prstGeom prst="rect">
            <a:avLst/>
          </a:prstGeom>
          <a:solidFill>
            <a:srgbClr val="ECD88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"/>
              </a:rPr>
              <a:t>…</a:t>
            </a: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3665100" y="2465995"/>
            <a:ext cx="1752600" cy="304800"/>
          </a:xfrm>
          <a:prstGeom prst="rect">
            <a:avLst/>
          </a:prstGeom>
          <a:solidFill>
            <a:srgbClr val="ECD88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"/>
              </a:rPr>
              <a:t>…</a:t>
            </a: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3665100" y="3075595"/>
            <a:ext cx="1752600" cy="304800"/>
          </a:xfrm>
          <a:prstGeom prst="rect">
            <a:avLst/>
          </a:prstGeom>
          <a:solidFill>
            <a:srgbClr val="ECD88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"/>
              </a:rPr>
              <a:t>…</a:t>
            </a: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3665100" y="3685195"/>
            <a:ext cx="1752600" cy="304800"/>
          </a:xfrm>
          <a:prstGeom prst="rect">
            <a:avLst/>
          </a:prstGeom>
          <a:solidFill>
            <a:srgbClr val="ECD88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"/>
              </a:rPr>
              <a:t>1111 1010 1111</a:t>
            </a:r>
          </a:p>
        </p:txBody>
      </p:sp>
      <p:sp>
        <p:nvSpPr>
          <p:cNvPr id="87" name="Line 32"/>
          <p:cNvSpPr>
            <a:spLocks noChangeShapeType="1"/>
          </p:cNvSpPr>
          <p:nvPr/>
        </p:nvSpPr>
        <p:spPr bwMode="auto">
          <a:xfrm>
            <a:off x="4541400" y="3380395"/>
            <a:ext cx="0" cy="3048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99" name="Line 32"/>
          <p:cNvSpPr>
            <a:spLocks noChangeShapeType="1"/>
          </p:cNvSpPr>
          <p:nvPr/>
        </p:nvSpPr>
        <p:spPr bwMode="auto">
          <a:xfrm>
            <a:off x="4541400" y="3989995"/>
            <a:ext cx="0" cy="3048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>
              <a:solidFill>
                <a:srgbClr val="ECD882"/>
              </a:solidFill>
              <a:cs typeface=""/>
            </a:endParaRPr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3665100" y="4294795"/>
            <a:ext cx="1752600" cy="304800"/>
          </a:xfrm>
          <a:prstGeom prst="rect">
            <a:avLst/>
          </a:prstGeom>
          <a:solidFill>
            <a:srgbClr val="ECD88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"/>
              </a:rPr>
              <a:t>…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352800" y="2465358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 smtClean="0">
                <a:solidFill>
                  <a:srgbClr val="000000"/>
                </a:solidFill>
                <a:cs typeface=""/>
              </a:rPr>
              <a:t>0</a:t>
            </a:r>
            <a:endParaRPr lang="en-US" sz="1400" b="1" i="0" dirty="0">
              <a:solidFill>
                <a:srgbClr val="000000"/>
              </a:solidFill>
              <a:cs typeface="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905000" y="4291818"/>
            <a:ext cx="1852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 smtClean="0">
                <a:solidFill>
                  <a:srgbClr val="000000"/>
                </a:solidFill>
                <a:cs typeface=""/>
              </a:rPr>
              <a:t>1111 1111 1111 1111</a:t>
            </a:r>
            <a:endParaRPr lang="en-US" sz="1400" b="1" i="0" dirty="0">
              <a:solidFill>
                <a:srgbClr val="000000"/>
              </a:solidFill>
              <a:cs typeface=""/>
            </a:endParaRPr>
          </a:p>
        </p:txBody>
      </p:sp>
      <p:sp>
        <p:nvSpPr>
          <p:cNvPr id="103" name="Freeform 43"/>
          <p:cNvSpPr>
            <a:spLocks/>
          </p:cNvSpPr>
          <p:nvPr/>
        </p:nvSpPr>
        <p:spPr bwMode="auto">
          <a:xfrm>
            <a:off x="1676400" y="2235055"/>
            <a:ext cx="1995584" cy="1616649"/>
          </a:xfrm>
          <a:custGeom>
            <a:avLst/>
            <a:gdLst>
              <a:gd name="T0" fmla="*/ 0 w 288"/>
              <a:gd name="T1" fmla="*/ 0 h 864"/>
              <a:gd name="T2" fmla="*/ 0 w 288"/>
              <a:gd name="T3" fmla="*/ 2147483647 h 864"/>
              <a:gd name="T4" fmla="*/ 2147483647 w 288"/>
              <a:gd name="T5" fmla="*/ 2147483647 h 864"/>
              <a:gd name="T6" fmla="*/ 0 60000 65536"/>
              <a:gd name="T7" fmla="*/ 0 60000 65536"/>
              <a:gd name="T8" fmla="*/ 0 60000 65536"/>
              <a:gd name="T9" fmla="*/ 0 w 288"/>
              <a:gd name="T10" fmla="*/ 0 h 864"/>
              <a:gd name="T11" fmla="*/ 288 w 288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864">
                <a:moveTo>
                  <a:pt x="0" y="0"/>
                </a:moveTo>
                <a:lnTo>
                  <a:pt x="0" y="864"/>
                </a:lnTo>
                <a:lnTo>
                  <a:pt x="288" y="864"/>
                </a:lnTo>
              </a:path>
            </a:pathLst>
          </a:cu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b="1" i="0" dirty="0">
              <a:solidFill>
                <a:srgbClr val="ECD882"/>
              </a:solidFill>
              <a:cs typeface=""/>
            </a:endParaRPr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4357784" y="5664055"/>
            <a:ext cx="1905000" cy="304800"/>
          </a:xfrm>
          <a:prstGeom prst="rect">
            <a:avLst/>
          </a:prstGeom>
          <a:solidFill>
            <a:srgbClr val="ECD88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"/>
              </a:rPr>
              <a:t>1111 1010 1111</a:t>
            </a: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6262784" y="5664055"/>
            <a:ext cx="2438400" cy="3048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"/>
              </a:rPr>
              <a:t>1010 1111 1101 1100</a:t>
            </a:r>
          </a:p>
        </p:txBody>
      </p:sp>
      <p:sp>
        <p:nvSpPr>
          <p:cNvPr id="106" name="Freeform 25"/>
          <p:cNvSpPr>
            <a:spLocks/>
          </p:cNvSpPr>
          <p:nvPr/>
        </p:nvSpPr>
        <p:spPr bwMode="auto">
          <a:xfrm>
            <a:off x="5398591" y="3819021"/>
            <a:ext cx="381000" cy="1845034"/>
          </a:xfrm>
          <a:custGeom>
            <a:avLst/>
            <a:gdLst>
              <a:gd name="T0" fmla="*/ 0 w 144"/>
              <a:gd name="T1" fmla="*/ 0 h 1152"/>
              <a:gd name="T2" fmla="*/ 228600 w 144"/>
              <a:gd name="T3" fmla="*/ 0 h 1152"/>
              <a:gd name="T4" fmla="*/ 228600 w 144"/>
              <a:gd name="T5" fmla="*/ 1828800 h 1152"/>
              <a:gd name="T6" fmla="*/ 0 60000 65536"/>
              <a:gd name="T7" fmla="*/ 0 60000 65536"/>
              <a:gd name="T8" fmla="*/ 0 60000 65536"/>
              <a:gd name="T9" fmla="*/ 0 w 144"/>
              <a:gd name="T10" fmla="*/ 0 h 1152"/>
              <a:gd name="T11" fmla="*/ 144 w 144"/>
              <a:gd name="T12" fmla="*/ 1152 h 1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152">
                <a:moveTo>
                  <a:pt x="0" y="0"/>
                </a:moveTo>
                <a:lnTo>
                  <a:pt x="144" y="0"/>
                </a:lnTo>
                <a:lnTo>
                  <a:pt x="144" y="1152"/>
                </a:lnTo>
              </a:path>
            </a:pathLst>
          </a:custGeom>
          <a:noFill/>
          <a:ln w="38100" cap="flat" cmpd="sng" algn="ctr">
            <a:solidFill>
              <a:srgbClr val="FF0909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 dirty="0">
              <a:solidFill>
                <a:srgbClr val="FF0909"/>
              </a:solidFill>
              <a:cs typeface=""/>
            </a:endParaRPr>
          </a:p>
        </p:txBody>
      </p:sp>
      <p:sp>
        <p:nvSpPr>
          <p:cNvPr id="107" name="Freeform 25"/>
          <p:cNvSpPr>
            <a:spLocks/>
          </p:cNvSpPr>
          <p:nvPr/>
        </p:nvSpPr>
        <p:spPr bwMode="auto">
          <a:xfrm>
            <a:off x="6114134" y="2086165"/>
            <a:ext cx="1444050" cy="3577890"/>
          </a:xfrm>
          <a:custGeom>
            <a:avLst/>
            <a:gdLst>
              <a:gd name="T0" fmla="*/ 0 w 144"/>
              <a:gd name="T1" fmla="*/ 0 h 1152"/>
              <a:gd name="T2" fmla="*/ 228600 w 144"/>
              <a:gd name="T3" fmla="*/ 0 h 1152"/>
              <a:gd name="T4" fmla="*/ 228600 w 144"/>
              <a:gd name="T5" fmla="*/ 1828800 h 1152"/>
              <a:gd name="T6" fmla="*/ 0 60000 65536"/>
              <a:gd name="T7" fmla="*/ 0 60000 65536"/>
              <a:gd name="T8" fmla="*/ 0 60000 65536"/>
              <a:gd name="T9" fmla="*/ 0 w 144"/>
              <a:gd name="T10" fmla="*/ 0 h 1152"/>
              <a:gd name="T11" fmla="*/ 144 w 144"/>
              <a:gd name="T12" fmla="*/ 1152 h 1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152">
                <a:moveTo>
                  <a:pt x="0" y="0"/>
                </a:moveTo>
                <a:lnTo>
                  <a:pt x="144" y="0"/>
                </a:lnTo>
                <a:lnTo>
                  <a:pt x="144" y="1152"/>
                </a:lnTo>
              </a:path>
            </a:pathLst>
          </a:custGeom>
          <a:noFill/>
          <a:ln w="38100" cap="flat" cmpd="sng" algn="ctr">
            <a:solidFill>
              <a:srgbClr val="FF0909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i="0" dirty="0">
              <a:solidFill>
                <a:srgbClr val="FF0909"/>
              </a:solidFill>
              <a:cs typeface="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118600" y="5599523"/>
            <a:ext cx="23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rgbClr val="000000"/>
                </a:solidFill>
                <a:cs typeface=""/>
              </a:rPr>
              <a:t>Physical Address:</a:t>
            </a:r>
            <a:endParaRPr lang="en-US" sz="1800" b="1" i="0" dirty="0">
              <a:solidFill>
                <a:srgbClr val="000000"/>
              </a:solidFill>
              <a:cs typeface=""/>
            </a:endParaRPr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364866" y="1318315"/>
            <a:ext cx="1752600" cy="3048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"/>
              </a:rPr>
              <a:t>0xFFFF87F8</a:t>
            </a:r>
          </a:p>
        </p:txBody>
      </p:sp>
      <p:sp>
        <p:nvSpPr>
          <p:cNvPr id="110" name="Freeform 43"/>
          <p:cNvSpPr>
            <a:spLocks/>
          </p:cNvSpPr>
          <p:nvPr/>
        </p:nvSpPr>
        <p:spPr bwMode="auto">
          <a:xfrm>
            <a:off x="795434" y="1623115"/>
            <a:ext cx="2869666" cy="842880"/>
          </a:xfrm>
          <a:custGeom>
            <a:avLst/>
            <a:gdLst>
              <a:gd name="T0" fmla="*/ 0 w 288"/>
              <a:gd name="T1" fmla="*/ 0 h 864"/>
              <a:gd name="T2" fmla="*/ 0 w 288"/>
              <a:gd name="T3" fmla="*/ 2147483647 h 864"/>
              <a:gd name="T4" fmla="*/ 2147483647 w 288"/>
              <a:gd name="T5" fmla="*/ 2147483647 h 864"/>
              <a:gd name="T6" fmla="*/ 0 60000 65536"/>
              <a:gd name="T7" fmla="*/ 0 60000 65536"/>
              <a:gd name="T8" fmla="*/ 0 60000 65536"/>
              <a:gd name="T9" fmla="*/ 0 w 288"/>
              <a:gd name="T10" fmla="*/ 0 h 864"/>
              <a:gd name="T11" fmla="*/ 288 w 288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864">
                <a:moveTo>
                  <a:pt x="0" y="0"/>
                </a:moveTo>
                <a:lnTo>
                  <a:pt x="0" y="864"/>
                </a:lnTo>
                <a:lnTo>
                  <a:pt x="288" y="864"/>
                </a:lnTo>
              </a:path>
            </a:pathLst>
          </a:cu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b="1" i="0" dirty="0">
              <a:solidFill>
                <a:srgbClr val="ECD882"/>
              </a:solidFill>
              <a:cs typeface="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28600" y="1016205"/>
            <a:ext cx="2329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 dirty="0" smtClean="0">
                <a:solidFill>
                  <a:srgbClr val="000000"/>
                </a:solidFill>
                <a:cs typeface=""/>
              </a:rPr>
              <a:t>Page Table </a:t>
            </a:r>
            <a:r>
              <a:rPr lang="en-US" sz="1400" b="1" i="0" smtClean="0">
                <a:solidFill>
                  <a:srgbClr val="000000"/>
                </a:solidFill>
                <a:cs typeface=""/>
              </a:rPr>
              <a:t>base register </a:t>
            </a:r>
            <a:endParaRPr lang="en-US" sz="1400" b="1" i="0" dirty="0">
              <a:solidFill>
                <a:srgbClr val="000000"/>
              </a:solidFill>
              <a:cs typeface=""/>
            </a:endParaRPr>
          </a:p>
        </p:txBody>
      </p:sp>
      <p:sp>
        <p:nvSpPr>
          <p:cNvPr id="112" name="Rectangle 4"/>
          <p:cNvSpPr>
            <a:spLocks noChangeArrowheads="1"/>
          </p:cNvSpPr>
          <p:nvPr/>
        </p:nvSpPr>
        <p:spPr bwMode="auto">
          <a:xfrm>
            <a:off x="3671984" y="2466789"/>
            <a:ext cx="1745716" cy="213280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 i="0" dirty="0">
              <a:solidFill>
                <a:srgbClr val="000000"/>
              </a:solidFill>
              <a:cs typeface="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671984" y="1623115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0" dirty="0" smtClean="0">
                <a:solidFill>
                  <a:srgbClr val="000000"/>
                </a:solidFill>
                <a:cs typeface=""/>
              </a:rPr>
              <a:t>Page Offset</a:t>
            </a:r>
            <a:endParaRPr lang="en-US" sz="1400" b="1" i="0" dirty="0">
              <a:solidFill>
                <a:srgbClr val="000000"/>
              </a:solidFill>
              <a:cs typeface="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219200" y="1623115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0" dirty="0" smtClean="0">
                <a:solidFill>
                  <a:srgbClr val="000000"/>
                </a:solidFill>
                <a:cs typeface=""/>
              </a:rPr>
              <a:t>Virtual Page Number</a:t>
            </a:r>
            <a:endParaRPr lang="en-US" sz="1400" b="1" i="0" dirty="0">
              <a:solidFill>
                <a:srgbClr val="000000"/>
              </a:solidFill>
              <a:cs typeface="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357784" y="5968855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0" dirty="0" smtClean="0">
                <a:solidFill>
                  <a:srgbClr val="000000"/>
                </a:solidFill>
                <a:cs typeface=""/>
              </a:rPr>
              <a:t>Physical Page Number</a:t>
            </a:r>
            <a:endParaRPr lang="en-US" sz="1400" b="1" i="0" dirty="0">
              <a:solidFill>
                <a:srgbClr val="000000"/>
              </a:solidFill>
              <a:cs typeface="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262784" y="5968855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0" dirty="0" smtClean="0">
                <a:solidFill>
                  <a:srgbClr val="000000"/>
                </a:solidFill>
                <a:cs typeface=""/>
              </a:rPr>
              <a:t>Page Offset</a:t>
            </a:r>
            <a:endParaRPr lang="en-US" sz="1400" b="1" i="0" dirty="0">
              <a:solidFill>
                <a:srgbClr val="000000"/>
              </a:solidFill>
              <a:cs typeface="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1" y="6617166"/>
            <a:ext cx="195361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B.4   Virtual Memory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23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6" grpId="0" animBg="1"/>
      <p:bldP spid="107" grpId="0" animBg="1"/>
      <p:bldP spid="110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Faults</a:t>
            </a:r>
            <a:endParaRPr lang="en-US" dirty="0"/>
          </a:p>
        </p:txBody>
      </p:sp>
      <p:sp>
        <p:nvSpPr>
          <p:cNvPr id="97" name="Content Placeholder 9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What if object is on disk rather than in memory?</a:t>
            </a:r>
          </a:p>
          <a:p>
            <a:pPr lvl="1" eaLnBrk="1" hangingPunct="1">
              <a:defRPr/>
            </a:pPr>
            <a:r>
              <a:rPr lang="en-US" altLang="en-US" sz="2400" dirty="0"/>
              <a:t>Page table entry indicates virtual address not in memory</a:t>
            </a:r>
          </a:p>
          <a:p>
            <a:pPr lvl="1" eaLnBrk="1" hangingPunct="1">
              <a:defRPr/>
            </a:pPr>
            <a:r>
              <a:rPr lang="en-US" altLang="en-US" sz="2400" dirty="0"/>
              <a:t>OS exception handler invoked to move data from disk into memory </a:t>
            </a:r>
            <a:endParaRPr lang="en-US" altLang="en-US" sz="2400" dirty="0" smtClean="0"/>
          </a:p>
          <a:p>
            <a:pPr lvl="1" eaLnBrk="1" hangingPunct="1">
              <a:defRPr/>
            </a:pPr>
            <a:r>
              <a:rPr lang="en-US" altLang="en-US" dirty="0" smtClean="0"/>
              <a:t>Current </a:t>
            </a:r>
            <a:r>
              <a:rPr lang="en-US" altLang="en-US" dirty="0"/>
              <a:t>process suspends, others can resume</a:t>
            </a:r>
          </a:p>
          <a:p>
            <a:pPr lvl="2" eaLnBrk="1" hangingPunct="1">
              <a:defRPr/>
            </a:pPr>
            <a:r>
              <a:rPr lang="en-US" altLang="en-US" dirty="0"/>
              <a:t>OS has full control over placement, etc.</a:t>
            </a:r>
          </a:p>
          <a:p>
            <a:endParaRPr lang="en-US" dirty="0"/>
          </a:p>
        </p:txBody>
      </p: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274638" y="5138730"/>
            <a:ext cx="684212" cy="639762"/>
          </a:xfrm>
          <a:prstGeom prst="roundRect">
            <a:avLst>
              <a:gd name="adj" fmla="val 38986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4" name="AutoShape 5"/>
          <p:cNvSpPr>
            <a:spLocks noChangeAspect="1" noChangeArrowheads="1"/>
          </p:cNvSpPr>
          <p:nvPr/>
        </p:nvSpPr>
        <p:spPr bwMode="auto">
          <a:xfrm>
            <a:off x="228600" y="5092692"/>
            <a:ext cx="684213" cy="639763"/>
          </a:xfrm>
          <a:prstGeom prst="roundRect">
            <a:avLst>
              <a:gd name="adj" fmla="val 38986"/>
            </a:avLst>
          </a:prstGeom>
          <a:solidFill>
            <a:schemeClr val="accent2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i="0">
                <a:solidFill>
                  <a:schemeClr val="tx2"/>
                </a:solidFill>
              </a:rPr>
              <a:t>CPU</a:t>
            </a:r>
          </a:p>
        </p:txBody>
      </p:sp>
      <p:sp>
        <p:nvSpPr>
          <p:cNvPr id="5" name="Rectangle 6"/>
          <p:cNvSpPr>
            <a:spLocks noChangeAspect="1" noChangeArrowheads="1"/>
          </p:cNvSpPr>
          <p:nvPr/>
        </p:nvSpPr>
        <p:spPr bwMode="auto">
          <a:xfrm>
            <a:off x="3336925" y="4316405"/>
            <a:ext cx="1004888" cy="19653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6" name="Rectangle 7"/>
          <p:cNvSpPr>
            <a:spLocks noChangeAspect="1" noChangeArrowheads="1"/>
          </p:cNvSpPr>
          <p:nvPr/>
        </p:nvSpPr>
        <p:spPr bwMode="auto">
          <a:xfrm>
            <a:off x="3290888" y="4270367"/>
            <a:ext cx="1004887" cy="196532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7" name="Rectangle 8"/>
          <p:cNvSpPr>
            <a:spLocks noChangeAspect="1" noChangeArrowheads="1"/>
          </p:cNvSpPr>
          <p:nvPr/>
        </p:nvSpPr>
        <p:spPr bwMode="auto">
          <a:xfrm>
            <a:off x="3609975" y="4362442"/>
            <a:ext cx="549275" cy="136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8" name="Rectangle 9"/>
          <p:cNvSpPr>
            <a:spLocks noChangeAspect="1" noChangeArrowheads="1"/>
          </p:cNvSpPr>
          <p:nvPr/>
        </p:nvSpPr>
        <p:spPr bwMode="auto">
          <a:xfrm>
            <a:off x="3609975" y="4498967"/>
            <a:ext cx="549275" cy="1381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9" name="Rectangle 10"/>
          <p:cNvSpPr>
            <a:spLocks noChangeAspect="1" noChangeArrowheads="1"/>
          </p:cNvSpPr>
          <p:nvPr/>
        </p:nvSpPr>
        <p:spPr bwMode="auto">
          <a:xfrm>
            <a:off x="3609975" y="4637080"/>
            <a:ext cx="549275" cy="136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10" name="Rectangle 11"/>
          <p:cNvSpPr>
            <a:spLocks noChangeAspect="1" noChangeArrowheads="1"/>
          </p:cNvSpPr>
          <p:nvPr/>
        </p:nvSpPr>
        <p:spPr bwMode="auto">
          <a:xfrm>
            <a:off x="3609975" y="4773605"/>
            <a:ext cx="549275" cy="136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11" name="Rectangle 12"/>
          <p:cNvSpPr>
            <a:spLocks noChangeAspect="1" noChangeArrowheads="1"/>
          </p:cNvSpPr>
          <p:nvPr/>
        </p:nvSpPr>
        <p:spPr bwMode="auto">
          <a:xfrm>
            <a:off x="3609975" y="4910130"/>
            <a:ext cx="549275" cy="138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12" name="Rectangle 13"/>
          <p:cNvSpPr>
            <a:spLocks noChangeAspect="1" noChangeArrowheads="1"/>
          </p:cNvSpPr>
          <p:nvPr/>
        </p:nvSpPr>
        <p:spPr bwMode="auto">
          <a:xfrm>
            <a:off x="3609975" y="5184767"/>
            <a:ext cx="549275" cy="136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13" name="Rectangle 14"/>
          <p:cNvSpPr>
            <a:spLocks noChangeAspect="1" noChangeArrowheads="1"/>
          </p:cNvSpPr>
          <p:nvPr/>
        </p:nvSpPr>
        <p:spPr bwMode="auto">
          <a:xfrm>
            <a:off x="3609975" y="5048242"/>
            <a:ext cx="549275" cy="136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14" name="Rectangle 15"/>
          <p:cNvSpPr>
            <a:spLocks noChangeAspect="1" noChangeArrowheads="1"/>
          </p:cNvSpPr>
          <p:nvPr/>
        </p:nvSpPr>
        <p:spPr bwMode="auto">
          <a:xfrm>
            <a:off x="3609975" y="5321292"/>
            <a:ext cx="549275" cy="136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15" name="Rectangle 16"/>
          <p:cNvSpPr>
            <a:spLocks noChangeAspect="1" noChangeArrowheads="1"/>
          </p:cNvSpPr>
          <p:nvPr/>
        </p:nvSpPr>
        <p:spPr bwMode="auto">
          <a:xfrm>
            <a:off x="3609975" y="5457817"/>
            <a:ext cx="549275" cy="1381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16" name="Rectangle 17"/>
          <p:cNvSpPr>
            <a:spLocks noChangeAspect="1" noChangeArrowheads="1"/>
          </p:cNvSpPr>
          <p:nvPr/>
        </p:nvSpPr>
        <p:spPr bwMode="auto">
          <a:xfrm>
            <a:off x="3609975" y="5595930"/>
            <a:ext cx="549275" cy="136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17" name="Rectangle 18"/>
          <p:cNvSpPr>
            <a:spLocks noChangeAspect="1" noChangeArrowheads="1"/>
          </p:cNvSpPr>
          <p:nvPr/>
        </p:nvSpPr>
        <p:spPr bwMode="auto">
          <a:xfrm>
            <a:off x="3609975" y="5732455"/>
            <a:ext cx="549275" cy="136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18" name="Rectangle 19"/>
          <p:cNvSpPr>
            <a:spLocks noChangeAspect="1" noChangeArrowheads="1"/>
          </p:cNvSpPr>
          <p:nvPr/>
        </p:nvSpPr>
        <p:spPr bwMode="auto">
          <a:xfrm>
            <a:off x="3609975" y="6007092"/>
            <a:ext cx="549275" cy="136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19" name="Rectangle 20"/>
          <p:cNvSpPr>
            <a:spLocks noChangeAspect="1" noChangeArrowheads="1"/>
          </p:cNvSpPr>
          <p:nvPr/>
        </p:nvSpPr>
        <p:spPr bwMode="auto">
          <a:xfrm>
            <a:off x="3609975" y="5868980"/>
            <a:ext cx="549275" cy="138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20" name="Text Box 21"/>
          <p:cNvSpPr txBox="1">
            <a:spLocks noChangeAspect="1" noChangeArrowheads="1"/>
          </p:cNvSpPr>
          <p:nvPr/>
        </p:nvSpPr>
        <p:spPr bwMode="auto">
          <a:xfrm>
            <a:off x="3405188" y="3987792"/>
            <a:ext cx="86201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l">
              <a:spcBef>
                <a:spcPct val="30000"/>
              </a:spcBef>
            </a:pPr>
            <a:r>
              <a:rPr lang="en-US" altLang="en-US" i="0">
                <a:solidFill>
                  <a:schemeClr val="tx2"/>
                </a:solidFill>
              </a:rPr>
              <a:t>Memory</a:t>
            </a:r>
          </a:p>
        </p:txBody>
      </p:sp>
      <p:sp>
        <p:nvSpPr>
          <p:cNvPr id="21" name="Rectangle 22"/>
          <p:cNvSpPr>
            <a:spLocks noChangeAspect="1" noChangeArrowheads="1"/>
          </p:cNvSpPr>
          <p:nvPr/>
        </p:nvSpPr>
        <p:spPr bwMode="auto">
          <a:xfrm>
            <a:off x="1646238" y="4773605"/>
            <a:ext cx="730250" cy="14160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22" name="Rectangle 23"/>
          <p:cNvSpPr>
            <a:spLocks noChangeAspect="1" noChangeArrowheads="1"/>
          </p:cNvSpPr>
          <p:nvPr/>
        </p:nvSpPr>
        <p:spPr bwMode="auto">
          <a:xfrm>
            <a:off x="1600200" y="4727567"/>
            <a:ext cx="730250" cy="141605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23" name="Rectangle 24"/>
          <p:cNvSpPr>
            <a:spLocks noChangeAspect="1" noChangeArrowheads="1"/>
          </p:cNvSpPr>
          <p:nvPr/>
        </p:nvSpPr>
        <p:spPr bwMode="auto">
          <a:xfrm>
            <a:off x="1919288" y="4819642"/>
            <a:ext cx="320675" cy="136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24" name="Rectangle 25"/>
          <p:cNvSpPr>
            <a:spLocks noChangeAspect="1" noChangeArrowheads="1"/>
          </p:cNvSpPr>
          <p:nvPr/>
        </p:nvSpPr>
        <p:spPr bwMode="auto">
          <a:xfrm>
            <a:off x="1919288" y="4956167"/>
            <a:ext cx="320675" cy="1381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25" name="Rectangle 26"/>
          <p:cNvSpPr>
            <a:spLocks noChangeAspect="1" noChangeArrowheads="1"/>
          </p:cNvSpPr>
          <p:nvPr/>
        </p:nvSpPr>
        <p:spPr bwMode="auto">
          <a:xfrm>
            <a:off x="1919288" y="5094280"/>
            <a:ext cx="320675" cy="136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26" name="Rectangle 27"/>
          <p:cNvSpPr>
            <a:spLocks noChangeAspect="1" noChangeArrowheads="1"/>
          </p:cNvSpPr>
          <p:nvPr/>
        </p:nvSpPr>
        <p:spPr bwMode="auto">
          <a:xfrm>
            <a:off x="1919288" y="5230805"/>
            <a:ext cx="320675" cy="136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27" name="Rectangle 28"/>
          <p:cNvSpPr>
            <a:spLocks noChangeAspect="1" noChangeArrowheads="1"/>
          </p:cNvSpPr>
          <p:nvPr/>
        </p:nvSpPr>
        <p:spPr bwMode="auto">
          <a:xfrm>
            <a:off x="1919288" y="5367330"/>
            <a:ext cx="320675" cy="138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28" name="Rectangle 29"/>
          <p:cNvSpPr>
            <a:spLocks noChangeAspect="1" noChangeArrowheads="1"/>
          </p:cNvSpPr>
          <p:nvPr/>
        </p:nvSpPr>
        <p:spPr bwMode="auto">
          <a:xfrm>
            <a:off x="1919288" y="5641967"/>
            <a:ext cx="320675" cy="136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29" name="Rectangle 30"/>
          <p:cNvSpPr>
            <a:spLocks noChangeAspect="1" noChangeArrowheads="1"/>
          </p:cNvSpPr>
          <p:nvPr/>
        </p:nvSpPr>
        <p:spPr bwMode="auto">
          <a:xfrm>
            <a:off x="1919288" y="5505442"/>
            <a:ext cx="320675" cy="136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30" name="Rectangle 31"/>
          <p:cNvSpPr>
            <a:spLocks noChangeAspect="1" noChangeArrowheads="1"/>
          </p:cNvSpPr>
          <p:nvPr/>
        </p:nvSpPr>
        <p:spPr bwMode="auto">
          <a:xfrm>
            <a:off x="1919288" y="5778492"/>
            <a:ext cx="320675" cy="1381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31" name="Rectangle 32"/>
          <p:cNvSpPr>
            <a:spLocks noChangeAspect="1" noChangeArrowheads="1"/>
          </p:cNvSpPr>
          <p:nvPr/>
        </p:nvSpPr>
        <p:spPr bwMode="auto">
          <a:xfrm>
            <a:off x="1919288" y="5916605"/>
            <a:ext cx="320675" cy="136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32" name="Text Box 33"/>
          <p:cNvSpPr txBox="1">
            <a:spLocks noChangeAspect="1" noChangeArrowheads="1"/>
          </p:cNvSpPr>
          <p:nvPr/>
        </p:nvSpPr>
        <p:spPr bwMode="auto">
          <a:xfrm>
            <a:off x="1447800" y="4444992"/>
            <a:ext cx="1119188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l">
              <a:spcBef>
                <a:spcPct val="30000"/>
              </a:spcBef>
            </a:pPr>
            <a:r>
              <a:rPr lang="en-US" altLang="en-US" i="0">
                <a:solidFill>
                  <a:schemeClr val="tx2"/>
                </a:solidFill>
              </a:rPr>
              <a:t>Page Table</a:t>
            </a:r>
          </a:p>
        </p:txBody>
      </p:sp>
      <p:sp>
        <p:nvSpPr>
          <p:cNvPr id="33" name="Line 34"/>
          <p:cNvSpPr>
            <a:spLocks noChangeAspect="1" noChangeShapeType="1"/>
          </p:cNvSpPr>
          <p:nvPr/>
        </p:nvSpPr>
        <p:spPr bwMode="auto">
          <a:xfrm>
            <a:off x="2097088" y="5160955"/>
            <a:ext cx="1512887" cy="66357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 i="0"/>
          </a:p>
        </p:txBody>
      </p:sp>
      <p:sp>
        <p:nvSpPr>
          <p:cNvPr id="34" name="Line 35"/>
          <p:cNvSpPr>
            <a:spLocks noChangeAspect="1" noChangeShapeType="1"/>
          </p:cNvSpPr>
          <p:nvPr/>
        </p:nvSpPr>
        <p:spPr bwMode="auto">
          <a:xfrm flipV="1">
            <a:off x="2101850" y="5002205"/>
            <a:ext cx="1508125" cy="6858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 i="0"/>
          </a:p>
        </p:txBody>
      </p:sp>
      <p:sp>
        <p:nvSpPr>
          <p:cNvPr id="35" name="Line 36"/>
          <p:cNvSpPr>
            <a:spLocks noChangeAspect="1" noChangeShapeType="1"/>
          </p:cNvSpPr>
          <p:nvPr/>
        </p:nvSpPr>
        <p:spPr bwMode="auto">
          <a:xfrm flipV="1">
            <a:off x="1919288" y="5778492"/>
            <a:ext cx="320675" cy="138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 i="0"/>
          </a:p>
        </p:txBody>
      </p:sp>
      <p:sp>
        <p:nvSpPr>
          <p:cNvPr id="36" name="Line 37"/>
          <p:cNvSpPr>
            <a:spLocks noChangeAspect="1" noChangeShapeType="1"/>
          </p:cNvSpPr>
          <p:nvPr/>
        </p:nvSpPr>
        <p:spPr bwMode="auto">
          <a:xfrm flipH="1" flipV="1">
            <a:off x="1919288" y="5778492"/>
            <a:ext cx="320675" cy="138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 i="0"/>
          </a:p>
        </p:txBody>
      </p:sp>
      <p:sp>
        <p:nvSpPr>
          <p:cNvPr id="37" name="Line 38"/>
          <p:cNvSpPr>
            <a:spLocks noChangeAspect="1" noChangeShapeType="1"/>
          </p:cNvSpPr>
          <p:nvPr/>
        </p:nvSpPr>
        <p:spPr bwMode="auto">
          <a:xfrm flipV="1">
            <a:off x="1919288" y="5367330"/>
            <a:ext cx="320675" cy="136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 i="0"/>
          </a:p>
        </p:txBody>
      </p:sp>
      <p:sp>
        <p:nvSpPr>
          <p:cNvPr id="38" name="Line 39"/>
          <p:cNvSpPr>
            <a:spLocks noChangeAspect="1" noChangeShapeType="1"/>
          </p:cNvSpPr>
          <p:nvPr/>
        </p:nvSpPr>
        <p:spPr bwMode="auto">
          <a:xfrm flipH="1" flipV="1">
            <a:off x="1919288" y="5367330"/>
            <a:ext cx="320675" cy="136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 i="0"/>
          </a:p>
        </p:txBody>
      </p:sp>
      <p:sp>
        <p:nvSpPr>
          <p:cNvPr id="39" name="Rectangle 40"/>
          <p:cNvSpPr>
            <a:spLocks noChangeAspect="1" noChangeArrowheads="1"/>
          </p:cNvSpPr>
          <p:nvPr/>
        </p:nvSpPr>
        <p:spPr bwMode="auto">
          <a:xfrm>
            <a:off x="2422525" y="6327767"/>
            <a:ext cx="776288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40" name="Oval 41"/>
          <p:cNvSpPr>
            <a:spLocks noChangeAspect="1" noChangeArrowheads="1"/>
          </p:cNvSpPr>
          <p:nvPr/>
        </p:nvSpPr>
        <p:spPr bwMode="auto">
          <a:xfrm>
            <a:off x="2422525" y="6235692"/>
            <a:ext cx="776288" cy="182563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41" name="Line 42"/>
          <p:cNvSpPr>
            <a:spLocks noChangeAspect="1" noChangeShapeType="1"/>
          </p:cNvSpPr>
          <p:nvPr/>
        </p:nvSpPr>
        <p:spPr bwMode="auto">
          <a:xfrm>
            <a:off x="2422525" y="6327767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42" name="Line 43"/>
          <p:cNvSpPr>
            <a:spLocks noChangeAspect="1" noChangeShapeType="1"/>
          </p:cNvSpPr>
          <p:nvPr/>
        </p:nvSpPr>
        <p:spPr bwMode="auto">
          <a:xfrm>
            <a:off x="3198813" y="6327767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43" name="Freeform 44"/>
          <p:cNvSpPr>
            <a:spLocks noChangeAspect="1"/>
          </p:cNvSpPr>
          <p:nvPr/>
        </p:nvSpPr>
        <p:spPr bwMode="auto">
          <a:xfrm>
            <a:off x="2422525" y="6556367"/>
            <a:ext cx="776288" cy="79375"/>
          </a:xfrm>
          <a:custGeom>
            <a:avLst/>
            <a:gdLst>
              <a:gd name="T0" fmla="*/ 0 w 816"/>
              <a:gd name="T1" fmla="*/ 0 h 84"/>
              <a:gd name="T2" fmla="*/ 142700 w 816"/>
              <a:gd name="T3" fmla="*/ 56696 h 84"/>
              <a:gd name="T4" fmla="*/ 393852 w 816"/>
              <a:gd name="T5" fmla="*/ 79375 h 84"/>
              <a:gd name="T6" fmla="*/ 645004 w 816"/>
              <a:gd name="T7" fmla="*/ 56696 h 84"/>
              <a:gd name="T8" fmla="*/ 776288 w 816"/>
              <a:gd name="T9" fmla="*/ 0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6" h="84">
                <a:moveTo>
                  <a:pt x="0" y="0"/>
                </a:moveTo>
                <a:cubicBezTo>
                  <a:pt x="25" y="10"/>
                  <a:pt x="81" y="46"/>
                  <a:pt x="150" y="60"/>
                </a:cubicBezTo>
                <a:cubicBezTo>
                  <a:pt x="219" y="74"/>
                  <a:pt x="326" y="84"/>
                  <a:pt x="414" y="84"/>
                </a:cubicBezTo>
                <a:cubicBezTo>
                  <a:pt x="502" y="84"/>
                  <a:pt x="611" y="74"/>
                  <a:pt x="678" y="60"/>
                </a:cubicBezTo>
                <a:cubicBezTo>
                  <a:pt x="745" y="46"/>
                  <a:pt x="787" y="12"/>
                  <a:pt x="816" y="0"/>
                </a:cubicBezTo>
              </a:path>
            </a:pathLst>
          </a:cu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44" name="Text Box 45"/>
          <p:cNvSpPr txBox="1">
            <a:spLocks noChangeAspect="1" noChangeArrowheads="1"/>
          </p:cNvSpPr>
          <p:nvPr/>
        </p:nvSpPr>
        <p:spPr bwMode="auto">
          <a:xfrm>
            <a:off x="2568575" y="6373805"/>
            <a:ext cx="55721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l">
              <a:spcBef>
                <a:spcPct val="30000"/>
              </a:spcBef>
            </a:pPr>
            <a:r>
              <a:rPr lang="en-US" altLang="en-US" i="0">
                <a:solidFill>
                  <a:schemeClr val="tx2"/>
                </a:solidFill>
              </a:rPr>
              <a:t>Disk</a:t>
            </a:r>
          </a:p>
        </p:txBody>
      </p:sp>
      <p:sp>
        <p:nvSpPr>
          <p:cNvPr id="45" name="Freeform 46"/>
          <p:cNvSpPr>
            <a:spLocks noChangeAspect="1"/>
          </p:cNvSpPr>
          <p:nvPr/>
        </p:nvSpPr>
        <p:spPr bwMode="auto">
          <a:xfrm>
            <a:off x="2084388" y="5441942"/>
            <a:ext cx="777875" cy="793750"/>
          </a:xfrm>
          <a:custGeom>
            <a:avLst/>
            <a:gdLst>
              <a:gd name="T0" fmla="*/ 0 w 817"/>
              <a:gd name="T1" fmla="*/ 0 h 834"/>
              <a:gd name="T2" fmla="*/ 331335 w 817"/>
              <a:gd name="T3" fmla="*/ 39973 h 834"/>
              <a:gd name="T4" fmla="*/ 599830 w 817"/>
              <a:gd name="T5" fmla="*/ 188444 h 834"/>
              <a:gd name="T6" fmla="*/ 748360 w 817"/>
              <a:gd name="T7" fmla="*/ 479676 h 834"/>
              <a:gd name="T8" fmla="*/ 776923 w 817"/>
              <a:gd name="T9" fmla="*/ 793750 h 8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7" h="834">
                <a:moveTo>
                  <a:pt x="0" y="0"/>
                </a:moveTo>
                <a:cubicBezTo>
                  <a:pt x="58" y="7"/>
                  <a:pt x="243" y="9"/>
                  <a:pt x="348" y="42"/>
                </a:cubicBezTo>
                <a:cubicBezTo>
                  <a:pt x="453" y="75"/>
                  <a:pt x="557" y="121"/>
                  <a:pt x="630" y="198"/>
                </a:cubicBezTo>
                <a:cubicBezTo>
                  <a:pt x="703" y="275"/>
                  <a:pt x="755" y="398"/>
                  <a:pt x="786" y="504"/>
                </a:cubicBezTo>
                <a:cubicBezTo>
                  <a:pt x="817" y="610"/>
                  <a:pt x="810" y="765"/>
                  <a:pt x="816" y="834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 i="0"/>
          </a:p>
        </p:txBody>
      </p:sp>
      <p:sp>
        <p:nvSpPr>
          <p:cNvPr id="46" name="Freeform 47"/>
          <p:cNvSpPr>
            <a:spLocks noChangeAspect="1"/>
          </p:cNvSpPr>
          <p:nvPr/>
        </p:nvSpPr>
        <p:spPr bwMode="auto">
          <a:xfrm>
            <a:off x="2079625" y="5846755"/>
            <a:ext cx="661988" cy="388937"/>
          </a:xfrm>
          <a:custGeom>
            <a:avLst/>
            <a:gdLst>
              <a:gd name="T0" fmla="*/ 0 w 817"/>
              <a:gd name="T1" fmla="*/ 0 h 834"/>
              <a:gd name="T2" fmla="*/ 281973 w 817"/>
              <a:gd name="T3" fmla="*/ 19587 h 834"/>
              <a:gd name="T4" fmla="*/ 510468 w 817"/>
              <a:gd name="T5" fmla="*/ 92338 h 834"/>
              <a:gd name="T6" fmla="*/ 636870 w 817"/>
              <a:gd name="T7" fmla="*/ 235041 h 834"/>
              <a:gd name="T8" fmla="*/ 661178 w 817"/>
              <a:gd name="T9" fmla="*/ 388937 h 8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7" h="834">
                <a:moveTo>
                  <a:pt x="0" y="0"/>
                </a:moveTo>
                <a:cubicBezTo>
                  <a:pt x="58" y="7"/>
                  <a:pt x="243" y="9"/>
                  <a:pt x="348" y="42"/>
                </a:cubicBezTo>
                <a:cubicBezTo>
                  <a:pt x="453" y="75"/>
                  <a:pt x="557" y="121"/>
                  <a:pt x="630" y="198"/>
                </a:cubicBezTo>
                <a:cubicBezTo>
                  <a:pt x="703" y="275"/>
                  <a:pt x="755" y="398"/>
                  <a:pt x="786" y="504"/>
                </a:cubicBezTo>
                <a:cubicBezTo>
                  <a:pt x="817" y="610"/>
                  <a:pt x="810" y="765"/>
                  <a:pt x="816" y="83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 i="0"/>
          </a:p>
        </p:txBody>
      </p:sp>
      <p:sp>
        <p:nvSpPr>
          <p:cNvPr id="47" name="Text Box 48"/>
          <p:cNvSpPr txBox="1">
            <a:spLocks noChangeAspect="1" noChangeArrowheads="1"/>
          </p:cNvSpPr>
          <p:nvPr/>
        </p:nvSpPr>
        <p:spPr bwMode="auto">
          <a:xfrm>
            <a:off x="540792" y="4675180"/>
            <a:ext cx="1098055" cy="43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i="0">
                <a:solidFill>
                  <a:schemeClr val="tx2"/>
                </a:solidFill>
              </a:rPr>
              <a:t>Virtual</a:t>
            </a:r>
          </a:p>
          <a:p>
            <a:pPr>
              <a:lnSpc>
                <a:spcPct val="80000"/>
              </a:lnSpc>
            </a:pPr>
            <a:r>
              <a:rPr lang="en-US" altLang="en-US" i="0">
                <a:solidFill>
                  <a:schemeClr val="tx2"/>
                </a:solidFill>
              </a:rPr>
              <a:t>Addresses</a:t>
            </a:r>
          </a:p>
        </p:txBody>
      </p:sp>
      <p:sp>
        <p:nvSpPr>
          <p:cNvPr id="48" name="Text Box 49"/>
          <p:cNvSpPr txBox="1">
            <a:spLocks noChangeAspect="1" noChangeArrowheads="1"/>
          </p:cNvSpPr>
          <p:nvPr/>
        </p:nvSpPr>
        <p:spPr bwMode="auto">
          <a:xfrm>
            <a:off x="2277517" y="4721217"/>
            <a:ext cx="1098055" cy="43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i="0">
                <a:solidFill>
                  <a:schemeClr val="tx2"/>
                </a:solidFill>
              </a:rPr>
              <a:t>Physical</a:t>
            </a:r>
          </a:p>
          <a:p>
            <a:pPr>
              <a:lnSpc>
                <a:spcPct val="80000"/>
              </a:lnSpc>
            </a:pPr>
            <a:r>
              <a:rPr lang="en-US" altLang="en-US" i="0">
                <a:solidFill>
                  <a:schemeClr val="tx2"/>
                </a:solidFill>
              </a:rPr>
              <a:t>Addresses</a:t>
            </a:r>
          </a:p>
        </p:txBody>
      </p:sp>
      <p:sp>
        <p:nvSpPr>
          <p:cNvPr id="49" name="AutoShape 50"/>
          <p:cNvSpPr>
            <a:spLocks noChangeAspect="1" noChangeArrowheads="1"/>
          </p:cNvSpPr>
          <p:nvPr/>
        </p:nvSpPr>
        <p:spPr bwMode="auto">
          <a:xfrm>
            <a:off x="4772025" y="5291130"/>
            <a:ext cx="684213" cy="639762"/>
          </a:xfrm>
          <a:prstGeom prst="roundRect">
            <a:avLst>
              <a:gd name="adj" fmla="val 38986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50" name="AutoShape 51"/>
          <p:cNvSpPr>
            <a:spLocks noChangeAspect="1" noChangeArrowheads="1"/>
          </p:cNvSpPr>
          <p:nvPr/>
        </p:nvSpPr>
        <p:spPr bwMode="auto">
          <a:xfrm>
            <a:off x="4725988" y="5245092"/>
            <a:ext cx="684212" cy="639763"/>
          </a:xfrm>
          <a:prstGeom prst="roundRect">
            <a:avLst>
              <a:gd name="adj" fmla="val 38986"/>
            </a:avLst>
          </a:prstGeom>
          <a:solidFill>
            <a:schemeClr val="accent2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i="0">
                <a:solidFill>
                  <a:schemeClr val="tx2"/>
                </a:solidFill>
              </a:rPr>
              <a:t>CPU</a:t>
            </a:r>
          </a:p>
        </p:txBody>
      </p:sp>
      <p:sp>
        <p:nvSpPr>
          <p:cNvPr id="51" name="Rectangle 52"/>
          <p:cNvSpPr>
            <a:spLocks noChangeAspect="1" noChangeArrowheads="1"/>
          </p:cNvSpPr>
          <p:nvPr/>
        </p:nvSpPr>
        <p:spPr bwMode="auto">
          <a:xfrm>
            <a:off x="7834313" y="4468805"/>
            <a:ext cx="1004887" cy="19653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52" name="Rectangle 53"/>
          <p:cNvSpPr>
            <a:spLocks noChangeAspect="1" noChangeArrowheads="1"/>
          </p:cNvSpPr>
          <p:nvPr/>
        </p:nvSpPr>
        <p:spPr bwMode="auto">
          <a:xfrm>
            <a:off x="7788275" y="4422767"/>
            <a:ext cx="1004888" cy="196532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53" name="Rectangle 54"/>
          <p:cNvSpPr>
            <a:spLocks noChangeAspect="1" noChangeArrowheads="1"/>
          </p:cNvSpPr>
          <p:nvPr/>
        </p:nvSpPr>
        <p:spPr bwMode="auto">
          <a:xfrm>
            <a:off x="8107363" y="4514842"/>
            <a:ext cx="549275" cy="136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54" name="Rectangle 55"/>
          <p:cNvSpPr>
            <a:spLocks noChangeAspect="1" noChangeArrowheads="1"/>
          </p:cNvSpPr>
          <p:nvPr/>
        </p:nvSpPr>
        <p:spPr bwMode="auto">
          <a:xfrm>
            <a:off x="8107363" y="4651367"/>
            <a:ext cx="549275" cy="1381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55" name="Rectangle 56"/>
          <p:cNvSpPr>
            <a:spLocks noChangeAspect="1" noChangeArrowheads="1"/>
          </p:cNvSpPr>
          <p:nvPr/>
        </p:nvSpPr>
        <p:spPr bwMode="auto">
          <a:xfrm>
            <a:off x="8107363" y="4789480"/>
            <a:ext cx="549275" cy="136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56" name="Rectangle 57"/>
          <p:cNvSpPr>
            <a:spLocks noChangeAspect="1" noChangeArrowheads="1"/>
          </p:cNvSpPr>
          <p:nvPr/>
        </p:nvSpPr>
        <p:spPr bwMode="auto">
          <a:xfrm>
            <a:off x="8107363" y="4926005"/>
            <a:ext cx="549275" cy="136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57" name="Rectangle 58"/>
          <p:cNvSpPr>
            <a:spLocks noChangeAspect="1" noChangeArrowheads="1"/>
          </p:cNvSpPr>
          <p:nvPr/>
        </p:nvSpPr>
        <p:spPr bwMode="auto">
          <a:xfrm>
            <a:off x="8107363" y="5062530"/>
            <a:ext cx="549275" cy="138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58" name="Rectangle 59"/>
          <p:cNvSpPr>
            <a:spLocks noChangeAspect="1" noChangeArrowheads="1"/>
          </p:cNvSpPr>
          <p:nvPr/>
        </p:nvSpPr>
        <p:spPr bwMode="auto">
          <a:xfrm>
            <a:off x="8107363" y="5337167"/>
            <a:ext cx="549275" cy="136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59" name="Rectangle 60"/>
          <p:cNvSpPr>
            <a:spLocks noChangeAspect="1" noChangeArrowheads="1"/>
          </p:cNvSpPr>
          <p:nvPr/>
        </p:nvSpPr>
        <p:spPr bwMode="auto">
          <a:xfrm>
            <a:off x="8107363" y="5200642"/>
            <a:ext cx="549275" cy="136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60" name="Rectangle 61"/>
          <p:cNvSpPr>
            <a:spLocks noChangeAspect="1" noChangeArrowheads="1"/>
          </p:cNvSpPr>
          <p:nvPr/>
        </p:nvSpPr>
        <p:spPr bwMode="auto">
          <a:xfrm>
            <a:off x="8107363" y="5473692"/>
            <a:ext cx="549275" cy="136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61" name="Rectangle 62"/>
          <p:cNvSpPr>
            <a:spLocks noChangeAspect="1" noChangeArrowheads="1"/>
          </p:cNvSpPr>
          <p:nvPr/>
        </p:nvSpPr>
        <p:spPr bwMode="auto">
          <a:xfrm>
            <a:off x="8107363" y="5610217"/>
            <a:ext cx="549275" cy="1381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62" name="Rectangle 63"/>
          <p:cNvSpPr>
            <a:spLocks noChangeAspect="1" noChangeArrowheads="1"/>
          </p:cNvSpPr>
          <p:nvPr/>
        </p:nvSpPr>
        <p:spPr bwMode="auto">
          <a:xfrm>
            <a:off x="8107363" y="5748330"/>
            <a:ext cx="549275" cy="136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63" name="Rectangle 64"/>
          <p:cNvSpPr>
            <a:spLocks noChangeAspect="1" noChangeArrowheads="1"/>
          </p:cNvSpPr>
          <p:nvPr/>
        </p:nvSpPr>
        <p:spPr bwMode="auto">
          <a:xfrm>
            <a:off x="8107363" y="5884855"/>
            <a:ext cx="549275" cy="136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64" name="Rectangle 65"/>
          <p:cNvSpPr>
            <a:spLocks noChangeAspect="1" noChangeArrowheads="1"/>
          </p:cNvSpPr>
          <p:nvPr/>
        </p:nvSpPr>
        <p:spPr bwMode="auto">
          <a:xfrm>
            <a:off x="8107363" y="6159492"/>
            <a:ext cx="549275" cy="136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65" name="Rectangle 66"/>
          <p:cNvSpPr>
            <a:spLocks noChangeAspect="1" noChangeArrowheads="1"/>
          </p:cNvSpPr>
          <p:nvPr/>
        </p:nvSpPr>
        <p:spPr bwMode="auto">
          <a:xfrm>
            <a:off x="8107363" y="6021380"/>
            <a:ext cx="549275" cy="138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66" name="Text Box 67"/>
          <p:cNvSpPr txBox="1">
            <a:spLocks noChangeAspect="1" noChangeArrowheads="1"/>
          </p:cNvSpPr>
          <p:nvPr/>
        </p:nvSpPr>
        <p:spPr bwMode="auto">
          <a:xfrm>
            <a:off x="7848600" y="4140192"/>
            <a:ext cx="86201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l">
              <a:spcBef>
                <a:spcPct val="30000"/>
              </a:spcBef>
            </a:pPr>
            <a:r>
              <a:rPr lang="en-US" altLang="en-US" i="0">
                <a:solidFill>
                  <a:schemeClr val="tx2"/>
                </a:solidFill>
              </a:rPr>
              <a:t>Memory</a:t>
            </a:r>
          </a:p>
        </p:txBody>
      </p:sp>
      <p:sp>
        <p:nvSpPr>
          <p:cNvPr id="67" name="Rectangle 68"/>
          <p:cNvSpPr>
            <a:spLocks noChangeAspect="1" noChangeArrowheads="1"/>
          </p:cNvSpPr>
          <p:nvPr/>
        </p:nvSpPr>
        <p:spPr bwMode="auto">
          <a:xfrm>
            <a:off x="6143625" y="4926005"/>
            <a:ext cx="730250" cy="14160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68" name="Rectangle 69"/>
          <p:cNvSpPr>
            <a:spLocks noChangeAspect="1" noChangeArrowheads="1"/>
          </p:cNvSpPr>
          <p:nvPr/>
        </p:nvSpPr>
        <p:spPr bwMode="auto">
          <a:xfrm>
            <a:off x="6097588" y="4879967"/>
            <a:ext cx="730250" cy="141605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69" name="Rectangle 70"/>
          <p:cNvSpPr>
            <a:spLocks noChangeAspect="1" noChangeArrowheads="1"/>
          </p:cNvSpPr>
          <p:nvPr/>
        </p:nvSpPr>
        <p:spPr bwMode="auto">
          <a:xfrm>
            <a:off x="6416675" y="4972042"/>
            <a:ext cx="320675" cy="136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70" name="Rectangle 71"/>
          <p:cNvSpPr>
            <a:spLocks noChangeAspect="1" noChangeArrowheads="1"/>
          </p:cNvSpPr>
          <p:nvPr/>
        </p:nvSpPr>
        <p:spPr bwMode="auto">
          <a:xfrm>
            <a:off x="6416675" y="5108567"/>
            <a:ext cx="320675" cy="1381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71" name="Rectangle 72"/>
          <p:cNvSpPr>
            <a:spLocks noChangeAspect="1" noChangeArrowheads="1"/>
          </p:cNvSpPr>
          <p:nvPr/>
        </p:nvSpPr>
        <p:spPr bwMode="auto">
          <a:xfrm>
            <a:off x="6416675" y="5246680"/>
            <a:ext cx="320675" cy="136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72" name="Rectangle 73"/>
          <p:cNvSpPr>
            <a:spLocks noChangeAspect="1" noChangeArrowheads="1"/>
          </p:cNvSpPr>
          <p:nvPr/>
        </p:nvSpPr>
        <p:spPr bwMode="auto">
          <a:xfrm>
            <a:off x="6416675" y="5383205"/>
            <a:ext cx="320675" cy="136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73" name="Rectangle 74"/>
          <p:cNvSpPr>
            <a:spLocks noChangeAspect="1" noChangeArrowheads="1"/>
          </p:cNvSpPr>
          <p:nvPr/>
        </p:nvSpPr>
        <p:spPr bwMode="auto">
          <a:xfrm>
            <a:off x="6416675" y="5519730"/>
            <a:ext cx="320675" cy="138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74" name="Rectangle 75"/>
          <p:cNvSpPr>
            <a:spLocks noChangeAspect="1" noChangeArrowheads="1"/>
          </p:cNvSpPr>
          <p:nvPr/>
        </p:nvSpPr>
        <p:spPr bwMode="auto">
          <a:xfrm>
            <a:off x="6416675" y="5794367"/>
            <a:ext cx="320675" cy="136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75" name="Rectangle 76"/>
          <p:cNvSpPr>
            <a:spLocks noChangeAspect="1" noChangeArrowheads="1"/>
          </p:cNvSpPr>
          <p:nvPr/>
        </p:nvSpPr>
        <p:spPr bwMode="auto">
          <a:xfrm>
            <a:off x="6416675" y="5657842"/>
            <a:ext cx="320675" cy="136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76" name="Rectangle 77"/>
          <p:cNvSpPr>
            <a:spLocks noChangeAspect="1" noChangeArrowheads="1"/>
          </p:cNvSpPr>
          <p:nvPr/>
        </p:nvSpPr>
        <p:spPr bwMode="auto">
          <a:xfrm>
            <a:off x="6416675" y="5930892"/>
            <a:ext cx="320675" cy="1381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77" name="Rectangle 78"/>
          <p:cNvSpPr>
            <a:spLocks noChangeAspect="1" noChangeArrowheads="1"/>
          </p:cNvSpPr>
          <p:nvPr/>
        </p:nvSpPr>
        <p:spPr bwMode="auto">
          <a:xfrm>
            <a:off x="6416675" y="6069005"/>
            <a:ext cx="320675" cy="136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78" name="Text Box 79"/>
          <p:cNvSpPr txBox="1">
            <a:spLocks noChangeAspect="1" noChangeArrowheads="1"/>
          </p:cNvSpPr>
          <p:nvPr/>
        </p:nvSpPr>
        <p:spPr bwMode="auto">
          <a:xfrm>
            <a:off x="5894388" y="4597392"/>
            <a:ext cx="11191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l">
              <a:spcBef>
                <a:spcPct val="30000"/>
              </a:spcBef>
            </a:pPr>
            <a:r>
              <a:rPr lang="en-US" altLang="en-US" i="0">
                <a:solidFill>
                  <a:schemeClr val="tx2"/>
                </a:solidFill>
              </a:rPr>
              <a:t>Page Table</a:t>
            </a:r>
          </a:p>
        </p:txBody>
      </p:sp>
      <p:sp>
        <p:nvSpPr>
          <p:cNvPr id="79" name="Line 80"/>
          <p:cNvSpPr>
            <a:spLocks noChangeAspect="1" noChangeShapeType="1"/>
          </p:cNvSpPr>
          <p:nvPr/>
        </p:nvSpPr>
        <p:spPr bwMode="auto">
          <a:xfrm>
            <a:off x="6594475" y="5313355"/>
            <a:ext cx="1512888" cy="66357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 i="0"/>
          </a:p>
        </p:txBody>
      </p:sp>
      <p:sp>
        <p:nvSpPr>
          <p:cNvPr id="80" name="Line 81"/>
          <p:cNvSpPr>
            <a:spLocks noChangeAspect="1" noChangeShapeType="1"/>
          </p:cNvSpPr>
          <p:nvPr/>
        </p:nvSpPr>
        <p:spPr bwMode="auto">
          <a:xfrm flipV="1">
            <a:off x="6599238" y="5154605"/>
            <a:ext cx="1508125" cy="6858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 i="0"/>
          </a:p>
        </p:txBody>
      </p:sp>
      <p:sp>
        <p:nvSpPr>
          <p:cNvPr id="81" name="Line 82"/>
          <p:cNvSpPr>
            <a:spLocks noChangeAspect="1" noChangeShapeType="1"/>
          </p:cNvSpPr>
          <p:nvPr/>
        </p:nvSpPr>
        <p:spPr bwMode="auto">
          <a:xfrm flipV="1">
            <a:off x="6416675" y="5519730"/>
            <a:ext cx="320675" cy="136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 i="0"/>
          </a:p>
        </p:txBody>
      </p:sp>
      <p:sp>
        <p:nvSpPr>
          <p:cNvPr id="82" name="Line 83"/>
          <p:cNvSpPr>
            <a:spLocks noChangeAspect="1" noChangeShapeType="1"/>
          </p:cNvSpPr>
          <p:nvPr/>
        </p:nvSpPr>
        <p:spPr bwMode="auto">
          <a:xfrm flipH="1" flipV="1">
            <a:off x="6416675" y="5519730"/>
            <a:ext cx="320675" cy="136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 i="0"/>
          </a:p>
        </p:txBody>
      </p:sp>
      <p:sp>
        <p:nvSpPr>
          <p:cNvPr id="83" name="Rectangle 84"/>
          <p:cNvSpPr>
            <a:spLocks noChangeAspect="1" noChangeArrowheads="1"/>
          </p:cNvSpPr>
          <p:nvPr/>
        </p:nvSpPr>
        <p:spPr bwMode="auto">
          <a:xfrm>
            <a:off x="6919913" y="6480167"/>
            <a:ext cx="776287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84" name="Oval 85"/>
          <p:cNvSpPr>
            <a:spLocks noChangeAspect="1" noChangeArrowheads="1"/>
          </p:cNvSpPr>
          <p:nvPr/>
        </p:nvSpPr>
        <p:spPr bwMode="auto">
          <a:xfrm>
            <a:off x="6919913" y="6388092"/>
            <a:ext cx="776287" cy="182563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i="0"/>
          </a:p>
        </p:txBody>
      </p:sp>
      <p:sp>
        <p:nvSpPr>
          <p:cNvPr id="85" name="Line 86"/>
          <p:cNvSpPr>
            <a:spLocks noChangeAspect="1" noChangeShapeType="1"/>
          </p:cNvSpPr>
          <p:nvPr/>
        </p:nvSpPr>
        <p:spPr bwMode="auto">
          <a:xfrm>
            <a:off x="6919913" y="6480167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86" name="Line 87"/>
          <p:cNvSpPr>
            <a:spLocks noChangeAspect="1" noChangeShapeType="1"/>
          </p:cNvSpPr>
          <p:nvPr/>
        </p:nvSpPr>
        <p:spPr bwMode="auto">
          <a:xfrm>
            <a:off x="7696200" y="6480167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87" name="Freeform 88"/>
          <p:cNvSpPr>
            <a:spLocks noChangeAspect="1"/>
          </p:cNvSpPr>
          <p:nvPr/>
        </p:nvSpPr>
        <p:spPr bwMode="auto">
          <a:xfrm>
            <a:off x="6919913" y="6708767"/>
            <a:ext cx="776287" cy="79375"/>
          </a:xfrm>
          <a:custGeom>
            <a:avLst/>
            <a:gdLst>
              <a:gd name="T0" fmla="*/ 0 w 816"/>
              <a:gd name="T1" fmla="*/ 0 h 84"/>
              <a:gd name="T2" fmla="*/ 142700 w 816"/>
              <a:gd name="T3" fmla="*/ 56696 h 84"/>
              <a:gd name="T4" fmla="*/ 393851 w 816"/>
              <a:gd name="T5" fmla="*/ 79375 h 84"/>
              <a:gd name="T6" fmla="*/ 645003 w 816"/>
              <a:gd name="T7" fmla="*/ 56696 h 84"/>
              <a:gd name="T8" fmla="*/ 776287 w 816"/>
              <a:gd name="T9" fmla="*/ 0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6" h="84">
                <a:moveTo>
                  <a:pt x="0" y="0"/>
                </a:moveTo>
                <a:cubicBezTo>
                  <a:pt x="25" y="10"/>
                  <a:pt x="81" y="46"/>
                  <a:pt x="150" y="60"/>
                </a:cubicBezTo>
                <a:cubicBezTo>
                  <a:pt x="219" y="74"/>
                  <a:pt x="326" y="84"/>
                  <a:pt x="414" y="84"/>
                </a:cubicBezTo>
                <a:cubicBezTo>
                  <a:pt x="502" y="84"/>
                  <a:pt x="611" y="74"/>
                  <a:pt x="678" y="60"/>
                </a:cubicBezTo>
                <a:cubicBezTo>
                  <a:pt x="745" y="46"/>
                  <a:pt x="787" y="12"/>
                  <a:pt x="816" y="0"/>
                </a:cubicBezTo>
              </a:path>
            </a:pathLst>
          </a:cu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0"/>
          </a:p>
        </p:txBody>
      </p:sp>
      <p:sp>
        <p:nvSpPr>
          <p:cNvPr id="88" name="Text Box 89"/>
          <p:cNvSpPr txBox="1">
            <a:spLocks noChangeAspect="1" noChangeArrowheads="1"/>
          </p:cNvSpPr>
          <p:nvPr/>
        </p:nvSpPr>
        <p:spPr bwMode="auto">
          <a:xfrm>
            <a:off x="7065963" y="6526205"/>
            <a:ext cx="557212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l">
              <a:spcBef>
                <a:spcPct val="30000"/>
              </a:spcBef>
            </a:pPr>
            <a:r>
              <a:rPr lang="en-US" altLang="en-US" i="0">
                <a:solidFill>
                  <a:schemeClr val="tx2"/>
                </a:solidFill>
              </a:rPr>
              <a:t>Disk</a:t>
            </a:r>
          </a:p>
        </p:txBody>
      </p:sp>
      <p:sp>
        <p:nvSpPr>
          <p:cNvPr id="89" name="Freeform 90"/>
          <p:cNvSpPr>
            <a:spLocks noChangeAspect="1"/>
          </p:cNvSpPr>
          <p:nvPr/>
        </p:nvSpPr>
        <p:spPr bwMode="auto">
          <a:xfrm>
            <a:off x="6581775" y="5594342"/>
            <a:ext cx="777875" cy="793750"/>
          </a:xfrm>
          <a:custGeom>
            <a:avLst/>
            <a:gdLst>
              <a:gd name="T0" fmla="*/ 0 w 817"/>
              <a:gd name="T1" fmla="*/ 0 h 834"/>
              <a:gd name="T2" fmla="*/ 331335 w 817"/>
              <a:gd name="T3" fmla="*/ 39973 h 834"/>
              <a:gd name="T4" fmla="*/ 599830 w 817"/>
              <a:gd name="T5" fmla="*/ 188444 h 834"/>
              <a:gd name="T6" fmla="*/ 748360 w 817"/>
              <a:gd name="T7" fmla="*/ 479676 h 834"/>
              <a:gd name="T8" fmla="*/ 776923 w 817"/>
              <a:gd name="T9" fmla="*/ 793750 h 8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7" h="834">
                <a:moveTo>
                  <a:pt x="0" y="0"/>
                </a:moveTo>
                <a:cubicBezTo>
                  <a:pt x="58" y="7"/>
                  <a:pt x="243" y="9"/>
                  <a:pt x="348" y="42"/>
                </a:cubicBezTo>
                <a:cubicBezTo>
                  <a:pt x="453" y="75"/>
                  <a:pt x="557" y="121"/>
                  <a:pt x="630" y="198"/>
                </a:cubicBezTo>
                <a:cubicBezTo>
                  <a:pt x="703" y="275"/>
                  <a:pt x="755" y="398"/>
                  <a:pt x="786" y="504"/>
                </a:cubicBezTo>
                <a:cubicBezTo>
                  <a:pt x="817" y="610"/>
                  <a:pt x="810" y="765"/>
                  <a:pt x="816" y="834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 i="0"/>
          </a:p>
        </p:txBody>
      </p:sp>
      <p:sp>
        <p:nvSpPr>
          <p:cNvPr id="90" name="Text Box 91"/>
          <p:cNvSpPr txBox="1">
            <a:spLocks noChangeAspect="1" noChangeArrowheads="1"/>
          </p:cNvSpPr>
          <p:nvPr/>
        </p:nvSpPr>
        <p:spPr bwMode="auto">
          <a:xfrm>
            <a:off x="5038179" y="4827580"/>
            <a:ext cx="1098055" cy="43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i="0">
                <a:solidFill>
                  <a:schemeClr val="tx2"/>
                </a:solidFill>
              </a:rPr>
              <a:t>Virtual</a:t>
            </a:r>
          </a:p>
          <a:p>
            <a:pPr>
              <a:lnSpc>
                <a:spcPct val="80000"/>
              </a:lnSpc>
            </a:pPr>
            <a:r>
              <a:rPr lang="en-US" altLang="en-US" i="0">
                <a:solidFill>
                  <a:schemeClr val="tx2"/>
                </a:solidFill>
              </a:rPr>
              <a:t>Addresses</a:t>
            </a:r>
          </a:p>
        </p:txBody>
      </p:sp>
      <p:sp>
        <p:nvSpPr>
          <p:cNvPr id="91" name="Text Box 92"/>
          <p:cNvSpPr txBox="1">
            <a:spLocks noChangeAspect="1" noChangeArrowheads="1"/>
          </p:cNvSpPr>
          <p:nvPr/>
        </p:nvSpPr>
        <p:spPr bwMode="auto">
          <a:xfrm>
            <a:off x="6774904" y="4873617"/>
            <a:ext cx="1098055" cy="43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i="0">
                <a:solidFill>
                  <a:schemeClr val="tx2"/>
                </a:solidFill>
              </a:rPr>
              <a:t>Physical</a:t>
            </a:r>
          </a:p>
          <a:p>
            <a:pPr>
              <a:lnSpc>
                <a:spcPct val="80000"/>
              </a:lnSpc>
            </a:pPr>
            <a:r>
              <a:rPr lang="en-US" altLang="en-US" i="0">
                <a:solidFill>
                  <a:schemeClr val="tx2"/>
                </a:solidFill>
              </a:rPr>
              <a:t>Addresses</a:t>
            </a:r>
          </a:p>
        </p:txBody>
      </p:sp>
      <p:sp>
        <p:nvSpPr>
          <p:cNvPr id="92" name="Line 93"/>
          <p:cNvSpPr>
            <a:spLocks noChangeShapeType="1"/>
          </p:cNvSpPr>
          <p:nvPr/>
        </p:nvSpPr>
        <p:spPr bwMode="auto">
          <a:xfrm flipV="1">
            <a:off x="6553200" y="5511792"/>
            <a:ext cx="1524000" cy="481013"/>
          </a:xfrm>
          <a:prstGeom prst="line">
            <a:avLst/>
          </a:prstGeom>
          <a:noFill/>
          <a:ln w="28575" cap="rnd">
            <a:solidFill>
              <a:srgbClr val="001CFE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 i="0"/>
          </a:p>
        </p:txBody>
      </p:sp>
      <p:sp>
        <p:nvSpPr>
          <p:cNvPr id="93" name="Text Box 94"/>
          <p:cNvSpPr txBox="1">
            <a:spLocks noChangeArrowheads="1"/>
          </p:cNvSpPr>
          <p:nvPr/>
        </p:nvSpPr>
        <p:spPr bwMode="auto">
          <a:xfrm>
            <a:off x="1052286" y="3832445"/>
            <a:ext cx="1893146" cy="42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l">
              <a:spcBef>
                <a:spcPct val="30000"/>
              </a:spcBef>
            </a:pPr>
            <a:r>
              <a:rPr lang="en-US" altLang="en-US" sz="2400" i="0" dirty="0">
                <a:solidFill>
                  <a:srgbClr val="0951FF"/>
                </a:solidFill>
              </a:rPr>
              <a:t>Before fault</a:t>
            </a:r>
          </a:p>
        </p:txBody>
      </p:sp>
      <p:sp>
        <p:nvSpPr>
          <p:cNvPr id="94" name="Text Box 95"/>
          <p:cNvSpPr txBox="1">
            <a:spLocks noChangeArrowheads="1"/>
          </p:cNvSpPr>
          <p:nvPr/>
        </p:nvSpPr>
        <p:spPr bwMode="auto">
          <a:xfrm>
            <a:off x="6227763" y="3860566"/>
            <a:ext cx="1636665" cy="42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l">
              <a:spcBef>
                <a:spcPct val="30000"/>
              </a:spcBef>
            </a:pPr>
            <a:r>
              <a:rPr lang="en-US" altLang="en-US" sz="2400" i="0" dirty="0">
                <a:solidFill>
                  <a:srgbClr val="0951FF"/>
                </a:solidFill>
              </a:rPr>
              <a:t>After fault</a:t>
            </a:r>
          </a:p>
        </p:txBody>
      </p:sp>
      <p:sp>
        <p:nvSpPr>
          <p:cNvPr id="95" name="Line 96"/>
          <p:cNvSpPr>
            <a:spLocks noChangeAspect="1" noChangeShapeType="1"/>
          </p:cNvSpPr>
          <p:nvPr/>
        </p:nvSpPr>
        <p:spPr bwMode="auto">
          <a:xfrm flipH="1" flipV="1">
            <a:off x="914400" y="5503855"/>
            <a:ext cx="1004888" cy="366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 i="0"/>
          </a:p>
        </p:txBody>
      </p:sp>
      <p:sp>
        <p:nvSpPr>
          <p:cNvPr id="96" name="Line 97"/>
          <p:cNvSpPr>
            <a:spLocks noChangeAspect="1" noChangeShapeType="1"/>
          </p:cNvSpPr>
          <p:nvPr/>
        </p:nvSpPr>
        <p:spPr bwMode="auto">
          <a:xfrm flipH="1" flipV="1">
            <a:off x="5395913" y="5678480"/>
            <a:ext cx="1004887" cy="366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 i="0"/>
          </a:p>
        </p:txBody>
      </p:sp>
      <p:sp>
        <p:nvSpPr>
          <p:cNvPr id="98" name="Slide Number Placeholder 9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-1" y="6617166"/>
            <a:ext cx="195361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B.4   Virtual Memory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1106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HPG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HPG">
      <a:majorFont>
        <a:latin typeface="Neo Sans Intel"/>
        <a:ea typeface=""/>
        <a:cs typeface="Arial"/>
      </a:majorFont>
      <a:minorFont>
        <a:latin typeface="Neo Sans Int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400" i="0" dirty="0" smtClean="0">
            <a:solidFill>
              <a:srgbClr val="000000"/>
            </a:solidFill>
            <a:cs typeface=""/>
          </a:defRPr>
        </a:defPPr>
      </a:lstStyle>
    </a:txDef>
  </a:objectDefaults>
  <a:extraClrSchemeLst>
    <a:extraClrScheme>
      <a:clrScheme name="MHPG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P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PG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PG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PG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PG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PG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154388</TotalTime>
  <Words>7915</Words>
  <Application>Microsoft Macintosh PowerPoint</Application>
  <PresentationFormat>On-screen Show (4:3)</PresentationFormat>
  <Paragraphs>1859</Paragraphs>
  <Slides>124</Slides>
  <Notes>96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43" baseType="lpstr">
      <vt:lpstr>.AppleSystemUIFont</vt:lpstr>
      <vt:lpstr>Arial Unicode MS</vt:lpstr>
      <vt:lpstr>ArialUnicodeMS</vt:lpstr>
      <vt:lpstr>Calibri</vt:lpstr>
      <vt:lpstr>Courier New</vt:lpstr>
      <vt:lpstr>Helvetica</vt:lpstr>
      <vt:lpstr>Lucida Console</vt:lpstr>
      <vt:lpstr>Lucida Sans Typewriter</vt:lpstr>
      <vt:lpstr>Monaco</vt:lpstr>
      <vt:lpstr>Monaco</vt:lpstr>
      <vt:lpstr>MS PGothic</vt:lpstr>
      <vt:lpstr>ＭＳ Ｐゴシック</vt:lpstr>
      <vt:lpstr>Neo Sans Intel</vt:lpstr>
      <vt:lpstr>Symbol</vt:lpstr>
      <vt:lpstr>Times New Roman</vt:lpstr>
      <vt:lpstr>Wingdings</vt:lpstr>
      <vt:lpstr>ZapfDingbatsITC</vt:lpstr>
      <vt:lpstr>Arial</vt:lpstr>
      <vt:lpstr>MHPG</vt:lpstr>
      <vt:lpstr>EEL 6764 Principles of Computer Architecture Memory Hierarchy Design</vt:lpstr>
      <vt:lpstr>A Simplified View of Computers</vt:lpstr>
      <vt:lpstr>Reading</vt:lpstr>
      <vt:lpstr>Memory Technology – Overview </vt:lpstr>
      <vt:lpstr>The “Memory Wall”</vt:lpstr>
      <vt:lpstr>The “Memory Wall” – A Multi-Core Case</vt:lpstr>
      <vt:lpstr>Principle of Locality – Review </vt:lpstr>
      <vt:lpstr>Principle of Locality – Review </vt:lpstr>
      <vt:lpstr>Memory Hierarchy</vt:lpstr>
      <vt:lpstr>Memory Hierarchy</vt:lpstr>
      <vt:lpstr>Energy Consumptions</vt:lpstr>
      <vt:lpstr>Memory Hierarchy Questions</vt:lpstr>
      <vt:lpstr>PowerPoint Presentation</vt:lpstr>
      <vt:lpstr>Basics</vt:lpstr>
      <vt:lpstr>Basics</vt:lpstr>
      <vt:lpstr>Direct Mapped Cache</vt:lpstr>
      <vt:lpstr>Tags and Valid Bits</vt:lpstr>
      <vt:lpstr>Example: Larger Block Size</vt:lpstr>
      <vt:lpstr>Example: Larger Block Size</vt:lpstr>
      <vt:lpstr>Cache Example</vt:lpstr>
      <vt:lpstr>Cache Example</vt:lpstr>
      <vt:lpstr>Cache Example</vt:lpstr>
      <vt:lpstr>Cache Example</vt:lpstr>
      <vt:lpstr>Cache Example</vt:lpstr>
      <vt:lpstr>Address Subdivision</vt:lpstr>
      <vt:lpstr>Cache Misses</vt:lpstr>
      <vt:lpstr>Cache Misses</vt:lpstr>
      <vt:lpstr>Measuring Cache Performance</vt:lpstr>
      <vt:lpstr>Cache Performance – Example</vt:lpstr>
      <vt:lpstr>Cache Performance - Average Access Time</vt:lpstr>
      <vt:lpstr>Performance Summary</vt:lpstr>
      <vt:lpstr>Associative Caches</vt:lpstr>
      <vt:lpstr>Set Associative Cache Organization</vt:lpstr>
      <vt:lpstr>Associative Cache Example</vt:lpstr>
      <vt:lpstr>Associativity Example</vt:lpstr>
      <vt:lpstr>Associativity Example</vt:lpstr>
      <vt:lpstr>Spectrum of Associativity</vt:lpstr>
      <vt:lpstr>Size of Tags vs Associativity</vt:lpstr>
      <vt:lpstr>Size of Tags vs Associativity</vt:lpstr>
      <vt:lpstr>Replacement Policy</vt:lpstr>
      <vt:lpstr>Write Policy – Write-Through</vt:lpstr>
      <vt:lpstr>Write Policy – Write-Back</vt:lpstr>
      <vt:lpstr>Write Allocation</vt:lpstr>
      <vt:lpstr>Write Miss Policies – Example </vt:lpstr>
      <vt:lpstr>Cache Performance – Example </vt:lpstr>
      <vt:lpstr>Cache Performance – Exercise </vt:lpstr>
      <vt:lpstr>PowerPoint Presentation</vt:lpstr>
      <vt:lpstr>Cache Performance – Review </vt:lpstr>
      <vt:lpstr>Six Basic Cache Optimizations</vt:lpstr>
      <vt:lpstr>Optimization 1 – Larger Block Size </vt:lpstr>
      <vt:lpstr>Optimization 1 – Larger Block Size </vt:lpstr>
      <vt:lpstr>Optimization 1 – Block Size Selection </vt:lpstr>
      <vt:lpstr>Optimization 2 – Larger Cache</vt:lpstr>
      <vt:lpstr>Optimization 3 – Higher Associativity</vt:lpstr>
      <vt:lpstr>Optimization 3 – Higher Associativity</vt:lpstr>
      <vt:lpstr>Optimization 4 – Multilevel Cache</vt:lpstr>
      <vt:lpstr>Optimization 4 – Multilevel Cache</vt:lpstr>
      <vt:lpstr>Optimization 4 – Multilevel Cache</vt:lpstr>
      <vt:lpstr>Optimization 4 – Multilevel Cache</vt:lpstr>
      <vt:lpstr>Optimization 5 – Giving Priority to Read Misses over Writes</vt:lpstr>
      <vt:lpstr>Optimization 5 – Giving Priority to Read Misses over Writes</vt:lpstr>
      <vt:lpstr>Optimization 6 – Avoid Address Translation during Cache Indexing to Reduce Hit Time</vt:lpstr>
      <vt:lpstr>Optimization 6 – Avoid Address Translation during Cache Indexing to Reduce Hit Time</vt:lpstr>
      <vt:lpstr>Optimization 6 – Avoid Address Translation during Cache Indexing to Reduce Hit Time</vt:lpstr>
      <vt:lpstr>PowerPoint Presentation</vt:lpstr>
      <vt:lpstr>Basic Ideas</vt:lpstr>
      <vt:lpstr>Opt 1 – Small and Simple L1 Caches</vt:lpstr>
      <vt:lpstr>Opt 1 – L1 Size and Associativity</vt:lpstr>
      <vt:lpstr>Opt 1 – L1 Size and Associativity</vt:lpstr>
      <vt:lpstr>Opt 2 – Way Prediction</vt:lpstr>
      <vt:lpstr>Opt 2 – Way Prediction</vt:lpstr>
      <vt:lpstr>Opt 2 – Way Prediction</vt:lpstr>
      <vt:lpstr>Opt 3 – Pipelining Cache</vt:lpstr>
      <vt:lpstr>Opt 3 – Multibanked Caches</vt:lpstr>
      <vt:lpstr>Opt 4 – Nonblocking Caches</vt:lpstr>
      <vt:lpstr>Opt 5 – Critical Word First, Early Restart</vt:lpstr>
      <vt:lpstr>Opt 6 – Merging Write Buffer</vt:lpstr>
      <vt:lpstr>Victim Buffer</vt:lpstr>
      <vt:lpstr>Opt 7 – Compiler Optimizations</vt:lpstr>
      <vt:lpstr>Opt 7 – Compiler Optimizations</vt:lpstr>
      <vt:lpstr>Opt 7 – Compiler Optimizations</vt:lpstr>
      <vt:lpstr>Opt 8 – Hardware Prefetching</vt:lpstr>
      <vt:lpstr>Cache - Summary</vt:lpstr>
      <vt:lpstr>PowerPoint Presentation</vt:lpstr>
      <vt:lpstr>Example: Intel Core I7 Cache</vt:lpstr>
      <vt:lpstr>PowerPoint Presentation</vt:lpstr>
      <vt:lpstr>Why Virtual Memory</vt:lpstr>
      <vt:lpstr>Why Virtual Memory</vt:lpstr>
      <vt:lpstr>Basics of Virtual Memory</vt:lpstr>
      <vt:lpstr>Basics of Virtual Memory</vt:lpstr>
      <vt:lpstr>Basic Issues</vt:lpstr>
      <vt:lpstr>A Simplified View of Virtual Memory</vt:lpstr>
      <vt:lpstr>Cache vs Virtual Memory</vt:lpstr>
      <vt:lpstr>Cache vs Virtual Memory</vt:lpstr>
      <vt:lpstr>Virtual Memory Design Issues</vt:lpstr>
      <vt:lpstr>Virtual Memory Address Translation</vt:lpstr>
      <vt:lpstr>Address Translation</vt:lpstr>
      <vt:lpstr>Address Translation - Example</vt:lpstr>
      <vt:lpstr>Page Faults</vt:lpstr>
      <vt:lpstr>Servicing Page Faults</vt:lpstr>
      <vt:lpstr>Page Replacement</vt:lpstr>
      <vt:lpstr>Fast Address Translation – TLB</vt:lpstr>
      <vt:lpstr>TLB in AMD Opteron</vt:lpstr>
      <vt:lpstr>Question: Page size and Page Table Size </vt:lpstr>
      <vt:lpstr>Multi-Level Page Table</vt:lpstr>
      <vt:lpstr>Multi-Level Page Table</vt:lpstr>
      <vt:lpstr>Selecting Page Size</vt:lpstr>
      <vt:lpstr>Virtual Memory – Protection </vt:lpstr>
      <vt:lpstr>Page Table Entries – Protection </vt:lpstr>
      <vt:lpstr>Summary </vt:lpstr>
      <vt:lpstr>PowerPoint Presentation</vt:lpstr>
      <vt:lpstr>Memory Technology</vt:lpstr>
      <vt:lpstr>Memory Technology</vt:lpstr>
      <vt:lpstr>Organization of DRAM</vt:lpstr>
      <vt:lpstr>Memory Technology</vt:lpstr>
      <vt:lpstr>Memory Optimizations</vt:lpstr>
      <vt:lpstr>Memory Optimizations</vt:lpstr>
      <vt:lpstr>Memory Power Consumption</vt:lpstr>
      <vt:lpstr>Flash Memory</vt:lpstr>
      <vt:lpstr>Memory Dependability</vt:lpstr>
      <vt:lpstr>PowerPoint Presentation</vt:lpstr>
      <vt:lpstr>Virtual Machines</vt:lpstr>
      <vt:lpstr>Impact of VMs on Virtual Memory</vt:lpstr>
      <vt:lpstr>Opt 9 – Compiler Prefetching</vt:lpstr>
    </vt:vector>
  </TitlesOfParts>
  <Company>UC Berkeley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kaat</dc:creator>
  <cp:lastModifiedBy>Microsoft Office User</cp:lastModifiedBy>
  <cp:revision>3475</cp:revision>
  <cp:lastPrinted>2018-09-17T20:26:54Z</cp:lastPrinted>
  <dcterms:created xsi:type="dcterms:W3CDTF">1997-04-13T14:24:48Z</dcterms:created>
  <dcterms:modified xsi:type="dcterms:W3CDTF">2018-09-19T19:57:15Z</dcterms:modified>
</cp:coreProperties>
</file>