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2" r:id="rId1"/>
  </p:sldMasterIdLst>
  <p:notesMasterIdLst>
    <p:notesMasterId r:id="rId56"/>
  </p:notesMasterIdLst>
  <p:handoutMasterIdLst>
    <p:handoutMasterId r:id="rId57"/>
  </p:handoutMasterIdLst>
  <p:sldIdLst>
    <p:sldId id="1114" r:id="rId2"/>
    <p:sldId id="1054" r:id="rId3"/>
    <p:sldId id="1143" r:id="rId4"/>
    <p:sldId id="1151" r:id="rId5"/>
    <p:sldId id="1037" r:id="rId6"/>
    <p:sldId id="1053" r:id="rId7"/>
    <p:sldId id="1038" r:id="rId8"/>
    <p:sldId id="1047" r:id="rId9"/>
    <p:sldId id="1040" r:id="rId10"/>
    <p:sldId id="1049" r:id="rId11"/>
    <p:sldId id="1050" r:id="rId12"/>
    <p:sldId id="1051" r:id="rId13"/>
    <p:sldId id="1039" r:id="rId14"/>
    <p:sldId id="1149" r:id="rId15"/>
    <p:sldId id="1043" r:id="rId16"/>
    <p:sldId id="1036" r:id="rId17"/>
    <p:sldId id="1113" r:id="rId18"/>
    <p:sldId id="1056" r:id="rId19"/>
    <p:sldId id="1057" r:id="rId20"/>
    <p:sldId id="1058" r:id="rId21"/>
    <p:sldId id="1059" r:id="rId22"/>
    <p:sldId id="1060" r:id="rId23"/>
    <p:sldId id="1061" r:id="rId24"/>
    <p:sldId id="1139" r:id="rId25"/>
    <p:sldId id="1117" r:id="rId26"/>
    <p:sldId id="1116" r:id="rId27"/>
    <p:sldId id="1118" r:id="rId28"/>
    <p:sldId id="1120" r:id="rId29"/>
    <p:sldId id="1121" r:id="rId30"/>
    <p:sldId id="1122" r:id="rId31"/>
    <p:sldId id="1123" r:id="rId32"/>
    <p:sldId id="1144" r:id="rId33"/>
    <p:sldId id="1146" r:id="rId34"/>
    <p:sldId id="1126" r:id="rId35"/>
    <p:sldId id="1124" r:id="rId36"/>
    <p:sldId id="1125" r:id="rId37"/>
    <p:sldId id="1127" r:id="rId38"/>
    <p:sldId id="1128" r:id="rId39"/>
    <p:sldId id="1141" r:id="rId40"/>
    <p:sldId id="1129" r:id="rId41"/>
    <p:sldId id="1130" r:id="rId42"/>
    <p:sldId id="1131" r:id="rId43"/>
    <p:sldId id="1150" r:id="rId44"/>
    <p:sldId id="1132" r:id="rId45"/>
    <p:sldId id="1133" r:id="rId46"/>
    <p:sldId id="1142" r:id="rId47"/>
    <p:sldId id="1134" r:id="rId48"/>
    <p:sldId id="1135" r:id="rId49"/>
    <p:sldId id="1136" r:id="rId50"/>
    <p:sldId id="1147" r:id="rId51"/>
    <p:sldId id="1137" r:id="rId52"/>
    <p:sldId id="1138" r:id="rId53"/>
    <p:sldId id="1148" r:id="rId54"/>
    <p:sldId id="1140" r:id="rId55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>
          <p15:clr>
            <a:srgbClr val="A4A3A4"/>
          </p15:clr>
        </p15:guide>
        <p15:guide id="2" pos="39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Ja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CFE"/>
    <a:srgbClr val="009900"/>
    <a:srgbClr val="1F4E79"/>
    <a:srgbClr val="9999FF"/>
    <a:srgbClr val="FF66FF"/>
    <a:srgbClr val="FDA830"/>
    <a:srgbClr val="5DC4C6"/>
    <a:srgbClr val="FF3399"/>
    <a:srgbClr val="FFC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8" autoAdjust="0"/>
    <p:restoredTop sz="90287" autoAdjust="0"/>
  </p:normalViewPr>
  <p:slideViewPr>
    <p:cSldViewPr snapToGrid="0">
      <p:cViewPr varScale="1">
        <p:scale>
          <a:sx n="186" d="100"/>
          <a:sy n="186" d="100"/>
        </p:scale>
        <p:origin x="280" y="184"/>
      </p:cViewPr>
      <p:guideLst>
        <p:guide orient="horz" pos="1536"/>
        <p:guide pos="3971"/>
      </p:guideLst>
    </p:cSldViewPr>
  </p:slideViewPr>
  <p:outlineViewPr>
    <p:cViewPr>
      <p:scale>
        <a:sx n="33" d="100"/>
        <a:sy n="33" d="100"/>
      </p:scale>
      <p:origin x="0" y="-6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216" d="100"/>
          <a:sy n="216" d="100"/>
        </p:scale>
        <p:origin x="103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commentAuthors" Target="commentAuthors.xml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75246" cy="3465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877" tIns="45937" rIns="91877" bIns="45937" numCol="1" anchor="t" anchorCtr="0" compatLnSpc="1">
            <a:prstTxWarp prst="textNoShape">
              <a:avLst/>
            </a:prstTxWarp>
          </a:bodyPr>
          <a:lstStyle>
            <a:lvl1pPr defTabSz="920313">
              <a:defRPr sz="1300" i="0">
                <a:latin typeface="Times New Roman" pitchFamily="18" charset="0"/>
              </a:defRPr>
            </a:lvl1pPr>
          </a:lstStyle>
          <a:p>
            <a:r>
              <a:rPr lang="en-US"/>
              <a:t>EE141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03872" y="1"/>
            <a:ext cx="3972354" cy="3465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877" tIns="45937" rIns="91877" bIns="45937" numCol="1" anchor="t" anchorCtr="0" compatLnSpc="1">
            <a:prstTxWarp prst="textNoShape">
              <a:avLst/>
            </a:prstTxWarp>
          </a:bodyPr>
          <a:lstStyle>
            <a:lvl1pPr algn="r" defTabSz="920313">
              <a:defRPr sz="1300" i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3389"/>
            <a:ext cx="4075246" cy="347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877" tIns="45937" rIns="91877" bIns="45937" numCol="1" anchor="b" anchorCtr="0" compatLnSpc="1">
            <a:prstTxWarp prst="textNoShape">
              <a:avLst/>
            </a:prstTxWarp>
          </a:bodyPr>
          <a:lstStyle>
            <a:lvl1pPr defTabSz="920313">
              <a:defRPr sz="1300" i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03872" y="6653389"/>
            <a:ext cx="3972354" cy="347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877" tIns="45937" rIns="91877" bIns="45937" numCol="1" anchor="b" anchorCtr="0" compatLnSpc="1">
            <a:prstTxWarp prst="textNoShape">
              <a:avLst/>
            </a:prstTxWarp>
          </a:bodyPr>
          <a:lstStyle>
            <a:lvl1pPr algn="r" defTabSz="920313">
              <a:defRPr sz="1300" i="0">
                <a:latin typeface="Times New Roman" pitchFamily="18" charset="0"/>
              </a:defRPr>
            </a:lvl1pPr>
          </a:lstStyle>
          <a:p>
            <a:fld id="{70224C0C-9E7B-403F-8FBF-8C492C822B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22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75246" cy="3465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877" tIns="45937" rIns="91877" bIns="45937" numCol="1" anchor="t" anchorCtr="0" compatLnSpc="1">
            <a:prstTxWarp prst="textNoShape">
              <a:avLst/>
            </a:prstTxWarp>
          </a:bodyPr>
          <a:lstStyle>
            <a:lvl1pPr defTabSz="920313">
              <a:defRPr sz="1300" i="0">
                <a:latin typeface="Times New Roman" pitchFamily="18" charset="0"/>
              </a:defRPr>
            </a:lvl1pPr>
          </a:lstStyle>
          <a:p>
            <a:r>
              <a:rPr lang="en-US"/>
              <a:t>EE141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03872" y="1"/>
            <a:ext cx="3972354" cy="3465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877" tIns="45937" rIns="91877" bIns="45937" numCol="1" anchor="t" anchorCtr="0" compatLnSpc="1">
            <a:prstTxWarp prst="textNoShape">
              <a:avLst/>
            </a:prstTxWarp>
          </a:bodyPr>
          <a:lstStyle>
            <a:lvl1pPr algn="r" defTabSz="920313">
              <a:defRPr sz="1300" i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68613" y="519113"/>
            <a:ext cx="3549650" cy="2662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26609" y="3355673"/>
            <a:ext cx="6829061" cy="31238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877" tIns="45937" rIns="91877" bIns="459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3389"/>
            <a:ext cx="4075246" cy="347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877" tIns="45937" rIns="91877" bIns="45937" numCol="1" anchor="b" anchorCtr="0" compatLnSpc="1">
            <a:prstTxWarp prst="textNoShape">
              <a:avLst/>
            </a:prstTxWarp>
          </a:bodyPr>
          <a:lstStyle>
            <a:lvl1pPr defTabSz="920313">
              <a:defRPr sz="1300" i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03872" y="6653389"/>
            <a:ext cx="3972354" cy="347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877" tIns="45937" rIns="91877" bIns="45937" numCol="1" anchor="b" anchorCtr="0" compatLnSpc="1">
            <a:prstTxWarp prst="textNoShape">
              <a:avLst/>
            </a:prstTxWarp>
          </a:bodyPr>
          <a:lstStyle>
            <a:lvl1pPr algn="r" defTabSz="920313">
              <a:defRPr sz="1300" i="0">
                <a:latin typeface="Times New Roman" pitchFamily="18" charset="0"/>
              </a:defRPr>
            </a:lvl1pPr>
          </a:lstStyle>
          <a:p>
            <a:fld id="{40D66AFD-6858-4308-A4FE-F1A9A7940F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3352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800" kern="1200" baseline="0">
        <a:solidFill>
          <a:schemeClr val="tx1"/>
        </a:solidFill>
        <a:latin typeface="monaco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800" kern="1200" baseline="0">
        <a:solidFill>
          <a:schemeClr val="tx1"/>
        </a:solidFill>
        <a:latin typeface="monaco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800" kern="1200" baseline="0">
        <a:solidFill>
          <a:schemeClr val="tx1"/>
        </a:solidFill>
        <a:latin typeface="monaco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800" kern="1200" baseline="0">
        <a:solidFill>
          <a:schemeClr val="tx1"/>
        </a:solidFill>
        <a:latin typeface="monaco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800" kern="1200" baseline="0">
        <a:solidFill>
          <a:schemeClr val="tx1"/>
        </a:solidFill>
        <a:latin typeface="monaco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aseline="0" dirty="0" smtClean="0"/>
              <a:t>Functions of a computer are the results of organic composition of SW and HW.</a:t>
            </a:r>
            <a:endParaRPr lang="en-US" sz="1800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EE141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66AFD-6858-4308-A4FE-F1A9A7940F2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93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1AB81-37D0-4144-A8B3-A39A34F105D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27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Processor</a:t>
            </a:r>
            <a:r>
              <a:rPr lang="en-US" altLang="en-US" baseline="0" dirty="0" smtClean="0">
                <a:latin typeface="Arial" panose="020B0604020202020204" pitchFamily="34" charset="0"/>
              </a:rPr>
              <a:t> is only one component of an entire system, which includes other components like memory, storage, buses, </a:t>
            </a:r>
            <a:r>
              <a:rPr lang="en-US" altLang="en-US" baseline="0" dirty="0" err="1" smtClean="0">
                <a:latin typeface="Arial" panose="020B0604020202020204" pitchFamily="34" charset="0"/>
              </a:rPr>
              <a:t>etc</a:t>
            </a:r>
            <a:endParaRPr lang="en-US" altLang="en-US" baseline="0" dirty="0" smtClean="0">
              <a:latin typeface="Arial" panose="020B0604020202020204" pitchFamily="34" charset="0"/>
            </a:endParaRPr>
          </a:p>
          <a:p>
            <a:endParaRPr lang="en-US" altLang="en-US" dirty="0" smtClean="0">
              <a:latin typeface="Arial" panose="020B0604020202020204" pitchFamily="34" charset="0"/>
            </a:endParaRPr>
          </a:p>
          <a:p>
            <a:r>
              <a:rPr lang="en-US" altLang="en-US" dirty="0" smtClean="0">
                <a:latin typeface="Arial" panose="020B0604020202020204" pitchFamily="34" charset="0"/>
              </a:rPr>
              <a:t>Processor chip is hidden under the heat sink</a:t>
            </a:r>
          </a:p>
          <a:p>
            <a:r>
              <a:rPr lang="en-US" altLang="en-US" dirty="0" smtClean="0">
                <a:latin typeface="Arial" panose="020B0604020202020204" pitchFamily="34" charset="0"/>
              </a:rPr>
              <a:t>DRAM memories are on DIMMS (dual in-line memory modules)</a:t>
            </a:r>
          </a:p>
        </p:txBody>
      </p:sp>
    </p:spTree>
    <p:extLst>
      <p:ext uri="{BB962C8B-B14F-4D97-AF65-F5344CB8AC3E}">
        <p14:creationId xmlns:p14="http://schemas.microsoft.com/office/powerpoint/2010/main" val="3137315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EE141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66AFD-6858-4308-A4FE-F1A9A7940F2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30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 not concern the detailed</a:t>
            </a:r>
            <a:r>
              <a:rPr lang="en-US" baseline="0" dirty="0" smtClean="0"/>
              <a:t> implementations of those </a:t>
            </a:r>
            <a:r>
              <a:rPr lang="en-US" baseline="0" dirty="0" err="1" smtClean="0"/>
              <a:t>compnents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EE141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66AFD-6858-4308-A4FE-F1A9A7940F2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03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r>
              <a:rPr lang="en-US" baseline="0" dirty="0" smtClean="0"/>
              <a:t> is it important </a:t>
            </a:r>
            <a:r>
              <a:rPr lang="mr-IN" baseline="0" dirty="0" smtClean="0"/>
              <a:t>–</a:t>
            </a:r>
            <a:r>
              <a:rPr lang="en-US" baseline="0" dirty="0" smtClean="0"/>
              <a:t> computers are everywhere, with diverse characteristics and requirements!</a:t>
            </a:r>
          </a:p>
          <a:p>
            <a:endParaRPr lang="en-US" baseline="0" dirty="0" smtClean="0"/>
          </a:p>
          <a:p>
            <a:r>
              <a:rPr lang="en-US" baseline="0" dirty="0" smtClean="0"/>
              <a:t>Wrong arch design --&gt; failed products and loss of markets!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explain general-purpose computers</a:t>
            </a:r>
            <a:r>
              <a:rPr lang="en-US" baseline="0" dirty="0" smtClean="0"/>
              <a:t> and special purpose natures of embedded computers.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EE141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66AFD-6858-4308-A4FE-F1A9A7940F2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47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627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4204011" cy="36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5" tIns="48323" rIns="96645" bIns="48323"/>
          <a:lstStyle>
            <a:lvl1pPr algn="just" defTabSz="966788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altLang="en-US" sz="1300">
                <a:latin typeface="Helvetica" panose="020B0604020202020204" pitchFamily="34" charset="0"/>
              </a:rPr>
              <a:t>EE695KR -- Adv. VLSI Design</a:t>
            </a:r>
          </a:p>
        </p:txBody>
      </p:sp>
      <p:sp>
        <p:nvSpPr>
          <p:cNvPr id="31747" name="Rectangle 6"/>
          <p:cNvSpPr txBox="1">
            <a:spLocks noGrp="1" noChangeArrowheads="1"/>
          </p:cNvSpPr>
          <p:nvPr/>
        </p:nvSpPr>
        <p:spPr bwMode="auto">
          <a:xfrm>
            <a:off x="0" y="6878716"/>
            <a:ext cx="4204011" cy="36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5" tIns="48323" rIns="96645" bIns="48323" anchor="b"/>
          <a:lstStyle>
            <a:lvl1pPr algn="just" defTabSz="966788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altLang="en-US" sz="1300">
                <a:latin typeface="Helvetica" panose="020B0604020202020204" pitchFamily="34" charset="0"/>
              </a:rPr>
              <a:t>K. Roy</a:t>
            </a:r>
          </a:p>
        </p:txBody>
      </p:sp>
      <p:sp>
        <p:nvSpPr>
          <p:cNvPr id="31748" name="Rectangle 7"/>
          <p:cNvSpPr txBox="1">
            <a:spLocks noGrp="1" noChangeArrowheads="1"/>
          </p:cNvSpPr>
          <p:nvPr/>
        </p:nvSpPr>
        <p:spPr bwMode="auto">
          <a:xfrm>
            <a:off x="5496582" y="6878716"/>
            <a:ext cx="4204010" cy="36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5" tIns="48323" rIns="96645" bIns="48323" anchor="b"/>
          <a:lstStyle>
            <a:lvl1pPr algn="just" defTabSz="966788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48028EB3-E554-4D77-9DB4-7FBDC6261BA5}" type="slidenum">
              <a:rPr lang="en-US" altLang="en-US" sz="1300">
                <a:latin typeface="Helvetica" panose="020B0604020202020204" pitchFamily="34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22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317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38475" y="542925"/>
            <a:ext cx="3622675" cy="2716213"/>
          </a:xfrm>
        </p:spPr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2570" y="3439359"/>
            <a:ext cx="7115451" cy="32573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645" tIns="48323" rIns="96645" bIns="48323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189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4204011" cy="36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/>
          <a:lstStyle>
            <a:lvl1pPr algn="just" defTabSz="966788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altLang="en-US" sz="1300">
                <a:latin typeface="Helvetica" panose="020B0604020202020204" pitchFamily="34" charset="0"/>
              </a:rPr>
              <a:t>EE695KR -- Adv. VLSI Design</a:t>
            </a:r>
          </a:p>
        </p:txBody>
      </p:sp>
      <p:sp>
        <p:nvSpPr>
          <p:cNvPr id="33795" name="Rectangle 6"/>
          <p:cNvSpPr txBox="1">
            <a:spLocks noGrp="1" noChangeArrowheads="1"/>
          </p:cNvSpPr>
          <p:nvPr/>
        </p:nvSpPr>
        <p:spPr bwMode="auto">
          <a:xfrm>
            <a:off x="0" y="6878716"/>
            <a:ext cx="4204011" cy="36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 anchor="b"/>
          <a:lstStyle>
            <a:lvl1pPr algn="just" defTabSz="966788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altLang="en-US" sz="1300">
                <a:latin typeface="Helvetica" panose="020B0604020202020204" pitchFamily="34" charset="0"/>
              </a:rPr>
              <a:t>K. Roy</a:t>
            </a:r>
          </a:p>
        </p:txBody>
      </p:sp>
      <p:sp>
        <p:nvSpPr>
          <p:cNvPr id="33796" name="Rectangle 7"/>
          <p:cNvSpPr txBox="1">
            <a:spLocks noGrp="1" noChangeArrowheads="1"/>
          </p:cNvSpPr>
          <p:nvPr/>
        </p:nvSpPr>
        <p:spPr bwMode="auto">
          <a:xfrm>
            <a:off x="5496582" y="6878716"/>
            <a:ext cx="4204010" cy="36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 anchor="b"/>
          <a:lstStyle>
            <a:lvl1pPr algn="just" defTabSz="966788">
              <a:lnSpc>
                <a:spcPct val="90000"/>
              </a:lnSpc>
              <a:spcBef>
                <a:spcPct val="4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6EC43F32-02C5-4E91-97FB-587541B2B753}" type="slidenum">
              <a:rPr lang="en-US" altLang="en-US" sz="1300">
                <a:latin typeface="Helvetica" panose="020B0604020202020204" pitchFamily="34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23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337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41650" y="542925"/>
            <a:ext cx="3622675" cy="2716213"/>
          </a:xfrm>
        </p:spPr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2570" y="3439359"/>
            <a:ext cx="7115451" cy="32573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653" tIns="48326" rIns="96653" bIns="48326"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Security is gaining</a:t>
            </a:r>
            <a:r>
              <a:rPr lang="en-US" altLang="en-US" baseline="0" dirty="0" smtClean="0">
                <a:latin typeface="Arial" panose="020B0604020202020204" pitchFamily="34" charset="0"/>
              </a:rPr>
              <a:t> tractions recently.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645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August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AU" sz="1600" dirty="0" smtClean="0">
                <a:latin typeface="monaco" charset="0"/>
              </a:rPr>
              <a:t>Cluster/WSC</a:t>
            </a:r>
            <a:r>
              <a:rPr lang="en-AU" sz="1600" baseline="0" dirty="0" smtClean="0">
                <a:latin typeface="monaco" charset="0"/>
              </a:rPr>
              <a:t> = many servers connected by LAN acting as one.</a:t>
            </a:r>
          </a:p>
          <a:p>
            <a:pPr>
              <a:spcBef>
                <a:spcPts val="0"/>
              </a:spcBef>
            </a:pPr>
            <a:endParaRPr lang="en-AU" sz="1600" baseline="0" dirty="0" smtClean="0">
              <a:latin typeface="monaco" charset="0"/>
            </a:endParaRPr>
          </a:p>
          <a:p>
            <a:pPr>
              <a:spcBef>
                <a:spcPts val="0"/>
              </a:spcBef>
            </a:pPr>
            <a:r>
              <a:rPr lang="en-AU" sz="1600" baseline="0" dirty="0" smtClean="0">
                <a:latin typeface="monaco" charset="0"/>
              </a:rPr>
              <a:t>Supercomputer = a kind of WSC with a focus on float point perf.</a:t>
            </a:r>
          </a:p>
          <a:p>
            <a:pPr>
              <a:spcBef>
                <a:spcPts val="0"/>
              </a:spcBef>
            </a:pPr>
            <a:endParaRPr lang="en-AU" sz="1600" baseline="0" dirty="0" smtClean="0">
              <a:latin typeface="monaco" charset="0"/>
            </a:endParaRPr>
          </a:p>
          <a:p>
            <a:pPr>
              <a:spcBef>
                <a:spcPts val="0"/>
              </a:spcBef>
            </a:pPr>
            <a:r>
              <a:rPr lang="en-AU" sz="1600" baseline="0" dirty="0" smtClean="0">
                <a:latin typeface="monaco" charset="0"/>
              </a:rPr>
              <a:t>Embedded vs PMD : PMD can run external SW while embedded cannot.</a:t>
            </a:r>
          </a:p>
        </p:txBody>
      </p:sp>
    </p:spTree>
    <p:extLst>
      <p:ext uri="{BB962C8B-B14F-4D97-AF65-F5344CB8AC3E}">
        <p14:creationId xmlns:p14="http://schemas.microsoft.com/office/powerpoint/2010/main" val="668358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great improvements</a:t>
            </a:r>
            <a:r>
              <a:rPr lang="en-US" baseline="0" dirty="0" smtClean="0"/>
              <a:t> are the results of advances in </a:t>
            </a:r>
          </a:p>
          <a:p>
            <a:r>
              <a:rPr lang="en-US" baseline="0" dirty="0" smtClean="0"/>
              <a:t>		implementation technologies  +  how computers are designed.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EE141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66AFD-6858-4308-A4FE-F1A9A7940F2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3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aseline="0" dirty="0" smtClean="0"/>
              <a:t>Functions of a computer are the results of organic composition of SW and HW.</a:t>
            </a:r>
          </a:p>
          <a:p>
            <a:endParaRPr lang="en-US" sz="1800" baseline="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Understand the interactions between the computer’s architecture &amp; its software so that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Future software designers (compiler writers, operating system designers, database programmers, …) can achieve the best cost-performance trade-offs.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Future architects understand the effects of their design choices on software applications.</a:t>
            </a:r>
          </a:p>
          <a:p>
            <a:endParaRPr lang="en-US" sz="1800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EE141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66AFD-6858-4308-A4FE-F1A9A7940F2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316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August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85487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August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Exploiting</a:t>
            </a:r>
            <a:r>
              <a:rPr lang="en-AU" baseline="0" dirty="0" smtClean="0"/>
              <a:t> ILP cannot continue without enormous power consumption overhead.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66504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August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46783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August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86003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August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Modern computer arch design is much broader: </a:t>
            </a:r>
          </a:p>
          <a:p>
            <a:endParaRPr lang="en-AU" dirty="0" smtClean="0"/>
          </a:p>
          <a:p>
            <a:r>
              <a:rPr lang="en-AU" dirty="0" smtClean="0"/>
              <a:t>Design requirements that stem from the</a:t>
            </a:r>
            <a:r>
              <a:rPr lang="en-AU" baseline="0" dirty="0" smtClean="0"/>
              <a:t> target applications a new computer tries to solve.</a:t>
            </a:r>
          </a:p>
          <a:p>
            <a:endParaRPr lang="en-A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4065288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August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Section 1.4</a:t>
            </a:r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78354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August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Section 1.4</a:t>
            </a:r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42536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August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Section 1.4</a:t>
            </a:r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697100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August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16623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August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569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aseline="0" dirty="0" smtClean="0"/>
              <a:t>Functions of a computer are the results of organic composition of SW and HW.</a:t>
            </a:r>
          </a:p>
          <a:p>
            <a:endParaRPr lang="en-US" sz="1800" baseline="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Understand the interactions between the computer’s architecture &amp; its software so that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Future software designers (compiler writers, operating system designers, database programmers, …) can achieve the best cost-performance trade-offs.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Future architects understand the effects of their design choices on software applications.</a:t>
            </a:r>
          </a:p>
          <a:p>
            <a:endParaRPr lang="en-US" sz="1800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EE141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66AFD-6858-4308-A4FE-F1A9A7940F2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092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August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Heat dissipation</a:t>
            </a:r>
            <a:r>
              <a:rPr lang="en-AU" baseline="0" dirty="0" smtClean="0"/>
              <a:t> is the major block from increasing frequency.</a:t>
            </a:r>
          </a:p>
          <a:p>
            <a:endParaRPr lang="en-AU" baseline="0" dirty="0" smtClean="0"/>
          </a:p>
          <a:p>
            <a:r>
              <a:rPr lang="en-AU" baseline="0" dirty="0" smtClean="0"/>
              <a:t>TDP is the power designed such that the generated heat can be dissipated without causing slowdown or damage of chips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3521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August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49317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August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Heat dissipation</a:t>
            </a:r>
            <a:r>
              <a:rPr lang="en-AU" baseline="0" dirty="0" smtClean="0"/>
              <a:t> is the major block from increasing frequency.</a:t>
            </a:r>
          </a:p>
          <a:p>
            <a:endParaRPr lang="en-AU" baseline="0" dirty="0" smtClean="0"/>
          </a:p>
          <a:p>
            <a:r>
              <a:rPr lang="en-AU" baseline="0" dirty="0" smtClean="0"/>
              <a:t>Energy efficiency helps increase performance.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67204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August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44717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August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25009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August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30824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August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Cost = design + testing</a:t>
            </a:r>
            <a:r>
              <a:rPr lang="en-AU" baseline="0" dirty="0" smtClean="0"/>
              <a:t> + material + production</a:t>
            </a:r>
          </a:p>
          <a:p>
            <a:r>
              <a:rPr lang="en-AU" baseline="0" dirty="0" smtClean="0"/>
              <a:t>	------   --------------------------------</a:t>
            </a:r>
          </a:p>
          <a:p>
            <a:r>
              <a:rPr lang="en-AU" baseline="0" dirty="0" smtClean="0"/>
              <a:t>        OTC         recurring cost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948699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August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76735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August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Yield</a:t>
            </a:r>
            <a:r>
              <a:rPr lang="en-AU" baseline="0" dirty="0" smtClean="0"/>
              <a:t> improves by following </a:t>
            </a:r>
            <a:r>
              <a:rPr lang="en-AU" baseline="0" smtClean="0"/>
              <a:t>the learning curves.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952146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August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Analogy:</a:t>
            </a:r>
            <a:r>
              <a:rPr lang="en-AU" baseline="0" dirty="0" smtClean="0"/>
              <a:t> a c</a:t>
            </a:r>
            <a:r>
              <a:rPr lang="en-AU" dirty="0" smtClean="0"/>
              <a:t>ar</a:t>
            </a:r>
            <a:r>
              <a:rPr lang="en-AU" baseline="0" dirty="0" smtClean="0"/>
              <a:t> w or w/o a spare tire.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8885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61537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August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CPU time: measure the efficiency of processors.</a:t>
            </a:r>
          </a:p>
          <a:p>
            <a:endParaRPr lang="en-AU" dirty="0" smtClean="0"/>
          </a:p>
          <a:p>
            <a:r>
              <a:rPr lang="en-AU" dirty="0" smtClean="0"/>
              <a:t>Wall</a:t>
            </a:r>
            <a:r>
              <a:rPr lang="en-AU" baseline="0" dirty="0" smtClean="0"/>
              <a:t> clock time: measure overall system efficiency.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614285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August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Locality: foundation of cache concept, critical for HW prediction</a:t>
            </a:r>
          </a:p>
          <a:p>
            <a:endParaRPr lang="en-AU" dirty="0" smtClean="0"/>
          </a:p>
          <a:p>
            <a:r>
              <a:rPr lang="en-AU" dirty="0" smtClean="0"/>
              <a:t>Temporal</a:t>
            </a:r>
            <a:r>
              <a:rPr lang="en-AU" baseline="0" dirty="0" smtClean="0"/>
              <a:t> and spatial locality</a:t>
            </a:r>
          </a:p>
          <a:p>
            <a:endParaRPr lang="en-AU" baseline="0" dirty="0" smtClean="0"/>
          </a:p>
          <a:p>
            <a:r>
              <a:rPr lang="en-AU" baseline="0" dirty="0" smtClean="0"/>
              <a:t>Focus on common case: 90% time spent in 10% of the code, then optimize the 90% case.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981769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August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Locality: foundation of cache concept, critical for HW prediction</a:t>
            </a:r>
          </a:p>
          <a:p>
            <a:endParaRPr lang="en-AU" dirty="0" smtClean="0"/>
          </a:p>
          <a:p>
            <a:r>
              <a:rPr lang="en-AU" dirty="0" smtClean="0"/>
              <a:t>Temporal</a:t>
            </a:r>
            <a:r>
              <a:rPr lang="en-AU" baseline="0" dirty="0" smtClean="0"/>
              <a:t> and spatial locality</a:t>
            </a:r>
          </a:p>
          <a:p>
            <a:endParaRPr lang="en-AU" baseline="0" dirty="0" smtClean="0"/>
          </a:p>
          <a:p>
            <a:r>
              <a:rPr lang="en-AU" baseline="0" dirty="0" smtClean="0"/>
              <a:t>Focus on common case: 90% time spent in 10% of the code, then optimize the 90% case.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272712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August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30800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August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44644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from </a:t>
            </a:r>
            <a:r>
              <a:rPr lang="en-US" smtClean="0"/>
              <a:t>the similar</a:t>
            </a:r>
            <a:r>
              <a:rPr lang="en-US" baseline="0" smtClean="0"/>
              <a:t> example in the book.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EE141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66AFD-6858-4308-A4FE-F1A9A7940F2F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0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0051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8272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Note: evening midterm exam</a:t>
            </a:r>
          </a:p>
        </p:txBody>
      </p:sp>
    </p:spTree>
    <p:extLst>
      <p:ext uri="{BB962C8B-B14F-4D97-AF65-F5344CB8AC3E}">
        <p14:creationId xmlns:p14="http://schemas.microsoft.com/office/powerpoint/2010/main" val="1882526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9982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0492" y="3439359"/>
            <a:ext cx="8359602" cy="3257393"/>
          </a:xfrm>
          <a:noFill/>
          <a:ln w="9525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409" tIns="46867" rIns="95409" bIns="46867"/>
          <a:lstStyle/>
          <a:p>
            <a:r>
              <a:rPr lang="en-US" altLang="en-US" sz="1400" baseline="0" dirty="0" smtClean="0">
                <a:latin typeface="monaco" charset="0"/>
              </a:rPr>
              <a:t>A computing system is very complex, and its functioning under certain metrics requires coordination of efforts at diff abstraction levels.</a:t>
            </a:r>
          </a:p>
          <a:p>
            <a:endParaRPr lang="en-US" altLang="en-US" sz="1400" baseline="0" dirty="0" smtClean="0">
              <a:latin typeface="monaco" charset="0"/>
            </a:endParaRPr>
          </a:p>
          <a:p>
            <a:endParaRPr lang="en-US" altLang="en-US" sz="1400" baseline="0" dirty="0" smtClean="0">
              <a:latin typeface="monaco" charset="0"/>
            </a:endParaRPr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57525" y="465138"/>
            <a:ext cx="3608388" cy="2705100"/>
          </a:xfrm>
        </p:spPr>
      </p:sp>
    </p:spTree>
    <p:extLst>
      <p:ext uri="{BB962C8B-B14F-4D97-AF65-F5344CB8AC3E}">
        <p14:creationId xmlns:p14="http://schemas.microsoft.com/office/powerpoint/2010/main" val="4022353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6963"/>
            <a:ext cx="9144000" cy="2163535"/>
          </a:xfrm>
        </p:spPr>
        <p:txBody>
          <a:bodyPr/>
          <a:lstStyle>
            <a:lvl1pPr algn="ctr">
              <a:defRPr sz="4800" b="1">
                <a:solidFill>
                  <a:srgbClr val="001CFE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200"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/>
          <a:lstStyle>
            <a:lvl1pPr>
              <a:defRPr sz="1000" i="0">
                <a:latin typeface="+mj-lt"/>
              </a:defRPr>
            </a:lvl1pPr>
          </a:lstStyle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82000" y="6553200"/>
            <a:ext cx="762000" cy="304800"/>
          </a:xfrm>
          <a:prstGeom prst="rect">
            <a:avLst/>
          </a:prstGeom>
        </p:spPr>
        <p:txBody>
          <a:bodyPr/>
          <a:lstStyle>
            <a:lvl1pPr>
              <a:defRPr sz="1000" i="0"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E9AC8973-3E2D-447C-9916-BE573B137A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6850" y="74613"/>
            <a:ext cx="1909763" cy="615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4388" y="74613"/>
            <a:ext cx="5580062" cy="615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82000" y="6553200"/>
            <a:ext cx="762000" cy="304800"/>
          </a:xfrm>
          <a:prstGeom prst="rect">
            <a:avLst/>
          </a:prstGeom>
        </p:spPr>
        <p:txBody>
          <a:bodyPr/>
          <a:lstStyle>
            <a:lvl1pPr>
              <a:defRPr sz="1000" i="0"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5890B677-E91A-46D0-B42D-EAE609B50E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422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3400" y="914400"/>
            <a:ext cx="8153400" cy="23939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069963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422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914400"/>
            <a:ext cx="8153400" cy="23939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48697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422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914400"/>
            <a:ext cx="8153400" cy="1120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187575"/>
            <a:ext cx="8153400" cy="1120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66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46050"/>
            <a:ext cx="825976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125538"/>
            <a:ext cx="8270875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3757613"/>
            <a:ext cx="8270875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47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46050"/>
            <a:ext cx="825976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23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4213" y="1125538"/>
            <a:ext cx="8270875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9928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25" y="165044"/>
            <a:ext cx="8852598" cy="925202"/>
          </a:xfrm>
        </p:spPr>
        <p:txBody>
          <a:bodyPr/>
          <a:lstStyle>
            <a:lvl1pPr>
              <a:defRPr sz="4000">
                <a:solidFill>
                  <a:srgbClr val="001CF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725" y="1155560"/>
            <a:ext cx="8852597" cy="5446207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50000"/>
              <a:buFont typeface=".AppleSystemUIFont" charset="-120"/>
              <a:buChar char="●"/>
              <a:defRPr sz="32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28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24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6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/>
          <a:lstStyle>
            <a:lvl1pPr>
              <a:defRPr sz="1000" i="0">
                <a:latin typeface="+mj-lt"/>
              </a:defRPr>
            </a:lvl1pPr>
          </a:lstStyle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388" y="965200"/>
            <a:ext cx="3744912" cy="5268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00" y="965200"/>
            <a:ext cx="3744913" cy="5268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82000" y="6553200"/>
            <a:ext cx="762000" cy="304800"/>
          </a:xfrm>
          <a:prstGeom prst="rect">
            <a:avLst/>
          </a:prstGeom>
        </p:spPr>
        <p:txBody>
          <a:bodyPr/>
          <a:lstStyle>
            <a:lvl1pPr>
              <a:defRPr sz="1000" i="0"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6ACC4199-F8B7-463F-8679-1D7C78B959A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382000" y="6553200"/>
            <a:ext cx="762000" cy="304800"/>
          </a:xfrm>
          <a:prstGeom prst="rect">
            <a:avLst/>
          </a:prstGeom>
        </p:spPr>
        <p:txBody>
          <a:bodyPr/>
          <a:lstStyle>
            <a:lvl1pPr>
              <a:defRPr sz="1000" i="0"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1DB1A6F7-CEA9-4986-B891-18E40EE19B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82000" y="6553200"/>
            <a:ext cx="762000" cy="304800"/>
          </a:xfrm>
          <a:prstGeom prst="rect">
            <a:avLst/>
          </a:prstGeom>
        </p:spPr>
        <p:txBody>
          <a:bodyPr/>
          <a:lstStyle>
            <a:lvl1pPr>
              <a:defRPr sz="1000" i="0"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B522F413-B3BA-48F0-9340-60CB0513859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82000" y="6553200"/>
            <a:ext cx="762000" cy="304800"/>
          </a:xfrm>
          <a:prstGeom prst="rect">
            <a:avLst/>
          </a:prstGeom>
        </p:spPr>
        <p:txBody>
          <a:bodyPr/>
          <a:lstStyle>
            <a:lvl1pPr>
              <a:defRPr sz="1000" i="0"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AE6E24A7-D274-4928-9E5E-89698AA27F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0725" y="164592"/>
            <a:ext cx="8852598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02" tIns="46301" rIns="92602" bIns="463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1029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725" y="1155559"/>
            <a:ext cx="8852597" cy="560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58" tIns="44758" rIns="91058" bIns="447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/>
          <a:lstStyle>
            <a:lvl1pPr>
              <a:defRPr sz="1000" i="0">
                <a:latin typeface="+mj-lt"/>
              </a:defRPr>
            </a:lvl1pPr>
          </a:lstStyle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8" r:id="rId15"/>
    <p:sldLayoutId id="2147483709" r:id="rId16"/>
    <p:sldLayoutId id="2147483711" r:id="rId17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 i="0">
          <a:solidFill>
            <a:srgbClr val="001CFE"/>
          </a:solidFill>
          <a:latin typeface="Calibri" charset="0"/>
          <a:ea typeface="Calibri" charset="0"/>
          <a:cs typeface="Calibri" charset="0"/>
        </a:defRPr>
      </a:lvl1pPr>
      <a:lvl2pPr algn="ctr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100" b="1">
          <a:solidFill>
            <a:srgbClr val="114FFB"/>
          </a:solidFill>
          <a:latin typeface="Neo Sans Intel" pitchFamily="34" charset="0"/>
          <a:cs typeface="Arial" charset="0"/>
        </a:defRPr>
      </a:lvl2pPr>
      <a:lvl3pPr algn="ctr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100" b="1">
          <a:solidFill>
            <a:srgbClr val="114FFB"/>
          </a:solidFill>
          <a:latin typeface="Neo Sans Intel" pitchFamily="34" charset="0"/>
          <a:cs typeface="Arial" charset="0"/>
        </a:defRPr>
      </a:lvl3pPr>
      <a:lvl4pPr algn="ctr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100" b="1">
          <a:solidFill>
            <a:srgbClr val="114FFB"/>
          </a:solidFill>
          <a:latin typeface="Neo Sans Intel" pitchFamily="34" charset="0"/>
          <a:cs typeface="Arial" charset="0"/>
        </a:defRPr>
      </a:lvl4pPr>
      <a:lvl5pPr algn="ctr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100" b="1">
          <a:solidFill>
            <a:srgbClr val="114FFB"/>
          </a:solidFill>
          <a:latin typeface="Neo Sans Intel" pitchFamily="34" charset="0"/>
          <a:cs typeface="Arial" charset="0"/>
        </a:defRPr>
      </a:lvl5pPr>
      <a:lvl6pPr marL="457200" algn="ctr" rtl="0" fontAlgn="base">
        <a:lnSpc>
          <a:spcPct val="87000"/>
        </a:lnSpc>
        <a:spcBef>
          <a:spcPct val="0"/>
        </a:spcBef>
        <a:spcAft>
          <a:spcPct val="0"/>
        </a:spcAft>
        <a:defRPr sz="3100" b="1">
          <a:solidFill>
            <a:srgbClr val="114FFB"/>
          </a:solidFill>
          <a:latin typeface="Neo Sans Intel" pitchFamily="34" charset="0"/>
          <a:cs typeface="Arial" charset="0"/>
        </a:defRPr>
      </a:lvl6pPr>
      <a:lvl7pPr marL="914400" algn="ctr" rtl="0" fontAlgn="base">
        <a:lnSpc>
          <a:spcPct val="87000"/>
        </a:lnSpc>
        <a:spcBef>
          <a:spcPct val="0"/>
        </a:spcBef>
        <a:spcAft>
          <a:spcPct val="0"/>
        </a:spcAft>
        <a:defRPr sz="3100" b="1">
          <a:solidFill>
            <a:srgbClr val="114FFB"/>
          </a:solidFill>
          <a:latin typeface="Neo Sans Intel" pitchFamily="34" charset="0"/>
          <a:cs typeface="Arial" charset="0"/>
        </a:defRPr>
      </a:lvl7pPr>
      <a:lvl8pPr marL="1371600" algn="ctr" rtl="0" fontAlgn="base">
        <a:lnSpc>
          <a:spcPct val="87000"/>
        </a:lnSpc>
        <a:spcBef>
          <a:spcPct val="0"/>
        </a:spcBef>
        <a:spcAft>
          <a:spcPct val="0"/>
        </a:spcAft>
        <a:defRPr sz="3100" b="1">
          <a:solidFill>
            <a:srgbClr val="114FFB"/>
          </a:solidFill>
          <a:latin typeface="Neo Sans Intel" pitchFamily="34" charset="0"/>
          <a:cs typeface="Arial" charset="0"/>
        </a:defRPr>
      </a:lvl8pPr>
      <a:lvl9pPr marL="1828800" algn="ctr" rtl="0" fontAlgn="base">
        <a:lnSpc>
          <a:spcPct val="87000"/>
        </a:lnSpc>
        <a:spcBef>
          <a:spcPct val="0"/>
        </a:spcBef>
        <a:spcAft>
          <a:spcPct val="0"/>
        </a:spcAft>
        <a:defRPr sz="3100" b="1">
          <a:solidFill>
            <a:srgbClr val="114FFB"/>
          </a:solidFill>
          <a:latin typeface="Neo Sans Intel" pitchFamily="34" charset="0"/>
          <a:cs typeface="Arial" charset="0"/>
        </a:defRPr>
      </a:lvl9pPr>
    </p:titleStyle>
    <p:bodyStyle>
      <a:lvl1pPr marL="342900" indent="-342900" algn="l" defTabSz="889000" rtl="0" eaLnBrk="0" fontAlgn="base" hangingPunct="0">
        <a:lnSpc>
          <a:spcPct val="93000"/>
        </a:lnSpc>
        <a:spcBef>
          <a:spcPct val="50000"/>
        </a:spcBef>
        <a:spcAft>
          <a:spcPct val="0"/>
        </a:spcAft>
        <a:buClr>
          <a:schemeClr val="tx1"/>
        </a:buClr>
        <a:buSzPct val="75000"/>
        <a:buFont typeface="Courier New" charset="0"/>
        <a:buChar char="o"/>
        <a:defRPr sz="3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742950" indent="-285750" algn="l" defTabSz="8890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chemeClr val="tx1"/>
        </a:buClr>
        <a:buSzPct val="75000"/>
        <a:buFont typeface=".AppleSystemUIFont" charset="-120"/>
        <a:buChar char="→"/>
        <a:defRPr sz="28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1143000" indent="-285750" algn="l" defTabSz="8890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chemeClr val="bg2"/>
        </a:buClr>
        <a:buSzPct val="75000"/>
        <a:buFont typeface="ZapfDingbatsITC" charset="0"/>
        <a:buChar char="➤"/>
        <a:defRPr sz="24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485900" indent="-228600" algn="l" defTabSz="889000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Helvetica" pitchFamily="34" charset="0"/>
          <a:cs typeface="+mn-cs"/>
        </a:defRPr>
      </a:lvl4pPr>
      <a:lvl5pPr marL="1828800" indent="-228600" algn="l" defTabSz="889000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1200" b="1">
          <a:solidFill>
            <a:schemeClr val="tx1"/>
          </a:solidFill>
          <a:latin typeface="Helvetica" pitchFamily="34" charset="0"/>
          <a:cs typeface="+mn-cs"/>
        </a:defRPr>
      </a:lvl5pPr>
      <a:lvl6pPr marL="2286000" indent="-228600" algn="l" defTabSz="889000" rtl="0" fontAlgn="base">
        <a:lnSpc>
          <a:spcPct val="93000"/>
        </a:lnSpc>
        <a:spcBef>
          <a:spcPct val="0"/>
        </a:spcBef>
        <a:spcAft>
          <a:spcPct val="0"/>
        </a:spcAft>
        <a:defRPr sz="1200" b="1">
          <a:solidFill>
            <a:schemeClr val="tx1"/>
          </a:solidFill>
          <a:latin typeface="Helvetica" pitchFamily="34" charset="0"/>
          <a:cs typeface="+mn-cs"/>
        </a:defRPr>
      </a:lvl6pPr>
      <a:lvl7pPr marL="2743200" indent="-228600" algn="l" defTabSz="889000" rtl="0" fontAlgn="base">
        <a:lnSpc>
          <a:spcPct val="93000"/>
        </a:lnSpc>
        <a:spcBef>
          <a:spcPct val="0"/>
        </a:spcBef>
        <a:spcAft>
          <a:spcPct val="0"/>
        </a:spcAft>
        <a:defRPr sz="1200" b="1">
          <a:solidFill>
            <a:schemeClr val="tx1"/>
          </a:solidFill>
          <a:latin typeface="Helvetica" pitchFamily="34" charset="0"/>
          <a:cs typeface="+mn-cs"/>
        </a:defRPr>
      </a:lvl7pPr>
      <a:lvl8pPr marL="3200400" indent="-228600" algn="l" defTabSz="889000" rtl="0" fontAlgn="base">
        <a:lnSpc>
          <a:spcPct val="93000"/>
        </a:lnSpc>
        <a:spcBef>
          <a:spcPct val="0"/>
        </a:spcBef>
        <a:spcAft>
          <a:spcPct val="0"/>
        </a:spcAft>
        <a:defRPr sz="1200" b="1">
          <a:solidFill>
            <a:schemeClr val="tx1"/>
          </a:solidFill>
          <a:latin typeface="Helvetica" pitchFamily="34" charset="0"/>
          <a:cs typeface="+mn-cs"/>
        </a:defRPr>
      </a:lvl8pPr>
      <a:lvl9pPr marL="3657600" indent="-228600" algn="l" defTabSz="889000" rtl="0" fontAlgn="base">
        <a:lnSpc>
          <a:spcPct val="93000"/>
        </a:lnSpc>
        <a:spcBef>
          <a:spcPct val="0"/>
        </a:spcBef>
        <a:spcAft>
          <a:spcPct val="0"/>
        </a:spcAft>
        <a:defRPr sz="1200" b="1">
          <a:solidFill>
            <a:schemeClr val="tx1"/>
          </a:solidFill>
          <a:latin typeface="Helvetica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jpeg"/><Relationship Id="rId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5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mailto:sengram@mail.usf.edu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EEL 6764 Principles of Computer Architecture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 err="1" smtClean="0"/>
              <a:t>Dr</a:t>
            </a:r>
            <a:r>
              <a:rPr lang="en-US" dirty="0" smtClean="0"/>
              <a:t> Hao Zheng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 smtClean="0"/>
              <a:t>Computer Sci. &amp; Eng.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 smtClean="0"/>
              <a:t>U of South Florida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887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</a:rPr>
              <a:t>Expectations from You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altLang="en-US" dirty="0" smtClean="0"/>
              <a:t>Do </a:t>
            </a:r>
            <a:r>
              <a:rPr lang="en-US" altLang="en-US" dirty="0"/>
              <a:t>all </a:t>
            </a:r>
            <a:r>
              <a:rPr lang="en-US" altLang="en-US" dirty="0" err="1" smtClean="0"/>
              <a:t>homeworks</a:t>
            </a:r>
            <a:r>
              <a:rPr lang="en-US" altLang="en-US" dirty="0" smtClean="0"/>
              <a:t> (start early!), 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altLang="en-US" dirty="0" smtClean="0"/>
              <a:t>Do not miss </a:t>
            </a:r>
            <a:r>
              <a:rPr lang="en-US" altLang="en-US" dirty="0"/>
              <a:t>quizzes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altLang="en-US" dirty="0" smtClean="0"/>
              <a:t>Attend lectures (come </a:t>
            </a:r>
            <a:r>
              <a:rPr lang="en-US" altLang="en-US" b="1" dirty="0" smtClean="0"/>
              <a:t>on </a:t>
            </a:r>
            <a:r>
              <a:rPr lang="en-US" altLang="en-US" b="1" dirty="0"/>
              <a:t>time</a:t>
            </a:r>
            <a:r>
              <a:rPr lang="en-US" altLang="en-US" dirty="0" smtClean="0"/>
              <a:t>), 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altLang="en-US" dirty="0"/>
              <a:t>T</a:t>
            </a:r>
            <a:r>
              <a:rPr lang="en-US" altLang="en-US" dirty="0" smtClean="0"/>
              <a:t>ake notes</a:t>
            </a:r>
            <a:r>
              <a:rPr lang="en-US" altLang="en-US" dirty="0"/>
              <a:t> </a:t>
            </a:r>
            <a:r>
              <a:rPr lang="en-US" altLang="en-US" dirty="0" smtClean="0"/>
              <a:t>whenever necessary.</a:t>
            </a:r>
            <a:endParaRPr lang="en-US" altLang="en-US" dirty="0"/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altLang="en-US" dirty="0" smtClean="0"/>
              <a:t>Prepare </a:t>
            </a:r>
            <a:r>
              <a:rPr lang="en-US" altLang="en-US" dirty="0"/>
              <a:t>for </a:t>
            </a:r>
            <a:r>
              <a:rPr lang="en-US" altLang="en-US" dirty="0" smtClean="0"/>
              <a:t>classes/quizzes.</a:t>
            </a:r>
            <a:endParaRPr lang="en-US" altLang="en-US" dirty="0"/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altLang="en-US" dirty="0" smtClean="0"/>
              <a:t>Ask </a:t>
            </a:r>
            <a:r>
              <a:rPr lang="en-US" altLang="en-US" dirty="0"/>
              <a:t>questions, </a:t>
            </a:r>
            <a:r>
              <a:rPr lang="en-US" altLang="en-US" dirty="0" smtClean="0"/>
              <a:t>participate in class.</a:t>
            </a:r>
            <a:endParaRPr lang="en-US" altLang="en-US" dirty="0"/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altLang="en-US" dirty="0" smtClean="0"/>
              <a:t>For </a:t>
            </a:r>
            <a:r>
              <a:rPr lang="en-US" altLang="en-US" dirty="0"/>
              <a:t>exams, read notes, book and supplementary </a:t>
            </a:r>
            <a:r>
              <a:rPr lang="en-US" altLang="en-US" dirty="0" smtClean="0"/>
              <a:t>materials.</a:t>
            </a:r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altLang="en-US" dirty="0" smtClean="0"/>
              <a:t>This </a:t>
            </a:r>
            <a:r>
              <a:rPr lang="en-US" altLang="en-US" dirty="0"/>
              <a:t>will be a heavy </a:t>
            </a:r>
            <a:r>
              <a:rPr lang="en-US" altLang="en-US" dirty="0" smtClean="0"/>
              <a:t>course </a:t>
            </a:r>
            <a:r>
              <a:rPr lang="mr-IN" altLang="en-US" dirty="0" smtClean="0"/>
              <a:t>–</a:t>
            </a:r>
            <a:r>
              <a:rPr lang="en-US" altLang="en-US" dirty="0" smtClean="0"/>
              <a:t> work hard!</a:t>
            </a:r>
          </a:p>
          <a:p>
            <a:pPr>
              <a:spcBef>
                <a:spcPts val="0"/>
              </a:spcBef>
            </a:pPr>
            <a:r>
              <a:rPr lang="en-US" altLang="en-US" dirty="0" smtClean="0"/>
              <a:t>Be honest to yourselves!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491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40214" y="154534"/>
            <a:ext cx="8852598" cy="925202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</a:rPr>
              <a:t>More on Homework Assignments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150725" y="1166648"/>
            <a:ext cx="8852597" cy="554565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dirty="0" smtClean="0"/>
              <a:t>Do them to truly understand the material, not just to get the grade.</a:t>
            </a:r>
            <a:endParaRPr lang="en-US" alt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dirty="0" smtClean="0"/>
              <a:t>Content from lectures, readings,  discussions.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dirty="0" smtClean="0"/>
              <a:t>All homework write-ups </a:t>
            </a:r>
            <a:r>
              <a:rPr lang="en-US" altLang="en-US" i="1" dirty="0" smtClean="0"/>
              <a:t>must </a:t>
            </a:r>
            <a:r>
              <a:rPr lang="en-US" altLang="en-US" dirty="0" smtClean="0"/>
              <a:t>be your own work, written up individually and independently.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dirty="0" smtClean="0"/>
              <a:t>Peer discussions are encouraged.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dirty="0" smtClean="0"/>
              <a:t>Copying each others’ work or from previous work is strictly forbidden!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dirty="0" smtClean="0"/>
              <a:t>There is a fine line between </a:t>
            </a:r>
            <a:r>
              <a:rPr lang="en-US" altLang="en-US" b="1" dirty="0" smtClean="0">
                <a:solidFill>
                  <a:srgbClr val="FF0000"/>
                </a:solidFill>
              </a:rPr>
              <a:t>plagiarism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/>
              <a:t>and </a:t>
            </a:r>
            <a:r>
              <a:rPr lang="en-US" altLang="en-US" b="1" dirty="0" smtClean="0">
                <a:solidFill>
                  <a:srgbClr val="009900"/>
                </a:solidFill>
              </a:rPr>
              <a:t>collaboration</a:t>
            </a:r>
            <a:r>
              <a:rPr lang="en-US" altLang="en-US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b="1" dirty="0" smtClean="0"/>
              <a:t>No late homework submissions are accepted.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128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50725" y="165604"/>
            <a:ext cx="8852598" cy="890587"/>
          </a:xfrm>
        </p:spPr>
        <p:txBody>
          <a:bodyPr/>
          <a:lstStyle/>
          <a:p>
            <a:r>
              <a:rPr lang="en-US" altLang="en-US" sz="3600" dirty="0" smtClean="0">
                <a:solidFill>
                  <a:schemeClr val="accent5">
                    <a:lumMod val="50000"/>
                  </a:schemeClr>
                </a:solidFill>
              </a:rPr>
              <a:t>Cheating and Academic Dishonesty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b="1" dirty="0" smtClean="0">
                <a:solidFill>
                  <a:srgbClr val="FF0000"/>
                </a:solidFill>
              </a:rPr>
              <a:t>Absolutely no form of cheating will be tolerated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dirty="0" smtClean="0"/>
              <a:t>You are all adults and we will treat you so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dirty="0" smtClean="0"/>
              <a:t>See syllabus, USF Policy, and CSE Academic Integrity Policy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alt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dirty="0" smtClean="0"/>
              <a:t>Cheating </a:t>
            </a:r>
            <a:r>
              <a:rPr lang="en-US" altLang="en-US" dirty="0" smtClean="0">
                <a:sym typeface="Wingdings" panose="05000000000000000000" pitchFamily="2" charset="2"/>
              </a:rPr>
              <a:t> failing grade (no exceptions)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dirty="0" smtClean="0">
                <a:sym typeface="Wingdings" panose="05000000000000000000" pitchFamily="2" charset="2"/>
              </a:rPr>
              <a:t>You may get </a:t>
            </a:r>
            <a:r>
              <a:rPr lang="en-US" altLang="en-US" b="1" dirty="0" smtClean="0">
                <a:sym typeface="Wingdings" panose="05000000000000000000" pitchFamily="2" charset="2"/>
              </a:rPr>
              <a:t>FF</a:t>
            </a:r>
            <a:r>
              <a:rPr lang="en-US" altLang="en-US" dirty="0" smtClean="0">
                <a:sym typeface="Wingdings" panose="05000000000000000000" pitchFamily="2" charset="2"/>
              </a:rPr>
              <a:t>, resulting in dismissal from the program.</a:t>
            </a:r>
            <a:endParaRPr lang="en-US" alt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976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Course Content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0" y="1330169"/>
            <a:ext cx="8966002" cy="29706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004" y="4754880"/>
            <a:ext cx="8275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Other current topics may be introduced if time permits.</a:t>
            </a:r>
          </a:p>
        </p:txBody>
      </p:sp>
    </p:spTree>
    <p:extLst>
      <p:ext uri="{BB962C8B-B14F-4D97-AF65-F5344CB8AC3E}">
        <p14:creationId xmlns:p14="http://schemas.microsoft.com/office/powerpoint/2010/main" val="14332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918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wrap="none"/>
          <a:lstStyle/>
          <a:p>
            <a:r>
              <a:rPr lang="en-US" altLang="en-US" dirty="0" smtClean="0"/>
              <a:t>How Do the Pieces Fit Together?</a:t>
            </a:r>
          </a:p>
        </p:txBody>
      </p:sp>
      <p:sp>
        <p:nvSpPr>
          <p:cNvPr id="15386" name="Rectangle 26"/>
          <p:cNvSpPr>
            <a:spLocks noGrp="1" noChangeArrowheads="1"/>
          </p:cNvSpPr>
          <p:nvPr>
            <p:ph idx="1"/>
          </p:nvPr>
        </p:nvSpPr>
        <p:spPr>
          <a:xfrm>
            <a:off x="608007" y="4990310"/>
            <a:ext cx="7642225" cy="1465263"/>
          </a:xfrm>
          <a:noFill/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en-US" dirty="0" smtClean="0"/>
              <a:t>Coordination of many </a:t>
            </a:r>
            <a:r>
              <a:rPr lang="en-US" altLang="en-US" i="1" dirty="0" smtClean="0">
                <a:solidFill>
                  <a:schemeClr val="accent1"/>
                </a:solidFill>
              </a:rPr>
              <a:t>levels of abstraction</a:t>
            </a:r>
            <a:endParaRPr lang="en-US" altLang="en-US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en-US" dirty="0" smtClean="0"/>
              <a:t>Under a rapidly changing set of forces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en-US" dirty="0" smtClean="0"/>
              <a:t>Design, measurement, </a:t>
            </a:r>
            <a:r>
              <a:rPr lang="en-US" altLang="en-US" i="1" dirty="0" smtClean="0"/>
              <a:t>and</a:t>
            </a:r>
            <a:r>
              <a:rPr lang="en-US" altLang="en-US" dirty="0" smtClean="0"/>
              <a:t> evaluation</a:t>
            </a:r>
            <a:endParaRPr lang="en-US" altLang="en-US" dirty="0" smtClean="0">
              <a:solidFill>
                <a:srgbClr val="009900"/>
              </a:solidFill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257800" y="2667000"/>
            <a:ext cx="1421864" cy="36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2000"/>
              </a:lnSpc>
            </a:pPr>
            <a:r>
              <a:rPr lang="en-US" altLang="en-US" sz="2000" b="1" i="0">
                <a:solidFill>
                  <a:schemeClr val="tx1"/>
                </a:solidFill>
              </a:rPr>
              <a:t>I/O system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908300" y="4394200"/>
            <a:ext cx="254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 i="0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200400" y="2667000"/>
            <a:ext cx="1920654" cy="36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2000"/>
              </a:lnSpc>
            </a:pPr>
            <a:r>
              <a:rPr lang="en-US" altLang="en-US" sz="2000" b="1" i="0">
                <a:solidFill>
                  <a:schemeClr val="tx1"/>
                </a:solidFill>
              </a:rPr>
              <a:t>Instr. Set Proc.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752600" y="2667000"/>
            <a:ext cx="4800600" cy="68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 i="0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5257800" y="26670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i="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2914650" y="2114550"/>
            <a:ext cx="1239122" cy="36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2000"/>
              </a:lnSpc>
            </a:pPr>
            <a:r>
              <a:rPr lang="en-US" altLang="en-US" sz="2000" b="1" i="0">
                <a:solidFill>
                  <a:schemeClr val="tx1"/>
                </a:solidFill>
              </a:rPr>
              <a:t>Compiler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876550" y="2139950"/>
            <a:ext cx="1130300" cy="33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 i="0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019550" y="1428750"/>
            <a:ext cx="1338508" cy="36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2000"/>
              </a:lnSpc>
            </a:pPr>
            <a:r>
              <a:rPr lang="en-US" altLang="en-US" sz="2000" b="1" i="0">
                <a:solidFill>
                  <a:schemeClr val="tx1"/>
                </a:solidFill>
              </a:rPr>
              <a:t>Operating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4298950" y="1682750"/>
            <a:ext cx="1040349" cy="36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2000"/>
              </a:lnSpc>
            </a:pPr>
            <a:r>
              <a:rPr lang="en-US" altLang="en-US" sz="2000" b="1" i="0">
                <a:solidFill>
                  <a:schemeClr val="tx1"/>
                </a:solidFill>
              </a:rPr>
              <a:t>System</a:t>
            </a: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V="1">
            <a:off x="3505200" y="1441450"/>
            <a:ext cx="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i="0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3511550" y="1447800"/>
            <a:ext cx="1968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i="0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5486400" y="1454150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i="0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2660650" y="1085850"/>
            <a:ext cx="1524456" cy="36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2000"/>
              </a:lnSpc>
            </a:pPr>
            <a:r>
              <a:rPr lang="en-US" altLang="en-US" sz="2000" b="1" i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flipV="1">
            <a:off x="2438400" y="984250"/>
            <a:ext cx="0" cy="153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i="0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5257800" y="996950"/>
            <a:ext cx="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i="0"/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3181350" y="3867150"/>
            <a:ext cx="1837041" cy="36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2000"/>
              </a:lnSpc>
            </a:pPr>
            <a:r>
              <a:rPr lang="en-US" altLang="en-US" sz="2000" b="1" i="0" dirty="0">
                <a:solidFill>
                  <a:schemeClr val="tx1"/>
                </a:solidFill>
              </a:rPr>
              <a:t>Digital Design</a:t>
            </a: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2724150" y="3841750"/>
            <a:ext cx="2654300" cy="342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 i="0"/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3124200" y="4191000"/>
            <a:ext cx="1865895" cy="36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2000"/>
              </a:lnSpc>
            </a:pPr>
            <a:r>
              <a:rPr lang="en-US" altLang="en-US" sz="2000" b="1" i="0">
                <a:solidFill>
                  <a:schemeClr val="tx1"/>
                </a:solidFill>
              </a:rPr>
              <a:t>Circuit Design</a:t>
            </a:r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2876550" y="4197350"/>
            <a:ext cx="2381250" cy="374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 i="0"/>
          </a:p>
        </p:txBody>
      </p:sp>
      <p:sp>
        <p:nvSpPr>
          <p:cNvPr id="15382" name="Rectangle 22" descr="50%"/>
          <p:cNvSpPr>
            <a:spLocks noChangeArrowheads="1"/>
          </p:cNvSpPr>
          <p:nvPr/>
        </p:nvSpPr>
        <p:spPr bwMode="auto">
          <a:xfrm>
            <a:off x="1752600" y="2514600"/>
            <a:ext cx="4800600" cy="12065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 i="0"/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-63598" y="2592166"/>
            <a:ext cx="1922000" cy="57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2000" b="1" i="0" dirty="0"/>
              <a:t>Instruction Set</a:t>
            </a:r>
          </a:p>
          <a:p>
            <a:pPr algn="ctr">
              <a:lnSpc>
                <a:spcPct val="85000"/>
              </a:lnSpc>
            </a:pPr>
            <a:r>
              <a:rPr lang="en-US" altLang="en-US" sz="2000" b="1" i="0" dirty="0"/>
              <a:t> Architecture</a:t>
            </a:r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4286250" y="2114550"/>
            <a:ext cx="1266372" cy="36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2000"/>
              </a:lnSpc>
            </a:pPr>
            <a:r>
              <a:rPr lang="en-US" altLang="en-US" sz="2000" b="1" i="0">
                <a:solidFill>
                  <a:schemeClr val="tx1"/>
                </a:solidFill>
              </a:rPr>
              <a:t>Firmware</a:t>
            </a:r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4248150" y="2139950"/>
            <a:ext cx="1130300" cy="33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 i="0"/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>
            <a:off x="2444750" y="990600"/>
            <a:ext cx="2806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i="0"/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2874963" y="3400425"/>
            <a:ext cx="2590454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i="0" dirty="0" err="1">
                <a:solidFill>
                  <a:schemeClr val="tx1"/>
                </a:solidFill>
              </a:rPr>
              <a:t>Datapath</a:t>
            </a:r>
            <a:r>
              <a:rPr lang="en-US" altLang="en-US" sz="2000" b="1" i="0" dirty="0">
                <a:solidFill>
                  <a:schemeClr val="tx1"/>
                </a:solidFill>
              </a:rPr>
              <a:t> &amp; Control </a:t>
            </a:r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2667000" y="3359150"/>
            <a:ext cx="27432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 i="0"/>
          </a:p>
        </p:txBody>
      </p:sp>
      <p:sp>
        <p:nvSpPr>
          <p:cNvPr id="15390" name="Line 30"/>
          <p:cNvSpPr>
            <a:spLocks noChangeShapeType="1"/>
          </p:cNvSpPr>
          <p:nvPr/>
        </p:nvSpPr>
        <p:spPr bwMode="auto">
          <a:xfrm>
            <a:off x="2819400" y="26670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 i="0"/>
          </a:p>
        </p:txBody>
      </p:sp>
      <p:sp>
        <p:nvSpPr>
          <p:cNvPr id="15391" name="Rectangle 31"/>
          <p:cNvSpPr>
            <a:spLocks noChangeArrowheads="1"/>
          </p:cNvSpPr>
          <p:nvPr/>
        </p:nvSpPr>
        <p:spPr bwMode="auto">
          <a:xfrm>
            <a:off x="1752600" y="2667000"/>
            <a:ext cx="1181414" cy="67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2000"/>
              </a:lnSpc>
            </a:pPr>
            <a:r>
              <a:rPr lang="en-US" altLang="en-US" sz="2000" b="1" i="0">
                <a:solidFill>
                  <a:schemeClr val="tx1"/>
                </a:solidFill>
              </a:rPr>
              <a:t>Memory </a:t>
            </a:r>
          </a:p>
          <a:p>
            <a:pPr>
              <a:lnSpc>
                <a:spcPct val="102000"/>
              </a:lnSpc>
            </a:pPr>
            <a:r>
              <a:rPr lang="en-US" altLang="en-US" sz="2000" b="1" i="0">
                <a:solidFill>
                  <a:schemeClr val="tx1"/>
                </a:solidFill>
              </a:rPr>
              <a:t>system</a:t>
            </a:r>
          </a:p>
        </p:txBody>
      </p:sp>
      <p:sp>
        <p:nvSpPr>
          <p:cNvPr id="546848" name="Rectangle 32"/>
          <p:cNvSpPr>
            <a:spLocks noChangeArrowheads="1"/>
          </p:cNvSpPr>
          <p:nvPr/>
        </p:nvSpPr>
        <p:spPr bwMode="auto">
          <a:xfrm>
            <a:off x="6518630" y="4174494"/>
            <a:ext cx="2417556" cy="57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500" tIns="25400" rIns="63500" bIns="25400">
            <a:spAutoFit/>
          </a:bodyPr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 b="1" i="0" dirty="0" smtClean="0">
                <a:solidFill>
                  <a:schemeClr val="accent2"/>
                </a:solidFill>
              </a:rPr>
              <a:t>CMOS VLSI, low-power</a:t>
            </a:r>
            <a:endParaRPr lang="en-US" altLang="en-US" sz="2000" b="1" i="0" dirty="0">
              <a:solidFill>
                <a:schemeClr val="accent2"/>
              </a:solidFill>
            </a:endParaRPr>
          </a:p>
        </p:txBody>
      </p:sp>
      <p:sp>
        <p:nvSpPr>
          <p:cNvPr id="546849" name="Rectangle 33"/>
          <p:cNvSpPr>
            <a:spLocks noChangeArrowheads="1"/>
          </p:cNvSpPr>
          <p:nvPr/>
        </p:nvSpPr>
        <p:spPr bwMode="auto">
          <a:xfrm>
            <a:off x="6535237" y="3861588"/>
            <a:ext cx="1710405" cy="31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 b="1" i="0" dirty="0" smtClean="0">
                <a:solidFill>
                  <a:schemeClr val="accent2"/>
                </a:solidFill>
              </a:rPr>
              <a:t>Logic design</a:t>
            </a:r>
            <a:endParaRPr lang="en-US" altLang="en-US" sz="2000" b="1" i="0" dirty="0">
              <a:solidFill>
                <a:schemeClr val="accent2"/>
              </a:solidFill>
            </a:endParaRPr>
          </a:p>
        </p:txBody>
      </p:sp>
      <p:sp>
        <p:nvSpPr>
          <p:cNvPr id="546851" name="Rectangle 35"/>
          <p:cNvSpPr>
            <a:spLocks noChangeArrowheads="1"/>
          </p:cNvSpPr>
          <p:nvPr/>
        </p:nvSpPr>
        <p:spPr bwMode="auto">
          <a:xfrm>
            <a:off x="6799726" y="2181307"/>
            <a:ext cx="1919312" cy="31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500" tIns="25400" rIns="63500" bIns="25400">
            <a:spAutoFit/>
          </a:bodyPr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 b="1" i="0" smtClean="0">
                <a:solidFill>
                  <a:schemeClr val="accent2"/>
                </a:solidFill>
              </a:rPr>
              <a:t>Compilers</a:t>
            </a:r>
            <a:endParaRPr lang="en-US" altLang="en-US" sz="2000" b="1" i="0" dirty="0" smtClean="0">
              <a:solidFill>
                <a:srgbClr val="FF0000"/>
              </a:solidFill>
            </a:endParaRPr>
          </a:p>
        </p:txBody>
      </p:sp>
      <p:sp>
        <p:nvSpPr>
          <p:cNvPr id="546852" name="Rectangle 36"/>
          <p:cNvSpPr>
            <a:spLocks noChangeArrowheads="1"/>
          </p:cNvSpPr>
          <p:nvPr/>
        </p:nvSpPr>
        <p:spPr bwMode="auto">
          <a:xfrm>
            <a:off x="6566764" y="1521836"/>
            <a:ext cx="2292295" cy="31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2000" b="1" i="0" dirty="0" smtClean="0">
                <a:solidFill>
                  <a:schemeClr val="accent2"/>
                </a:solidFill>
              </a:rPr>
              <a:t>Operating system</a:t>
            </a:r>
            <a:endParaRPr lang="en-US" altLang="en-US" sz="2000" b="1" i="0" dirty="0">
              <a:solidFill>
                <a:schemeClr val="accent2"/>
              </a:solidFill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6582577" y="857250"/>
            <a:ext cx="2353610" cy="57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500" tIns="25400" rIns="63500" bIns="25400">
            <a:spAutoFit/>
          </a:bodyPr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 b="1" i="0" dirty="0" smtClean="0">
                <a:solidFill>
                  <a:schemeClr val="accent2"/>
                </a:solidFill>
              </a:rPr>
              <a:t>Algorithms, programming</a:t>
            </a:r>
            <a:endParaRPr lang="en-US" altLang="en-US" sz="2000" b="1" i="0" dirty="0">
              <a:solidFill>
                <a:schemeClr val="accent2"/>
              </a:solidFill>
            </a:endParaRPr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685800" y="4185136"/>
            <a:ext cx="7696200" cy="0"/>
          </a:xfrm>
          <a:prstGeom prst="line">
            <a:avLst/>
          </a:prstGeom>
          <a:noFill/>
          <a:ln w="25400">
            <a:solidFill>
              <a:srgbClr val="00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>
            <a:off x="685800" y="3809692"/>
            <a:ext cx="7696200" cy="0"/>
          </a:xfrm>
          <a:prstGeom prst="line">
            <a:avLst/>
          </a:prstGeom>
          <a:noFill/>
          <a:ln w="25400">
            <a:solidFill>
              <a:srgbClr val="00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>
            <a:off x="715108" y="3352799"/>
            <a:ext cx="7696200" cy="0"/>
          </a:xfrm>
          <a:prstGeom prst="line">
            <a:avLst/>
          </a:prstGeom>
          <a:noFill/>
          <a:ln w="25400">
            <a:solidFill>
              <a:srgbClr val="00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>
            <a:off x="715108" y="2520160"/>
            <a:ext cx="7696200" cy="0"/>
          </a:xfrm>
          <a:prstGeom prst="line">
            <a:avLst/>
          </a:prstGeom>
          <a:noFill/>
          <a:ln w="25400">
            <a:solidFill>
              <a:srgbClr val="00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39"/>
          <p:cNvSpPr>
            <a:spLocks noChangeShapeType="1"/>
          </p:cNvSpPr>
          <p:nvPr/>
        </p:nvSpPr>
        <p:spPr bwMode="auto">
          <a:xfrm>
            <a:off x="709243" y="2145016"/>
            <a:ext cx="7696200" cy="0"/>
          </a:xfrm>
          <a:prstGeom prst="line">
            <a:avLst/>
          </a:prstGeom>
          <a:noFill/>
          <a:ln w="25400">
            <a:solidFill>
              <a:srgbClr val="00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668213" y="1435772"/>
            <a:ext cx="7696200" cy="0"/>
          </a:xfrm>
          <a:prstGeom prst="line">
            <a:avLst/>
          </a:prstGeom>
          <a:noFill/>
          <a:ln w="25400">
            <a:solidFill>
              <a:srgbClr val="00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0" y="2514600"/>
            <a:ext cx="6711078" cy="885825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Rectangle 35"/>
          <p:cNvSpPr>
            <a:spLocks noChangeArrowheads="1"/>
          </p:cNvSpPr>
          <p:nvPr/>
        </p:nvSpPr>
        <p:spPr bwMode="auto">
          <a:xfrm>
            <a:off x="6968622" y="3469644"/>
            <a:ext cx="1919312" cy="31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500" tIns="25400" rIns="63500" bIns="25400">
            <a:spAutoFit/>
          </a:bodyPr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 b="1" i="0" dirty="0" smtClean="0">
                <a:solidFill>
                  <a:schemeClr val="accent2"/>
                </a:solidFill>
              </a:rPr>
              <a:t> CSD</a:t>
            </a:r>
            <a:endParaRPr lang="en-US" altLang="en-US" sz="2000" b="1" i="0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5575" y="2688580"/>
            <a:ext cx="1849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This course</a:t>
            </a:r>
          </a:p>
        </p:txBody>
      </p:sp>
      <p:sp>
        <p:nvSpPr>
          <p:cNvPr id="5" name="Left Arrow 4"/>
          <p:cNvSpPr/>
          <p:nvPr/>
        </p:nvSpPr>
        <p:spPr bwMode="auto">
          <a:xfrm>
            <a:off x="6768666" y="2935462"/>
            <a:ext cx="417596" cy="13422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79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45942" y="5762325"/>
            <a:ext cx="7366851" cy="613570"/>
          </a:xfrm>
        </p:spPr>
        <p:txBody>
          <a:bodyPr/>
          <a:lstStyle/>
          <a:p>
            <a:r>
              <a:rPr lang="en-US" sz="2800" dirty="0" smtClean="0"/>
              <a:t>The objective of this course is to touch each of these components</a:t>
            </a:r>
            <a:endParaRPr lang="en-US" sz="2800" dirty="0"/>
          </a:p>
        </p:txBody>
      </p:sp>
      <p:pic>
        <p:nvPicPr>
          <p:cNvPr id="23554" name="Picture 2" descr="http://images.anandtech.com/doci/7003/Screen%20Shot%202013-05-31%20at%207.59.16%20P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9" y="1391094"/>
            <a:ext cx="6665404" cy="408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7" descr="samsung-dimm-bette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018" y="1102219"/>
            <a:ext cx="1312863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Arrow Connector 48"/>
          <p:cNvCxnSpPr>
            <a:cxnSpLocks noChangeShapeType="1"/>
          </p:cNvCxnSpPr>
          <p:nvPr/>
        </p:nvCxnSpPr>
        <p:spPr bwMode="auto">
          <a:xfrm>
            <a:off x="7192106" y="4837479"/>
            <a:ext cx="420687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22"/>
          <p:cNvSpPr>
            <a:spLocks noChangeArrowheads="1"/>
          </p:cNvSpPr>
          <p:nvPr/>
        </p:nvSpPr>
        <p:spPr bwMode="auto">
          <a:xfrm rot="5400000">
            <a:off x="5871306" y="3335831"/>
            <a:ext cx="4756150" cy="666750"/>
          </a:xfrm>
          <a:prstGeom prst="rect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 rot="5400000">
            <a:off x="6945249" y="3485850"/>
            <a:ext cx="2640013" cy="523875"/>
          </a:xfrm>
          <a:prstGeom prst="rect">
            <a:avLst/>
          </a:prstGeom>
          <a:solidFill>
            <a:srgbClr val="C0C0C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 BANKS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 rot="5400000">
            <a:off x="7261955" y="4510455"/>
            <a:ext cx="320675" cy="654050"/>
          </a:xfrm>
          <a:prstGeom prst="rect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6" name="Picture 4" descr="Intel Xeon E5-2600 co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68" y="2478153"/>
            <a:ext cx="5241749" cy="298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92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 System-Level View</a:t>
            </a:r>
          </a:p>
        </p:txBody>
      </p:sp>
      <p:pic>
        <p:nvPicPr>
          <p:cNvPr id="34819" name="Picture 10" descr="0,1425,i=1025,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95400"/>
            <a:ext cx="32861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12" descr="motherbo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524000"/>
            <a:ext cx="50006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AutoShape 13"/>
          <p:cNvSpPr>
            <a:spLocks noChangeArrowheads="1"/>
          </p:cNvSpPr>
          <p:nvPr/>
        </p:nvSpPr>
        <p:spPr bwMode="auto">
          <a:xfrm>
            <a:off x="6553200" y="762000"/>
            <a:ext cx="1371600" cy="381000"/>
          </a:xfrm>
          <a:prstGeom prst="wedgeRectCallout">
            <a:avLst>
              <a:gd name="adj1" fmla="val -62731"/>
              <a:gd name="adj2" fmla="val 122083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 i="0">
                <a:solidFill>
                  <a:schemeClr val="tx1"/>
                </a:solidFill>
              </a:rPr>
              <a:t>Processor</a:t>
            </a:r>
          </a:p>
        </p:txBody>
      </p:sp>
      <p:sp>
        <p:nvSpPr>
          <p:cNvPr id="34822" name="AutoShape 14"/>
          <p:cNvSpPr>
            <a:spLocks noChangeArrowheads="1"/>
          </p:cNvSpPr>
          <p:nvPr/>
        </p:nvSpPr>
        <p:spPr bwMode="auto">
          <a:xfrm>
            <a:off x="4114800" y="4495800"/>
            <a:ext cx="1447800" cy="609600"/>
          </a:xfrm>
          <a:prstGeom prst="wedgeRectCallout">
            <a:avLst>
              <a:gd name="adj1" fmla="val 58662"/>
              <a:gd name="adj2" fmla="val -254167"/>
            </a:avLst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 i="0">
                <a:solidFill>
                  <a:schemeClr val="tx1"/>
                </a:solidFill>
              </a:rPr>
              <a:t>Processor Interface</a:t>
            </a:r>
          </a:p>
        </p:txBody>
      </p:sp>
      <p:sp>
        <p:nvSpPr>
          <p:cNvPr id="34823" name="AutoShape 15"/>
          <p:cNvSpPr>
            <a:spLocks noChangeArrowheads="1"/>
          </p:cNvSpPr>
          <p:nvPr/>
        </p:nvSpPr>
        <p:spPr bwMode="auto">
          <a:xfrm>
            <a:off x="5410200" y="2057400"/>
            <a:ext cx="1295400" cy="2133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 i="0">
              <a:solidFill>
                <a:schemeClr val="tx1"/>
              </a:solidFill>
            </a:endParaRPr>
          </a:p>
        </p:txBody>
      </p:sp>
      <p:sp>
        <p:nvSpPr>
          <p:cNvPr id="34824" name="AutoShape 17"/>
          <p:cNvSpPr>
            <a:spLocks noChangeArrowheads="1"/>
          </p:cNvSpPr>
          <p:nvPr/>
        </p:nvSpPr>
        <p:spPr bwMode="auto">
          <a:xfrm flipH="1" flipV="1">
            <a:off x="8001000" y="2819400"/>
            <a:ext cx="1066800" cy="381000"/>
          </a:xfrm>
          <a:prstGeom prst="wedgeRectCallout">
            <a:avLst>
              <a:gd name="adj1" fmla="val 86606"/>
              <a:gd name="adj2" fmla="val 108333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 i="0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34825" name="AutoShape 18"/>
          <p:cNvSpPr>
            <a:spLocks noChangeArrowheads="1"/>
          </p:cNvSpPr>
          <p:nvPr/>
        </p:nvSpPr>
        <p:spPr bwMode="auto">
          <a:xfrm>
            <a:off x="7391400" y="1295400"/>
            <a:ext cx="1219200" cy="381000"/>
          </a:xfrm>
          <a:prstGeom prst="wedgeRectCallout">
            <a:avLst>
              <a:gd name="adj1" fmla="val -69532"/>
              <a:gd name="adj2" fmla="val 142083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 i="0">
                <a:solidFill>
                  <a:schemeClr val="tx1"/>
                </a:solidFill>
              </a:rPr>
              <a:t>Graphics</a:t>
            </a:r>
          </a:p>
        </p:txBody>
      </p:sp>
      <p:sp>
        <p:nvSpPr>
          <p:cNvPr id="34826" name="AutoShape 19"/>
          <p:cNvSpPr>
            <a:spLocks noChangeArrowheads="1"/>
          </p:cNvSpPr>
          <p:nvPr/>
        </p:nvSpPr>
        <p:spPr bwMode="auto">
          <a:xfrm>
            <a:off x="5105400" y="5410200"/>
            <a:ext cx="1447800" cy="685800"/>
          </a:xfrm>
          <a:prstGeom prst="wedgeRectCallout">
            <a:avLst>
              <a:gd name="adj1" fmla="val 92324"/>
              <a:gd name="adj2" fmla="val -156250"/>
            </a:avLst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 i="0">
                <a:solidFill>
                  <a:schemeClr val="tx1"/>
                </a:solidFill>
              </a:rPr>
              <a:t>Disk/USB Interface</a:t>
            </a:r>
          </a:p>
        </p:txBody>
      </p:sp>
      <p:sp>
        <p:nvSpPr>
          <p:cNvPr id="34827" name="AutoShape 20"/>
          <p:cNvSpPr>
            <a:spLocks noChangeArrowheads="1"/>
          </p:cNvSpPr>
          <p:nvPr/>
        </p:nvSpPr>
        <p:spPr bwMode="auto">
          <a:xfrm>
            <a:off x="6553200" y="4419600"/>
            <a:ext cx="990600" cy="8382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 i="0">
              <a:solidFill>
                <a:schemeClr val="tx1"/>
              </a:solidFill>
            </a:endParaRPr>
          </a:p>
        </p:txBody>
      </p:sp>
      <p:sp>
        <p:nvSpPr>
          <p:cNvPr id="34828" name="AutoShape 22"/>
          <p:cNvSpPr>
            <a:spLocks noChangeArrowheads="1"/>
          </p:cNvSpPr>
          <p:nvPr/>
        </p:nvSpPr>
        <p:spPr bwMode="auto">
          <a:xfrm flipH="1" flipV="1">
            <a:off x="8077200" y="3352800"/>
            <a:ext cx="990600" cy="381000"/>
          </a:xfrm>
          <a:prstGeom prst="wedgeRectCallout">
            <a:avLst>
              <a:gd name="adj1" fmla="val 127884"/>
              <a:gd name="adj2" fmla="val 108333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 i="0">
                <a:solidFill>
                  <a:schemeClr val="tx1"/>
                </a:solidFill>
              </a:rPr>
              <a:t>IO Bus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2925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35000"/>
              </a:spcBef>
              <a:defRPr/>
            </a:pPr>
            <a:r>
              <a:rPr lang="en-US" sz="3600" dirty="0"/>
              <a:t>Computer </a:t>
            </a:r>
            <a:r>
              <a:rPr lang="en-US" sz="3600" dirty="0" smtClean="0"/>
              <a:t>Architecture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What is it? </a:t>
            </a:r>
          </a:p>
          <a:p>
            <a:r>
              <a:rPr lang="en-US" dirty="0"/>
              <a:t> Why is it important?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75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Computer Architecture?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>
              <a:lnSpc>
                <a:spcPct val="100000"/>
              </a:lnSpc>
              <a:buClrTx/>
              <a:buSzTx/>
              <a:buNone/>
            </a:pPr>
            <a:r>
              <a:rPr lang="en-US" altLang="en-US" sz="2800" i="1" kern="1200" dirty="0">
                <a:latin typeface="Arial" charset="0"/>
              </a:rPr>
              <a:t>“Computer architecture is the science and art of </a:t>
            </a:r>
            <a:r>
              <a:rPr lang="en-US" altLang="en-US" sz="2800" i="1" u="sng" kern="1200" dirty="0">
                <a:latin typeface="Arial" charset="0"/>
              </a:rPr>
              <a:t>selecting</a:t>
            </a:r>
            <a:r>
              <a:rPr lang="en-US" altLang="en-US" sz="2800" i="1" kern="1200" dirty="0">
                <a:latin typeface="Arial" charset="0"/>
              </a:rPr>
              <a:t> and </a:t>
            </a:r>
            <a:r>
              <a:rPr lang="en-US" altLang="en-US" sz="2800" i="1" u="sng" kern="1200" dirty="0">
                <a:latin typeface="Arial" charset="0"/>
              </a:rPr>
              <a:t>interconnecting</a:t>
            </a:r>
            <a:r>
              <a:rPr lang="en-US" altLang="en-US" sz="2800" i="1" kern="1200" dirty="0">
                <a:latin typeface="Arial" charset="0"/>
              </a:rPr>
              <a:t> hardware components to create a computer that meets functional, performance, and cost goals.” </a:t>
            </a:r>
            <a:r>
              <a:rPr lang="en-US" altLang="en-US" sz="2800" i="1" kern="1200" baseline="30000" dirty="0" smtClean="0">
                <a:latin typeface="Arial" charset="0"/>
              </a:rPr>
              <a:t>*</a:t>
            </a:r>
            <a:endParaRPr lang="en-US" altLang="en-US" sz="2800" i="1" kern="1200" baseline="30000" dirty="0">
              <a:latin typeface="Arial" charset="0"/>
            </a:endParaRP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5527552" y="2913184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chemeClr val="tx1"/>
                </a:solidFill>
              </a:rPr>
              <a:t>* G. </a:t>
            </a:r>
            <a:r>
              <a:rPr lang="en-US" altLang="en-US" sz="2000" dirty="0" err="1">
                <a:solidFill>
                  <a:schemeClr val="tx1"/>
                </a:solidFill>
              </a:rPr>
              <a:t>Sohi</a:t>
            </a:r>
            <a:r>
              <a:rPr lang="en-US" altLang="en-US" sz="2000" dirty="0">
                <a:solidFill>
                  <a:schemeClr val="tx1"/>
                </a:solidFill>
              </a:rPr>
              <a:t>, UW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7679" y="4472859"/>
            <a:ext cx="6456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 smtClean="0">
                <a:latin typeface="Calibri" charset="0"/>
                <a:ea typeface="Calibri" charset="0"/>
                <a:cs typeface="Calibri" charset="0"/>
              </a:rPr>
              <a:t>Think about architecture of buildings!</a:t>
            </a:r>
            <a:endParaRPr lang="en-US" sz="3200" i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9004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rgbClr val="001CFE"/>
                </a:solidFill>
              </a:rPr>
              <a:t>About This Course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P</a:t>
            </a:r>
            <a:r>
              <a:rPr lang="en-US" dirty="0" smtClean="0"/>
              <a:t>rinciples of modern computer architectures</a:t>
            </a:r>
          </a:p>
          <a:p>
            <a:pPr lvl="1"/>
            <a:r>
              <a:rPr lang="en-US" dirty="0" smtClean="0"/>
              <a:t>All the “things” behind modern computers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Q</a:t>
            </a:r>
            <a:r>
              <a:rPr lang="en-US" dirty="0" smtClean="0"/>
              <a:t>uantitative analysis approaches to design tradeoffs in terms of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ost, performance, power/energy efficiency etc.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Why this course?</a:t>
            </a:r>
          </a:p>
          <a:p>
            <a:pPr lvl="1"/>
            <a:r>
              <a:rPr lang="en-US" dirty="0" smtClean="0"/>
              <a:t>Have better sense of future by learning from the past</a:t>
            </a:r>
          </a:p>
          <a:p>
            <a:pPr lvl="1"/>
            <a:r>
              <a:rPr lang="en-US" dirty="0" smtClean="0"/>
              <a:t>Design better computers to solve real-world problems</a:t>
            </a:r>
          </a:p>
          <a:p>
            <a:pPr lvl="1"/>
            <a:r>
              <a:rPr lang="en-US" dirty="0" smtClean="0"/>
              <a:t>Write better software</a:t>
            </a:r>
          </a:p>
          <a:p>
            <a:pPr lvl="1"/>
            <a:r>
              <a:rPr lang="en-US" dirty="0" smtClean="0"/>
              <a:t>Get a good grade in order to continue your grad. study</a:t>
            </a:r>
          </a:p>
          <a:p>
            <a:pPr lvl="2"/>
            <a:r>
              <a:rPr lang="en-US" dirty="0" smtClean="0"/>
              <a:t>A more tangible motivation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77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" descr="desktop-p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Ubiquitous Usage of Computers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1860" y="5355531"/>
            <a:ext cx="8207567" cy="878582"/>
          </a:xfrm>
        </p:spPr>
        <p:txBody>
          <a:bodyPr/>
          <a:lstStyle/>
          <a:p>
            <a:r>
              <a:rPr lang="en-US" sz="2800" dirty="0"/>
              <a:t>Today’s high-end computers have </a:t>
            </a:r>
          </a:p>
          <a:p>
            <a:pPr lvl="1"/>
            <a:r>
              <a:rPr lang="en-US" sz="2400" dirty="0" smtClean="0"/>
              <a:t>Billions of  </a:t>
            </a:r>
            <a:r>
              <a:rPr lang="en-US" sz="2400" dirty="0"/>
              <a:t>transistors in a chip</a:t>
            </a:r>
          </a:p>
          <a:p>
            <a:pPr lvl="1"/>
            <a:r>
              <a:rPr lang="en-US" sz="2400" dirty="0" smtClean="0"/>
              <a:t>Tera-flops (10^12 FPOS) processing </a:t>
            </a:r>
            <a:r>
              <a:rPr lang="en-US" sz="2400" dirty="0"/>
              <a:t>power</a:t>
            </a:r>
          </a:p>
          <a:p>
            <a:endParaRPr lang="en-US" sz="2800" dirty="0"/>
          </a:p>
        </p:txBody>
      </p:sp>
      <p:pic>
        <p:nvPicPr>
          <p:cNvPr id="27652" name="Picture 3" descr="photo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8956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 descr="CE_HP_Want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606800"/>
            <a:ext cx="56007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0" descr="parx_tower_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286000"/>
            <a:ext cx="11144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52400" y="1143000"/>
            <a:ext cx="4343400" cy="3581400"/>
            <a:chOff x="96" y="720"/>
            <a:chExt cx="2736" cy="2256"/>
          </a:xfrm>
        </p:grpSpPr>
        <p:sp>
          <p:nvSpPr>
            <p:cNvPr id="27663" name="AutoShape 5"/>
            <p:cNvSpPr>
              <a:spLocks noChangeArrowheads="1"/>
            </p:cNvSpPr>
            <p:nvPr/>
          </p:nvSpPr>
          <p:spPr bwMode="auto">
            <a:xfrm>
              <a:off x="1104" y="720"/>
              <a:ext cx="1728" cy="576"/>
            </a:xfrm>
            <a:prstGeom prst="wedgeRectCallout">
              <a:avLst>
                <a:gd name="adj1" fmla="val -49824"/>
                <a:gd name="adj2" fmla="val 113023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000" b="1" dirty="0">
                  <a:solidFill>
                    <a:schemeClr val="tx1"/>
                  </a:solidFill>
                </a:rPr>
                <a:t>General purpose computing</a:t>
              </a:r>
            </a:p>
          </p:txBody>
        </p:sp>
        <p:sp>
          <p:nvSpPr>
            <p:cNvPr id="27664" name="Rectangle 11"/>
            <p:cNvSpPr>
              <a:spLocks noChangeArrowheads="1"/>
            </p:cNvSpPr>
            <p:nvPr/>
          </p:nvSpPr>
          <p:spPr bwMode="auto">
            <a:xfrm>
              <a:off x="96" y="1440"/>
              <a:ext cx="1728" cy="1536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971800" y="914400"/>
            <a:ext cx="6172200" cy="4191000"/>
            <a:chOff x="1872" y="576"/>
            <a:chExt cx="3888" cy="2640"/>
          </a:xfrm>
        </p:grpSpPr>
        <p:sp>
          <p:nvSpPr>
            <p:cNvPr id="27661" name="AutoShape 6"/>
            <p:cNvSpPr>
              <a:spLocks noChangeArrowheads="1"/>
            </p:cNvSpPr>
            <p:nvPr/>
          </p:nvSpPr>
          <p:spPr bwMode="auto">
            <a:xfrm>
              <a:off x="3360" y="576"/>
              <a:ext cx="1440" cy="528"/>
            </a:xfrm>
            <a:prstGeom prst="wedgeRectCallout">
              <a:avLst>
                <a:gd name="adj1" fmla="val 7639"/>
                <a:gd name="adj2" fmla="val 19962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000" b="1" dirty="0">
                  <a:solidFill>
                    <a:schemeClr val="tx1"/>
                  </a:solidFill>
                </a:rPr>
                <a:t>Embedded applications</a:t>
              </a:r>
            </a:p>
          </p:txBody>
        </p:sp>
        <p:sp>
          <p:nvSpPr>
            <p:cNvPr id="27662" name="Rectangle 12"/>
            <p:cNvSpPr>
              <a:spLocks noChangeArrowheads="1"/>
            </p:cNvSpPr>
            <p:nvPr/>
          </p:nvSpPr>
          <p:spPr bwMode="auto">
            <a:xfrm>
              <a:off x="1872" y="1632"/>
              <a:ext cx="3888" cy="1584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600200" y="2667000"/>
            <a:ext cx="4953000" cy="554038"/>
            <a:chOff x="1600200" y="2667000"/>
            <a:chExt cx="4953000" cy="554754"/>
          </a:xfrm>
        </p:grpSpPr>
        <p:sp>
          <p:nvSpPr>
            <p:cNvPr id="27659" name="TextBox 3"/>
            <p:cNvSpPr txBox="1">
              <a:spLocks noChangeArrowheads="1"/>
            </p:cNvSpPr>
            <p:nvPr/>
          </p:nvSpPr>
          <p:spPr bwMode="auto">
            <a:xfrm>
              <a:off x="1600200" y="2667000"/>
              <a:ext cx="1143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solidFill>
                    <a:schemeClr val="tx1"/>
                  </a:solidFill>
                </a:rPr>
                <a:t>~2%</a:t>
              </a:r>
            </a:p>
          </p:txBody>
        </p:sp>
        <p:sp>
          <p:nvSpPr>
            <p:cNvPr id="27660" name="TextBox 14"/>
            <p:cNvSpPr txBox="1">
              <a:spLocks noChangeArrowheads="1"/>
            </p:cNvSpPr>
            <p:nvPr/>
          </p:nvSpPr>
          <p:spPr bwMode="auto">
            <a:xfrm>
              <a:off x="5410200" y="2760089"/>
              <a:ext cx="1143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solidFill>
                    <a:schemeClr val="tx1"/>
                  </a:solidFill>
                </a:rPr>
                <a:t>~98%</a:t>
              </a: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17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Where is the Market?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 rot="-5400000">
            <a:off x="-947904" y="2642113"/>
            <a:ext cx="3067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 i="0">
                <a:solidFill>
                  <a:srgbClr val="000099"/>
                </a:solidFill>
              </a:rPr>
              <a:t>Millions of Computers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7315200" y="2209800"/>
            <a:ext cx="167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i="0"/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7239000" y="2209800"/>
            <a:ext cx="175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i="0"/>
          </a:p>
        </p:txBody>
      </p:sp>
      <p:sp>
        <p:nvSpPr>
          <p:cNvPr id="602125" name="Rectangle 13"/>
          <p:cNvSpPr>
            <a:spLocks noChangeArrowheads="1"/>
          </p:cNvSpPr>
          <p:nvPr/>
        </p:nvSpPr>
        <p:spPr bwMode="auto">
          <a:xfrm>
            <a:off x="6858000" y="1682576"/>
            <a:ext cx="2286000" cy="330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en-US" sz="1900" i="0" dirty="0">
                <a:solidFill>
                  <a:schemeClr val="tx1"/>
                </a:solidFill>
              </a:rPr>
              <a:t> It is estimated that there will be between </a:t>
            </a:r>
            <a:r>
              <a:rPr lang="en-US" altLang="en-US" sz="1900" i="0" dirty="0">
                <a:solidFill>
                  <a:srgbClr val="1F4E79"/>
                </a:solidFill>
              </a:rPr>
              <a:t>15 and 20 billion devices </a:t>
            </a:r>
            <a:r>
              <a:rPr lang="en-US" altLang="en-US" sz="1900" i="0" dirty="0">
                <a:solidFill>
                  <a:schemeClr val="tx1"/>
                </a:solidFill>
              </a:rPr>
              <a:t>(small embedded devices) with a </a:t>
            </a:r>
            <a:r>
              <a:rPr lang="en-US" altLang="en-US" sz="1900" i="0" dirty="0">
                <a:solidFill>
                  <a:srgbClr val="1F4E79"/>
                </a:solidFill>
              </a:rPr>
              <a:t>$900 Billion</a:t>
            </a:r>
            <a:r>
              <a:rPr lang="en-US" altLang="en-US" sz="1900" i="0" dirty="0">
                <a:solidFill>
                  <a:schemeClr val="tx1"/>
                </a:solidFill>
              </a:rPr>
              <a:t> USD market, which is growing </a:t>
            </a:r>
            <a:r>
              <a:rPr lang="en-US" altLang="en-US" sz="1900" i="0" u="sng" dirty="0">
                <a:solidFill>
                  <a:srgbClr val="1F4E79"/>
                </a:solidFill>
              </a:rPr>
              <a:t>twice as fast</a:t>
            </a:r>
            <a:r>
              <a:rPr lang="en-US" altLang="en-US" sz="1900" i="0" dirty="0">
                <a:solidFill>
                  <a:schemeClr val="tx1"/>
                </a:solidFill>
              </a:rPr>
              <a:t> as the PC market.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0726" y="5207953"/>
            <a:ext cx="8840874" cy="911378"/>
          </a:xfrm>
        </p:spPr>
        <p:txBody>
          <a:bodyPr/>
          <a:lstStyle/>
          <a:p>
            <a:r>
              <a:rPr lang="en-US" sz="2400" dirty="0" smtClean="0"/>
              <a:t>Embedded applications: mobile </a:t>
            </a:r>
            <a:r>
              <a:rPr lang="en-US" sz="2400" dirty="0"/>
              <a:t>electronics, automobile electronics, home electronics, communications and networking, healthcare products, sensor networks, gaming hardware, defense applications and many others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21" y="995599"/>
            <a:ext cx="6394617" cy="379541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2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69" t="-11732" r="-10869" b="-11732"/>
          <a:stretch>
            <a:fillRect/>
          </a:stretch>
        </p:blipFill>
        <p:spPr bwMode="auto">
          <a:xfrm>
            <a:off x="3929446" y="3542752"/>
            <a:ext cx="1524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pPr>
              <a:defRPr/>
            </a:pPr>
            <a:r>
              <a:rPr lang="en-US" smtClean="0"/>
              <a:t>Computer Applications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119221"/>
            <a:ext cx="9144000" cy="56991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Different applications have different power-performance </a:t>
            </a:r>
            <a:r>
              <a:rPr lang="en-US" sz="2400" dirty="0" smtClean="0"/>
              <a:t>demands</a:t>
            </a:r>
            <a:endParaRPr lang="en-US" sz="2400" dirty="0"/>
          </a:p>
        </p:txBody>
      </p:sp>
      <p:sp>
        <p:nvSpPr>
          <p:cNvPr id="30725" name="Line 4"/>
          <p:cNvSpPr>
            <a:spLocks noChangeShapeType="1"/>
          </p:cNvSpPr>
          <p:nvPr/>
        </p:nvSpPr>
        <p:spPr bwMode="auto">
          <a:xfrm flipV="1">
            <a:off x="1383096" y="1409152"/>
            <a:ext cx="6813550" cy="3892550"/>
          </a:xfrm>
          <a:prstGeom prst="line">
            <a:avLst/>
          </a:prstGeom>
          <a:noFill/>
          <a:ln w="63500">
            <a:solidFill>
              <a:srgbClr val="0000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i="0"/>
          </a:p>
        </p:txBody>
      </p:sp>
      <p:sp>
        <p:nvSpPr>
          <p:cNvPr id="30726" name="Line 5"/>
          <p:cNvSpPr>
            <a:spLocks noChangeShapeType="1"/>
          </p:cNvSpPr>
          <p:nvPr/>
        </p:nvSpPr>
        <p:spPr bwMode="auto">
          <a:xfrm>
            <a:off x="805246" y="1453602"/>
            <a:ext cx="7938" cy="4240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i="0"/>
          </a:p>
        </p:txBody>
      </p:sp>
      <p:sp>
        <p:nvSpPr>
          <p:cNvPr id="30727" name="Line 6"/>
          <p:cNvSpPr>
            <a:spLocks noChangeShapeType="1"/>
          </p:cNvSpPr>
          <p:nvPr/>
        </p:nvSpPr>
        <p:spPr bwMode="auto">
          <a:xfrm>
            <a:off x="811596" y="5158827"/>
            <a:ext cx="698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i="0"/>
          </a:p>
        </p:txBody>
      </p:sp>
      <p:sp>
        <p:nvSpPr>
          <p:cNvPr id="30728" name="Line 7"/>
          <p:cNvSpPr>
            <a:spLocks noChangeShapeType="1"/>
          </p:cNvSpPr>
          <p:nvPr/>
        </p:nvSpPr>
        <p:spPr bwMode="auto">
          <a:xfrm>
            <a:off x="811596" y="4666702"/>
            <a:ext cx="698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i="0"/>
          </a:p>
        </p:txBody>
      </p:sp>
      <p:sp>
        <p:nvSpPr>
          <p:cNvPr id="30729" name="Line 8"/>
          <p:cNvSpPr>
            <a:spLocks noChangeShapeType="1"/>
          </p:cNvSpPr>
          <p:nvPr/>
        </p:nvSpPr>
        <p:spPr bwMode="auto">
          <a:xfrm>
            <a:off x="811596" y="4174577"/>
            <a:ext cx="698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i="0"/>
          </a:p>
        </p:txBody>
      </p:sp>
      <p:sp>
        <p:nvSpPr>
          <p:cNvPr id="30730" name="Line 9"/>
          <p:cNvSpPr>
            <a:spLocks noChangeShapeType="1"/>
          </p:cNvSpPr>
          <p:nvPr/>
        </p:nvSpPr>
        <p:spPr bwMode="auto">
          <a:xfrm>
            <a:off x="811596" y="3691977"/>
            <a:ext cx="698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i="0"/>
          </a:p>
        </p:txBody>
      </p:sp>
      <p:sp>
        <p:nvSpPr>
          <p:cNvPr id="30731" name="Line 10"/>
          <p:cNvSpPr>
            <a:spLocks noChangeShapeType="1"/>
          </p:cNvSpPr>
          <p:nvPr/>
        </p:nvSpPr>
        <p:spPr bwMode="auto">
          <a:xfrm>
            <a:off x="811596" y="3201440"/>
            <a:ext cx="698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i="0"/>
          </a:p>
        </p:txBody>
      </p:sp>
      <p:sp>
        <p:nvSpPr>
          <p:cNvPr id="30732" name="Line 11"/>
          <p:cNvSpPr>
            <a:spLocks noChangeShapeType="1"/>
          </p:cNvSpPr>
          <p:nvPr/>
        </p:nvSpPr>
        <p:spPr bwMode="auto">
          <a:xfrm>
            <a:off x="811596" y="2709315"/>
            <a:ext cx="698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i="0"/>
          </a:p>
        </p:txBody>
      </p:sp>
      <p:sp>
        <p:nvSpPr>
          <p:cNvPr id="30733" name="Line 12"/>
          <p:cNvSpPr>
            <a:spLocks noChangeShapeType="1"/>
          </p:cNvSpPr>
          <p:nvPr/>
        </p:nvSpPr>
        <p:spPr bwMode="auto">
          <a:xfrm>
            <a:off x="811596" y="2215602"/>
            <a:ext cx="69850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i="0"/>
          </a:p>
        </p:txBody>
      </p:sp>
      <p:sp>
        <p:nvSpPr>
          <p:cNvPr id="30734" name="Line 13"/>
          <p:cNvSpPr>
            <a:spLocks noChangeShapeType="1"/>
          </p:cNvSpPr>
          <p:nvPr/>
        </p:nvSpPr>
        <p:spPr bwMode="auto">
          <a:xfrm flipV="1">
            <a:off x="811596" y="5581102"/>
            <a:ext cx="1588" cy="68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i="0"/>
          </a:p>
        </p:txBody>
      </p:sp>
      <p:sp>
        <p:nvSpPr>
          <p:cNvPr id="30735" name="Line 14"/>
          <p:cNvSpPr>
            <a:spLocks noChangeShapeType="1"/>
          </p:cNvSpPr>
          <p:nvPr/>
        </p:nvSpPr>
        <p:spPr bwMode="auto">
          <a:xfrm flipV="1">
            <a:off x="2314959" y="5581102"/>
            <a:ext cx="1587" cy="68263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i="0"/>
          </a:p>
        </p:txBody>
      </p:sp>
      <p:sp>
        <p:nvSpPr>
          <p:cNvPr id="30736" name="Line 15"/>
          <p:cNvSpPr>
            <a:spLocks noChangeShapeType="1"/>
          </p:cNvSpPr>
          <p:nvPr/>
        </p:nvSpPr>
        <p:spPr bwMode="auto">
          <a:xfrm flipV="1">
            <a:off x="3831021" y="5581102"/>
            <a:ext cx="1588" cy="68263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i="0"/>
          </a:p>
        </p:txBody>
      </p:sp>
      <p:sp>
        <p:nvSpPr>
          <p:cNvPr id="30737" name="Line 16"/>
          <p:cNvSpPr>
            <a:spLocks noChangeShapeType="1"/>
          </p:cNvSpPr>
          <p:nvPr/>
        </p:nvSpPr>
        <p:spPr bwMode="auto">
          <a:xfrm flipV="1">
            <a:off x="5335971" y="5581102"/>
            <a:ext cx="3175" cy="68263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i="0"/>
          </a:p>
        </p:txBody>
      </p:sp>
      <p:sp>
        <p:nvSpPr>
          <p:cNvPr id="607249" name="Rectangle 17"/>
          <p:cNvSpPr>
            <a:spLocks noChangeArrowheads="1"/>
          </p:cNvSpPr>
          <p:nvPr/>
        </p:nvSpPr>
        <p:spPr bwMode="auto">
          <a:xfrm rot="-5400000">
            <a:off x="119745" y="3256810"/>
            <a:ext cx="72616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sz="1600" b="1" i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POWER</a:t>
            </a:r>
          </a:p>
        </p:txBody>
      </p:sp>
      <p:sp>
        <p:nvSpPr>
          <p:cNvPr id="607250" name="Text Box 18"/>
          <p:cNvSpPr txBox="1">
            <a:spLocks noChangeArrowheads="1"/>
          </p:cNvSpPr>
          <p:nvPr/>
        </p:nvSpPr>
        <p:spPr bwMode="auto">
          <a:xfrm>
            <a:off x="4081846" y="5752552"/>
            <a:ext cx="2667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600" b="1" i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PERFORMANCE</a:t>
            </a:r>
          </a:p>
        </p:txBody>
      </p:sp>
      <p:sp>
        <p:nvSpPr>
          <p:cNvPr id="30740" name="Rectangle 19"/>
          <p:cNvSpPr>
            <a:spLocks noChangeArrowheads="1"/>
          </p:cNvSpPr>
          <p:nvPr/>
        </p:nvSpPr>
        <p:spPr bwMode="auto">
          <a:xfrm>
            <a:off x="1381509" y="3749127"/>
            <a:ext cx="2743200" cy="1905000"/>
          </a:xfrm>
          <a:prstGeom prst="rect">
            <a:avLst/>
          </a:prstGeom>
          <a:noFill/>
          <a:ln w="25400">
            <a:solidFill>
              <a:srgbClr val="00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 b="1" i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  <p:sp>
        <p:nvSpPr>
          <p:cNvPr id="30741" name="Rectangle 20"/>
          <p:cNvSpPr>
            <a:spLocks noChangeArrowheads="1"/>
          </p:cNvSpPr>
          <p:nvPr/>
        </p:nvSpPr>
        <p:spPr bwMode="auto">
          <a:xfrm>
            <a:off x="3472246" y="2628352"/>
            <a:ext cx="2743200" cy="1905000"/>
          </a:xfrm>
          <a:prstGeom prst="rect">
            <a:avLst/>
          </a:prstGeom>
          <a:noFill/>
          <a:ln w="25400">
            <a:solidFill>
              <a:srgbClr val="66FF33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 b="1" i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  <p:sp>
        <p:nvSpPr>
          <p:cNvPr id="30742" name="Rectangle 21"/>
          <p:cNvSpPr>
            <a:spLocks noChangeArrowheads="1"/>
          </p:cNvSpPr>
          <p:nvPr/>
        </p:nvSpPr>
        <p:spPr bwMode="auto">
          <a:xfrm>
            <a:off x="5529646" y="1180552"/>
            <a:ext cx="2743200" cy="1905000"/>
          </a:xfrm>
          <a:prstGeom prst="rect">
            <a:avLst/>
          </a:prstGeom>
          <a:noFill/>
          <a:ln w="25400">
            <a:solidFill>
              <a:srgbClr val="00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 b="1" i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  <p:sp>
        <p:nvSpPr>
          <p:cNvPr id="30743" name="Text Box 22"/>
          <p:cNvSpPr txBox="1">
            <a:spLocks noChangeArrowheads="1"/>
          </p:cNvSpPr>
          <p:nvPr/>
        </p:nvSpPr>
        <p:spPr bwMode="auto">
          <a:xfrm>
            <a:off x="1491046" y="1790152"/>
            <a:ext cx="2057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i="0" dirty="0">
                <a:solidFill>
                  <a:srgbClr val="008000"/>
                </a:solidFill>
                <a:cs typeface="Arial" panose="020B0604020202020204" pitchFamily="34" charset="0"/>
              </a:rPr>
              <a:t>Ultralow power applications:</a:t>
            </a:r>
            <a:r>
              <a:rPr lang="en-US" altLang="en-US" sz="1800" b="1" i="0" dirty="0">
                <a:solidFill>
                  <a:schemeClr val="tx1"/>
                </a:solidFill>
                <a:cs typeface="Arial" panose="020B0604020202020204" pitchFamily="34" charset="0"/>
              </a:rPr>
              <a:t> medical, space, specific sensor network etc.</a:t>
            </a:r>
          </a:p>
        </p:txBody>
      </p:sp>
      <p:sp>
        <p:nvSpPr>
          <p:cNvPr id="30744" name="Text Box 23"/>
          <p:cNvSpPr txBox="1">
            <a:spLocks noChangeArrowheads="1"/>
          </p:cNvSpPr>
          <p:nvPr/>
        </p:nvSpPr>
        <p:spPr bwMode="auto">
          <a:xfrm>
            <a:off x="6291646" y="3757065"/>
            <a:ext cx="1905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i="0">
                <a:solidFill>
                  <a:srgbClr val="008000"/>
                </a:solidFill>
                <a:cs typeface="Arial" panose="020B0604020202020204" pitchFamily="34" charset="0"/>
              </a:rPr>
              <a:t>Portable applications:</a:t>
            </a:r>
            <a:r>
              <a:rPr lang="en-US" altLang="en-US" sz="1800" b="1" i="0">
                <a:solidFill>
                  <a:schemeClr val="tx1"/>
                </a:solidFill>
                <a:cs typeface="Arial" panose="020B0604020202020204" pitchFamily="34" charset="0"/>
              </a:rPr>
              <a:t> mobile computing, wireless, multimedia etc.</a:t>
            </a:r>
          </a:p>
        </p:txBody>
      </p:sp>
      <p:pic>
        <p:nvPicPr>
          <p:cNvPr id="30745" name="Picture 26" descr="p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46" y="2809327"/>
            <a:ext cx="9144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6" name="Picture 28" descr="V600_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846" y="3161752"/>
            <a:ext cx="841375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47" name="Group 29"/>
          <p:cNvGrpSpPr>
            <a:grpSpLocks/>
          </p:cNvGrpSpPr>
          <p:nvPr/>
        </p:nvGrpSpPr>
        <p:grpSpPr bwMode="auto">
          <a:xfrm>
            <a:off x="2634046" y="4609552"/>
            <a:ext cx="1143000" cy="973138"/>
            <a:chOff x="1680" y="2408"/>
            <a:chExt cx="1008" cy="613"/>
          </a:xfrm>
        </p:grpSpPr>
        <p:pic>
          <p:nvPicPr>
            <p:cNvPr id="30759" name="Picture 30" descr="pacersiz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2408"/>
              <a:ext cx="1008" cy="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60" name="Rectangle 31"/>
            <p:cNvSpPr>
              <a:spLocks noChangeArrowheads="1"/>
            </p:cNvSpPr>
            <p:nvPr/>
          </p:nvSpPr>
          <p:spPr bwMode="auto">
            <a:xfrm>
              <a:off x="2345" y="2633"/>
              <a:ext cx="336" cy="3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 b="1" i="0">
                <a:solidFill>
                  <a:schemeClr val="tx1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30748" name="Group 32"/>
          <p:cNvGrpSpPr>
            <a:grpSpLocks/>
          </p:cNvGrpSpPr>
          <p:nvPr/>
        </p:nvGrpSpPr>
        <p:grpSpPr bwMode="auto">
          <a:xfrm>
            <a:off x="1567246" y="3847552"/>
            <a:ext cx="952500" cy="750888"/>
            <a:chOff x="1392" y="2016"/>
            <a:chExt cx="600" cy="473"/>
          </a:xfrm>
        </p:grpSpPr>
        <p:pic>
          <p:nvPicPr>
            <p:cNvPr id="30757" name="Picture 33" descr="cic_picbox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016"/>
              <a:ext cx="600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58" name="Rectangle 34"/>
            <p:cNvSpPr>
              <a:spLocks noChangeArrowheads="1"/>
            </p:cNvSpPr>
            <p:nvPr/>
          </p:nvSpPr>
          <p:spPr bwMode="auto">
            <a:xfrm>
              <a:off x="1440" y="2325"/>
              <a:ext cx="336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 b="1" i="0">
                <a:solidFill>
                  <a:schemeClr val="tx1"/>
                </a:solidFill>
                <a:latin typeface="Helvetica" panose="020B0604020202020204" pitchFamily="34" charset="0"/>
              </a:endParaRPr>
            </a:p>
          </p:txBody>
        </p:sp>
      </p:grpSp>
      <p:pic>
        <p:nvPicPr>
          <p:cNvPr id="30749" name="Picture 35" descr="hubp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646" y="2171152"/>
            <a:ext cx="106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0" name="AutoShape 36"/>
          <p:cNvSpPr>
            <a:spLocks noChangeArrowheads="1"/>
          </p:cNvSpPr>
          <p:nvPr/>
        </p:nvSpPr>
        <p:spPr bwMode="auto">
          <a:xfrm>
            <a:off x="1491046" y="1790152"/>
            <a:ext cx="1905000" cy="1524000"/>
          </a:xfrm>
          <a:prstGeom prst="wedgeRoundRectCallout">
            <a:avLst>
              <a:gd name="adj1" fmla="val 48833"/>
              <a:gd name="adj2" fmla="val 126565"/>
              <a:gd name="adj3" fmla="val 16667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 i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0751" name="AutoShape 37"/>
          <p:cNvSpPr>
            <a:spLocks noChangeArrowheads="1"/>
          </p:cNvSpPr>
          <p:nvPr/>
        </p:nvSpPr>
        <p:spPr bwMode="auto">
          <a:xfrm>
            <a:off x="6139246" y="3771352"/>
            <a:ext cx="2057400" cy="1752600"/>
          </a:xfrm>
          <a:prstGeom prst="wedgeRoundRectCallout">
            <a:avLst>
              <a:gd name="adj1" fmla="val -100542"/>
              <a:gd name="adj2" fmla="val -71741"/>
              <a:gd name="adj3" fmla="val 16667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 i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0752" name="AutoShape 38"/>
          <p:cNvSpPr>
            <a:spLocks noChangeArrowheads="1"/>
          </p:cNvSpPr>
          <p:nvPr/>
        </p:nvSpPr>
        <p:spPr bwMode="auto">
          <a:xfrm>
            <a:off x="3472246" y="1028152"/>
            <a:ext cx="2362200" cy="1447800"/>
          </a:xfrm>
          <a:prstGeom prst="wedgeRoundRectCallout">
            <a:avLst>
              <a:gd name="adj1" fmla="val 83130"/>
              <a:gd name="adj2" fmla="val 69625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i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0753" name="Line 39"/>
          <p:cNvSpPr>
            <a:spLocks noChangeShapeType="1"/>
          </p:cNvSpPr>
          <p:nvPr/>
        </p:nvSpPr>
        <p:spPr bwMode="auto">
          <a:xfrm>
            <a:off x="805246" y="5676352"/>
            <a:ext cx="739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i="0"/>
          </a:p>
        </p:txBody>
      </p:sp>
      <p:sp>
        <p:nvSpPr>
          <p:cNvPr id="30754" name="Line 40"/>
          <p:cNvSpPr>
            <a:spLocks noChangeShapeType="1"/>
          </p:cNvSpPr>
          <p:nvPr/>
        </p:nvSpPr>
        <p:spPr bwMode="auto">
          <a:xfrm flipV="1">
            <a:off x="6867909" y="5577927"/>
            <a:ext cx="3175" cy="68263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i="0"/>
          </a:p>
        </p:txBody>
      </p:sp>
      <p:sp>
        <p:nvSpPr>
          <p:cNvPr id="30755" name="Text Box 24"/>
          <p:cNvSpPr txBox="1">
            <a:spLocks noChangeArrowheads="1"/>
          </p:cNvSpPr>
          <p:nvPr/>
        </p:nvSpPr>
        <p:spPr bwMode="auto">
          <a:xfrm>
            <a:off x="3624646" y="1028152"/>
            <a:ext cx="2209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i="0">
                <a:solidFill>
                  <a:srgbClr val="008000"/>
                </a:solidFill>
                <a:cs typeface="Arial" panose="020B0604020202020204" pitchFamily="34" charset="0"/>
              </a:rPr>
              <a:t>General purpose computing:</a:t>
            </a:r>
            <a:r>
              <a:rPr lang="en-US" altLang="en-US" sz="1800" b="1" i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i="0">
                <a:solidFill>
                  <a:schemeClr val="tx1"/>
                </a:solidFill>
                <a:cs typeface="Arial" panose="020B0604020202020204" pitchFamily="34" charset="0"/>
              </a:rPr>
              <a:t>internet server, database server, real-time jobs etc.</a:t>
            </a:r>
          </a:p>
        </p:txBody>
      </p:sp>
      <p:pic>
        <p:nvPicPr>
          <p:cNvPr id="30756" name="Picture 4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846" y="1256752"/>
            <a:ext cx="13430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64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pPr>
              <a:defRPr/>
            </a:pPr>
            <a:r>
              <a:rPr lang="en-US" dirty="0" smtClean="0"/>
              <a:t>System </a:t>
            </a:r>
            <a:r>
              <a:rPr lang="en-US" dirty="0"/>
              <a:t>Design Parameters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407" y="1301750"/>
            <a:ext cx="228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732" y="4703763"/>
            <a:ext cx="2971800" cy="164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107" y="1104265"/>
            <a:ext cx="19050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032" y="266700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220" y="3149600"/>
            <a:ext cx="22860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7" name="AutoShape 9"/>
          <p:cNvSpPr>
            <a:spLocks noChangeArrowheads="1"/>
          </p:cNvSpPr>
          <p:nvPr/>
        </p:nvSpPr>
        <p:spPr bwMode="auto">
          <a:xfrm>
            <a:off x="6670432" y="3048000"/>
            <a:ext cx="2438400" cy="16764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2778" name="AutoShape 10"/>
          <p:cNvSpPr>
            <a:spLocks noChangeArrowheads="1"/>
          </p:cNvSpPr>
          <p:nvPr/>
        </p:nvSpPr>
        <p:spPr bwMode="auto">
          <a:xfrm>
            <a:off x="6394207" y="1219200"/>
            <a:ext cx="2438400" cy="16764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4536832" y="980440"/>
            <a:ext cx="1752600" cy="1600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2780" name="AutoShape 12"/>
          <p:cNvSpPr>
            <a:spLocks noChangeArrowheads="1"/>
          </p:cNvSpPr>
          <p:nvPr/>
        </p:nvSpPr>
        <p:spPr bwMode="auto">
          <a:xfrm>
            <a:off x="4765432" y="4572000"/>
            <a:ext cx="3276600" cy="19050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Performance (Speed)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</a:t>
            </a:r>
            <a:r>
              <a:rPr lang="en-US" dirty="0" smtClean="0"/>
              <a:t>ost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Power (static + dynamic)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Peak power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Average power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Robustness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Noise-tolerance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Radiation-hardness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Testability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 smtClean="0"/>
              <a:t>Reconfigurability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Time-to-market </a:t>
            </a:r>
            <a:r>
              <a:rPr lang="en-US" dirty="0"/>
              <a:t>etc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6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of Computers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0725" y="5013394"/>
            <a:ext cx="8852597" cy="1709921"/>
          </a:xfrm>
        </p:spPr>
        <p:txBody>
          <a:bodyPr/>
          <a:lstStyle/>
          <a:p>
            <a:r>
              <a:rPr lang="en-US" sz="2800" dirty="0" smtClean="0"/>
              <a:t>Shipments: 1.9B PMD, 350M  Desktop, 19B Embedded.</a:t>
            </a:r>
          </a:p>
          <a:p>
            <a:r>
              <a:rPr lang="en-US" sz="2800" dirty="0" smtClean="0"/>
              <a:t>Desktop has largest $ market share.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2" y="1353929"/>
            <a:ext cx="9115528" cy="335015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" y="6519446"/>
            <a:ext cx="2415277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600" b="1" i="0" dirty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.2  Classes of Computers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377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43888"/>
            <a:ext cx="8725421" cy="475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Processor Performance</a:t>
            </a:r>
            <a:endParaRPr lang="en-GB" dirty="0"/>
          </a:p>
        </p:txBody>
      </p:sp>
      <p:sp>
        <p:nvSpPr>
          <p:cNvPr id="483336" name="Text Box 8"/>
          <p:cNvSpPr txBox="1">
            <a:spLocks noChangeArrowheads="1"/>
          </p:cNvSpPr>
          <p:nvPr/>
        </p:nvSpPr>
        <p:spPr bwMode="auto">
          <a:xfrm>
            <a:off x="2002954" y="4327571"/>
            <a:ext cx="115212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RISC</a:t>
            </a:r>
            <a:endParaRPr lang="en-GB" sz="2000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rot="16200000" flipH="1">
            <a:off x="2582254" y="4792259"/>
            <a:ext cx="504056" cy="288033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995936" y="1155856"/>
            <a:ext cx="324036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Move to multi-processor</a:t>
            </a:r>
            <a:endParaRPr lang="en-GB" sz="2000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5580108" y="1525421"/>
            <a:ext cx="1152132" cy="864096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-1" y="6519446"/>
            <a:ext cx="1651927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1.1  Introduction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499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Technology Driving Forces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Improvements in semiconductor technology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Feature size, clock speed, cost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Improvements in computer architectures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Enabled by high-level language compilers, UNIX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Lead to RISC architectures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Together have enabled: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More powerful and efficient computers.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New classes of computers, i.e. mobile devices, etc.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Penetration of GP CPUs into many applications.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Tradeoff between performance and productivity in SW development.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" y="6519446"/>
            <a:ext cx="1651927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1.1  Introduction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469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Trends in Architecture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Power Wall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Memory Wall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Lack of Instruction-Level parallelism (ILP) to exploit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Single processor performance improvement ended in 2003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New models for performance: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Data-level parallelism (DLP)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Thread-level parallelism (TLP)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Request-level parallelism (RLP)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These require explicit restructuring of the applications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Applications must expose parallelism explicitly.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" y="6525752"/>
            <a:ext cx="1651927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1.1  Introduction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478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of Parallelism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>
          <a:xfrm>
            <a:off x="150725" y="1198879"/>
            <a:ext cx="8852597" cy="5513419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US" sz="2800" dirty="0" smtClean="0"/>
              <a:t>Exploitation of parallelism --&gt; performance</a:t>
            </a:r>
          </a:p>
          <a:p>
            <a:pPr>
              <a:lnSpc>
                <a:spcPct val="90000"/>
              </a:lnSpc>
              <a:spcAft>
                <a:spcPts val="300"/>
              </a:spcAft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US" sz="2800" dirty="0" smtClean="0"/>
              <a:t>Classes of parallelism in applications:</a:t>
            </a:r>
          </a:p>
          <a:p>
            <a:pPr lvl="1">
              <a:spcAft>
                <a:spcPts val="300"/>
              </a:spcAft>
            </a:pPr>
            <a:r>
              <a:rPr lang="en-US" sz="2400" i="1" dirty="0" smtClean="0"/>
              <a:t>Data-Level Parallelism </a:t>
            </a:r>
            <a:r>
              <a:rPr lang="en-US" sz="2400" dirty="0" smtClean="0"/>
              <a:t>(DLP)</a:t>
            </a:r>
          </a:p>
          <a:p>
            <a:pPr lvl="1">
              <a:spcAft>
                <a:spcPts val="300"/>
              </a:spcAft>
            </a:pPr>
            <a:r>
              <a:rPr lang="en-US" sz="2400" i="1" dirty="0" smtClean="0"/>
              <a:t>Task-Level Parallelism </a:t>
            </a:r>
            <a:r>
              <a:rPr lang="en-US" sz="2400" dirty="0" smtClean="0"/>
              <a:t>(TLP)</a:t>
            </a:r>
          </a:p>
          <a:p>
            <a:pPr lvl="1">
              <a:lnSpc>
                <a:spcPct val="90000"/>
              </a:lnSpc>
              <a:spcAft>
                <a:spcPts val="300"/>
              </a:spcAft>
            </a:pPr>
            <a:endParaRPr lang="en-US" sz="2400" dirty="0" smtClean="0"/>
          </a:p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US" sz="2800" dirty="0" smtClean="0"/>
              <a:t>Classes of architectural parallelism:</a:t>
            </a:r>
          </a:p>
          <a:p>
            <a:pPr lvl="1">
              <a:lnSpc>
                <a:spcPct val="90000"/>
              </a:lnSpc>
              <a:spcAft>
                <a:spcPts val="300"/>
              </a:spcAft>
            </a:pPr>
            <a:r>
              <a:rPr lang="en-US" sz="2400" i="1" dirty="0" smtClean="0"/>
              <a:t>Instruction-Level Parallelism </a:t>
            </a:r>
            <a:r>
              <a:rPr lang="en-US" sz="2400" dirty="0" smtClean="0"/>
              <a:t>(ILP)</a:t>
            </a:r>
          </a:p>
          <a:p>
            <a:pPr lvl="1">
              <a:lnSpc>
                <a:spcPct val="90000"/>
              </a:lnSpc>
              <a:spcAft>
                <a:spcPts val="300"/>
              </a:spcAft>
            </a:pPr>
            <a:r>
              <a:rPr lang="en-US" sz="2400" i="1" dirty="0" smtClean="0"/>
              <a:t>Vector architectures/Graphic Processor Units </a:t>
            </a:r>
            <a:r>
              <a:rPr lang="en-US" sz="2400" dirty="0" smtClean="0"/>
              <a:t>(GPUs)</a:t>
            </a:r>
          </a:p>
          <a:p>
            <a:pPr lvl="1">
              <a:spcAft>
                <a:spcPts val="300"/>
              </a:spcAft>
            </a:pPr>
            <a:r>
              <a:rPr lang="en-US" sz="2400" i="1" dirty="0" smtClean="0"/>
              <a:t>Thread-Level Parallelism (TLP)</a:t>
            </a:r>
          </a:p>
          <a:p>
            <a:pPr lvl="1">
              <a:lnSpc>
                <a:spcPct val="90000"/>
              </a:lnSpc>
              <a:spcAft>
                <a:spcPts val="300"/>
              </a:spcAft>
            </a:pPr>
            <a:r>
              <a:rPr lang="en-US" sz="2400" i="1" dirty="0" smtClean="0"/>
              <a:t>Request-Level Parallelism (RLP)</a:t>
            </a:r>
            <a:endParaRPr lang="en-US" sz="24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" y="6519446"/>
            <a:ext cx="2395143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1.2  Classes of Computers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662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Flynn’s Taxonomy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725" y="1144507"/>
            <a:ext cx="8852597" cy="547635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i="1" dirty="0" smtClean="0"/>
              <a:t>Single instruction stream, single data stream (SISD)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</a:t>
            </a:r>
            <a:r>
              <a:rPr lang="en-US" sz="2000" dirty="0" smtClean="0"/>
              <a:t>xploit ILP and TLP in some degree</a:t>
            </a:r>
            <a:endParaRPr lang="en-US" sz="2400" dirty="0" smtClean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400" i="1" dirty="0" smtClean="0"/>
              <a:t>Single instruction stream, multiple data streams (SIMD)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Targets DLP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Vector architectures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Multimedia extensions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Graphics processor units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400" i="1" dirty="0" smtClean="0"/>
              <a:t>Multiple instruction streams, single data stream (MISD)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No commercial implementation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400" i="1" dirty="0" smtClean="0"/>
              <a:t>Multiple instruction streams, multiple data streams (MIMD)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Targets TLP and RLP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Tightly-coupled MIMD - TLP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Loosely-coupled MIMD - RLP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" y="6519446"/>
            <a:ext cx="2395143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1.2  Classes of Computers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847336"/>
              </p:ext>
            </p:extLst>
          </p:nvPr>
        </p:nvGraphicFramePr>
        <p:xfrm>
          <a:off x="5329238" y="5636419"/>
          <a:ext cx="3357562" cy="1154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781"/>
                <a:gridCol w="1678781"/>
              </a:tblGrid>
              <a:tr h="599934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SISD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SIMD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4972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X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MIMD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22156" y="5179220"/>
            <a:ext cx="570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smtClean="0">
                <a:latin typeface="Calibri" charset="0"/>
                <a:ea typeface="Calibri" charset="0"/>
                <a:cs typeface="Calibri" charset="0"/>
              </a:rPr>
              <a:t>SD</a:t>
            </a:r>
            <a:endParaRPr lang="en-US" sz="2800" i="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9043" y="5179220"/>
            <a:ext cx="713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>
                <a:latin typeface="Calibri" charset="0"/>
                <a:ea typeface="Calibri" charset="0"/>
                <a:cs typeface="Calibri" charset="0"/>
              </a:rPr>
              <a:t>M</a:t>
            </a:r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3007" y="5690652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smtClean="0">
                <a:latin typeface="Calibri" charset="0"/>
                <a:ea typeface="Calibri" charset="0"/>
                <a:cs typeface="Calibri" charset="0"/>
              </a:rPr>
              <a:t>SI</a:t>
            </a:r>
            <a:endParaRPr lang="en-US" sz="2800" i="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0340" y="622709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smtClean="0">
                <a:latin typeface="Calibri" charset="0"/>
                <a:ea typeface="Calibri" charset="0"/>
                <a:cs typeface="Calibri" charset="0"/>
              </a:rPr>
              <a:t>MI</a:t>
            </a:r>
            <a:endParaRPr lang="en-US" sz="2800" i="0" dirty="0" smtClean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993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rgbClr val="001CFE"/>
                </a:solidFill>
              </a:rPr>
              <a:t>Course Objectives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Understand various aspects of modern computer architecture design</a:t>
            </a:r>
          </a:p>
          <a:p>
            <a:pPr lvl="1"/>
            <a:r>
              <a:rPr lang="en-US" dirty="0" smtClean="0"/>
              <a:t>Instruction set design, mem hierarchy, pipelining, multi-processing, </a:t>
            </a:r>
            <a:r>
              <a:rPr lang="en-US" dirty="0" err="1" smtClean="0"/>
              <a:t>etc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Understand quantitative approaches to analysis and evaluation of design tradeoffs</a:t>
            </a:r>
            <a:endParaRPr lang="en-US" dirty="0"/>
          </a:p>
          <a:p>
            <a:pPr lvl="1"/>
            <a:r>
              <a:rPr lang="en-US" dirty="0" smtClean="0"/>
              <a:t>Cost, performance, power/energy, </a:t>
            </a:r>
            <a:r>
              <a:rPr lang="en-US" dirty="0" err="1" smtClean="0"/>
              <a:t>etc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U</a:t>
            </a:r>
            <a:r>
              <a:rPr lang="en-US" dirty="0" smtClean="0"/>
              <a:t>nderstand </a:t>
            </a:r>
            <a:r>
              <a:rPr lang="en-US" dirty="0"/>
              <a:t>the </a:t>
            </a:r>
            <a:r>
              <a:rPr lang="en-US" dirty="0" smtClean="0"/>
              <a:t>interplays </a:t>
            </a:r>
            <a:r>
              <a:rPr lang="en-US" dirty="0"/>
              <a:t>between the </a:t>
            </a:r>
            <a:r>
              <a:rPr lang="en-US" dirty="0" smtClean="0"/>
              <a:t>computer </a:t>
            </a:r>
            <a:r>
              <a:rPr lang="en-US" dirty="0"/>
              <a:t>architecture </a:t>
            </a:r>
            <a:r>
              <a:rPr lang="en-US" dirty="0" smtClean="0"/>
              <a:t>&amp; software</a:t>
            </a:r>
          </a:p>
          <a:p>
            <a:pPr lvl="1"/>
            <a:r>
              <a:rPr lang="en-US" dirty="0" smtClean="0"/>
              <a:t>How they affect each other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81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0725" y="165044"/>
            <a:ext cx="8852598" cy="734283"/>
          </a:xfrm>
        </p:spPr>
        <p:txBody>
          <a:bodyPr/>
          <a:lstStyle/>
          <a:p>
            <a:r>
              <a:rPr lang="en-US" dirty="0" smtClean="0"/>
              <a:t>Computer Architecture </a:t>
            </a:r>
            <a:r>
              <a:rPr lang="mr-IN" dirty="0" smtClean="0"/>
              <a:t>–</a:t>
            </a:r>
            <a:r>
              <a:rPr lang="en-US" dirty="0" smtClean="0"/>
              <a:t> Past and Now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“Old” view of computer architecture: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Instruction Set Architecture (ISA) design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i.e. decisions regarding: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registers, memory addressing, addressing modes, instruction operands, available operations, control flow instructions, instruction encoding</a:t>
            </a:r>
          </a:p>
          <a:p>
            <a:pPr lvl="2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“Real” computer architecture: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ISA design is less of a focus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Meet </a:t>
            </a:r>
            <a:r>
              <a:rPr lang="en-US" sz="2400" dirty="0"/>
              <a:t>s</a:t>
            </a:r>
            <a:r>
              <a:rPr lang="en-US" sz="2400" dirty="0" smtClean="0"/>
              <a:t>pecific requirements of the target machine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Design to find a best tradeoff among performance, cost, power, and availability, </a:t>
            </a:r>
            <a:r>
              <a:rPr lang="en-US" sz="2400" dirty="0" err="1" smtClean="0"/>
              <a:t>etc</a:t>
            </a:r>
            <a:r>
              <a:rPr lang="en-US" sz="2400" dirty="0" smtClean="0"/>
              <a:t>, optimized for target applications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Consider </a:t>
            </a:r>
            <a:r>
              <a:rPr lang="en-US" sz="2400" b="1" dirty="0" smtClean="0"/>
              <a:t>ISA</a:t>
            </a:r>
            <a:r>
              <a:rPr lang="en-US" sz="2400" dirty="0" smtClean="0"/>
              <a:t>, </a:t>
            </a:r>
            <a:r>
              <a:rPr lang="en-US" sz="2400" b="1" dirty="0" smtClean="0"/>
              <a:t>microarchitecture</a:t>
            </a:r>
            <a:r>
              <a:rPr lang="en-US" sz="2400" dirty="0" smtClean="0"/>
              <a:t>, logic/circuit design, implementation, etc.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0725" y="5868110"/>
            <a:ext cx="8783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Impacts from requirements of applications </a:t>
            </a:r>
            <a:r>
              <a:rPr lang="en-US" sz="2800" i="0" smtClean="0">
                <a:latin typeface="Calibri" charset="0"/>
                <a:ea typeface="Calibri" charset="0"/>
                <a:cs typeface="Calibri" charset="0"/>
              </a:rPr>
              <a:t>and technology.</a:t>
            </a:r>
            <a:endParaRPr lang="en-US" sz="2800" i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6519446"/>
            <a:ext cx="330231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1.3  Defining Computer Architecture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203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Trends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725" y="1112016"/>
            <a:ext cx="8852597" cy="544620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Integrated circuit technology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Transistor density:  +35%/year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Die size:  +10-20%/year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Integration overall:  +40-55%/year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400" dirty="0" smtClean="0"/>
              <a:t>DRAM capacity:  +25-40%/year (slowing)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Foundation of main memory.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400" dirty="0" smtClean="0"/>
              <a:t>Flash capacity:  +50-60%/year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8-10X cheaper/bit than DRAM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An order of magnitude slower than DRAM</a:t>
            </a:r>
            <a:endParaRPr lang="en-US" sz="2400" dirty="0" smtClean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400" dirty="0" smtClean="0"/>
              <a:t>Magnetic disk technology:  +40% -&gt; 5%/</a:t>
            </a:r>
            <a:r>
              <a:rPr lang="en-US" sz="2400" dirty="0" err="1" smtClean="0"/>
              <a:t>yr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15-25X cheaper/bit then Flash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300-500X cheaper/bit than DRAM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Main storage for server or WSC.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80671" y="1350013"/>
            <a:ext cx="3163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Important to design for the next generation </a:t>
            </a:r>
            <a:r>
              <a:rPr lang="en-US" smtClean="0">
                <a:solidFill>
                  <a:schemeClr val="accent5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of technology!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9654" y="3386298"/>
            <a:ext cx="3163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Current technologies approaching their limits; </a:t>
            </a:r>
            <a:r>
              <a:rPr lang="en-US" smtClean="0">
                <a:solidFill>
                  <a:schemeClr val="accent5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new technologies being researched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" y="6519446"/>
            <a:ext cx="236808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1.4  Trends in Technology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1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Microprocessor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86800" y="6553200"/>
            <a:ext cx="457200" cy="304800"/>
          </a:xfrm>
        </p:spPr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1" y="6519446"/>
            <a:ext cx="236808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1.4  Trends in Technology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900"/>
            <a:ext cx="91313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62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Height of Single-Core Processor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86800" y="6553200"/>
            <a:ext cx="457200" cy="304800"/>
          </a:xfrm>
        </p:spPr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1" y="6519446"/>
            <a:ext cx="236808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1.4  Trends in Technology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4" y="1165161"/>
            <a:ext cx="89916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92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Transistors and Wires</a:t>
            </a:r>
            <a:endParaRPr lang="en-AU" sz="3600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Transistor feature size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Minimum size of transistor or wire in x or y dimension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10 microns in 1971 to .032 microns in 2011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Now in 2017/2018, seeing 10nm </a:t>
            </a:r>
            <a:r>
              <a:rPr lang="mr-IN" dirty="0" smtClean="0"/>
              <a:t>–</a:t>
            </a:r>
            <a:r>
              <a:rPr lang="en-US" dirty="0" smtClean="0"/>
              <a:t> 7nm.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 smtClean="0"/>
              <a:t>Transistor density grows exponentially.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Moore’s law </a:t>
            </a:r>
            <a:r>
              <a:rPr lang="mr-IN" dirty="0" smtClean="0"/>
              <a:t>–</a:t>
            </a:r>
            <a:r>
              <a:rPr lang="en-US" dirty="0" smtClean="0"/>
              <a:t> has been slowing down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 smtClean="0"/>
              <a:t>Transistor performance scales linearly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 smtClean="0"/>
              <a:t>Wire delay does not improve with feature size!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 fact, it is getting worse!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Make on-chip interconnect design an important task!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" y="6519446"/>
            <a:ext cx="236808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1.4  Trends in Technology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557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 and Latency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Bandwidth or throughput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Total work done in a given time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Important for </a:t>
            </a:r>
            <a:r>
              <a:rPr lang="en-US" dirty="0" smtClean="0"/>
              <a:t>servers and data </a:t>
            </a:r>
            <a:r>
              <a:rPr lang="en-US" dirty="0"/>
              <a:t>center operators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Latency or response time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Time between start and completion of an event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Important for individual users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" y="6519446"/>
            <a:ext cx="236808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1.4  Trends in Technology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412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 and Latency</a:t>
            </a:r>
            <a:endParaRPr lang="en-GB" dirty="0"/>
          </a:p>
        </p:txBody>
      </p:sp>
      <p:sp>
        <p:nvSpPr>
          <p:cNvPr id="483336" name="Text Box 8"/>
          <p:cNvSpPr txBox="1">
            <a:spLocks noChangeArrowheads="1"/>
          </p:cNvSpPr>
          <p:nvPr/>
        </p:nvSpPr>
        <p:spPr bwMode="auto">
          <a:xfrm>
            <a:off x="528811" y="5783230"/>
            <a:ext cx="437369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Log-log plot of bandwidth and latency milestones</a:t>
            </a:r>
            <a:endParaRPr lang="en-GB" sz="2000" dirty="0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627"/>
            <a:ext cx="54864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486400" y="1153885"/>
            <a:ext cx="3527939" cy="4798119"/>
          </a:xfrm>
          <a:prstGeom prst="rect">
            <a:avLst/>
          </a:prstGeom>
        </p:spPr>
        <p:txBody>
          <a:bodyPr/>
          <a:lstStyle>
            <a:lvl1pPr marL="342900" indent="-342900" algn="l" defTabSz="889000" rtl="0" eaLnBrk="0" fontAlgn="base" hangingPunct="0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Courier New" charset="0"/>
              <a:buChar char="o"/>
              <a:defRPr sz="3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 algn="l" defTabSz="8890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.AppleSystemUIFont" charset="-120"/>
              <a:buChar char="→"/>
              <a:defRPr sz="2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85750" algn="l" defTabSz="8890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ZapfDingbatsITC" charset="0"/>
              <a:buChar char="➤"/>
              <a:defRPr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485900" indent="-228600" algn="l" defTabSz="8890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itchFamily="34" charset="0"/>
                <a:cs typeface="+mn-cs"/>
              </a:defRPr>
            </a:lvl4pPr>
            <a:lvl5pPr marL="1828800" indent="-228600" algn="l" defTabSz="8890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  <a:cs typeface="+mn-cs"/>
              </a:defRPr>
            </a:lvl5pPr>
            <a:lvl6pPr marL="2286000" indent="-228600" algn="l" defTabSz="889000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  <a:cs typeface="+mn-cs"/>
              </a:defRPr>
            </a:lvl6pPr>
            <a:lvl7pPr marL="2743200" indent="-228600" algn="l" defTabSz="889000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  <a:cs typeface="+mn-cs"/>
              </a:defRPr>
            </a:lvl7pPr>
            <a:lvl8pPr marL="3200400" indent="-228600" algn="l" defTabSz="889000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  <a:cs typeface="+mn-cs"/>
              </a:defRPr>
            </a:lvl8pPr>
            <a:lvl9pPr marL="3657600" indent="-228600" algn="l" defTabSz="889000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i="0" kern="0" dirty="0" smtClean="0"/>
              <a:t>Bandwidth </a:t>
            </a:r>
          </a:p>
          <a:p>
            <a:pPr lvl="1">
              <a:lnSpc>
                <a:spcPct val="90000"/>
              </a:lnSpc>
            </a:pPr>
            <a:r>
              <a:rPr lang="en-US" sz="2000" i="0" kern="0" dirty="0" smtClean="0"/>
              <a:t>10,000-25,000X improvement for processors</a:t>
            </a:r>
          </a:p>
          <a:p>
            <a:pPr lvl="1">
              <a:lnSpc>
                <a:spcPct val="90000"/>
              </a:lnSpc>
            </a:pPr>
            <a:r>
              <a:rPr lang="en-US" sz="2000" i="0" kern="0" dirty="0" smtClean="0"/>
              <a:t>300-1200X improvement for memory and disks</a:t>
            </a:r>
          </a:p>
          <a:p>
            <a:pPr>
              <a:lnSpc>
                <a:spcPct val="90000"/>
              </a:lnSpc>
            </a:pPr>
            <a:r>
              <a:rPr lang="en-US" sz="2800" i="0" kern="0" dirty="0" smtClean="0"/>
              <a:t>Latency </a:t>
            </a:r>
          </a:p>
          <a:p>
            <a:pPr lvl="1">
              <a:lnSpc>
                <a:spcPct val="90000"/>
              </a:lnSpc>
            </a:pPr>
            <a:r>
              <a:rPr lang="en-US" sz="2000" i="0" kern="0" dirty="0" smtClean="0"/>
              <a:t>30-80X improvement for processors</a:t>
            </a:r>
          </a:p>
          <a:p>
            <a:pPr lvl="1">
              <a:lnSpc>
                <a:spcPct val="90000"/>
              </a:lnSpc>
            </a:pPr>
            <a:r>
              <a:rPr lang="en-US" sz="2000" i="0" kern="0" dirty="0" smtClean="0"/>
              <a:t>6-8X improvement for memory and disks</a:t>
            </a:r>
          </a:p>
          <a:p>
            <a:pPr>
              <a:lnSpc>
                <a:spcPct val="90000"/>
              </a:lnSpc>
            </a:pPr>
            <a:r>
              <a:rPr lang="en-US" sz="2400" i="0" kern="0" dirty="0" smtClean="0">
                <a:solidFill>
                  <a:schemeClr val="accent5">
                    <a:lumMod val="50000"/>
                  </a:schemeClr>
                </a:solidFill>
              </a:rPr>
              <a:t>Improvement in Bandwidth = square of improvement in latency</a:t>
            </a:r>
            <a:endParaRPr lang="en-US" sz="2400" i="0" kern="0" baseline="30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6519446"/>
            <a:ext cx="236808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1.4  Trends in Technology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038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and Energy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Problem:  Get power in, distribute it, get it out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Thermal Design Power (TDP)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Characterizes sustained power consumption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Used as target for power supply and cooling system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Lower than peak power, higher than average power consumption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Clock frequency can be reduced dynamically to limit power consumption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Energy efficiency is often a better measurement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Power = a design constraint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" y="6519446"/>
            <a:ext cx="2899576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1.5  Trends in Power and Energy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61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Energy and Power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Dynamic energy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Transistor switch from 0 -&gt; 1 or 1 -&gt; 0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E = ½ x Capacitive load x Voltage</a:t>
            </a:r>
            <a:r>
              <a:rPr lang="en-US" sz="2400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Dynamic power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 = ½ x Capacitive load x Voltage</a:t>
            </a:r>
            <a:r>
              <a:rPr lang="en-US" sz="2400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x Frequency switched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/>
              <a:t>Relation between energy and power consumption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2400" i="1" dirty="0"/>
              <a:t>P</a:t>
            </a:r>
            <a:r>
              <a:rPr lang="en-US" sz="2400" dirty="0"/>
              <a:t>: power,   </a:t>
            </a:r>
            <a:r>
              <a:rPr lang="en-US" sz="2400" i="1" dirty="0"/>
              <a:t>E</a:t>
            </a:r>
            <a:r>
              <a:rPr lang="en-US" sz="2400" dirty="0"/>
              <a:t>: energy,   </a:t>
            </a:r>
            <a:r>
              <a:rPr lang="en-US" sz="2400" i="1" dirty="0"/>
              <a:t>f</a:t>
            </a:r>
            <a:r>
              <a:rPr lang="en-US" sz="2400" dirty="0"/>
              <a:t>: switching </a:t>
            </a:r>
            <a:r>
              <a:rPr lang="en-US" sz="2400" dirty="0" smtClean="0"/>
              <a:t>frequency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Reducing clock frequency reduces power, not energy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532" y="4501968"/>
            <a:ext cx="1666240" cy="337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" y="6519446"/>
            <a:ext cx="2899576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1.5  Trends in Power and Energy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30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and Energy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Suppose two designs have the same clock frequency.  Design 1 consumes, on average, 20% less than energy per operation than Design 2.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Design 1’s power is 20% less than design 2.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Design 1 dissipates less heat with the same performance of design 2.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Or, design 1’s clock frequency can be improved by 25% while consuming the same power as design 2.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" y="6519446"/>
            <a:ext cx="2899576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1.5  Trends in Power and Energy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260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rgbClr val="001CFE"/>
                </a:solidFill>
              </a:rPr>
              <a:t>Instructor</a:t>
            </a:r>
            <a:endParaRPr lang="en-US" dirty="0" smtClean="0">
              <a:solidFill>
                <a:srgbClr val="001CFE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206500" algn="l"/>
                <a:tab pos="2057400" algn="l"/>
                <a:tab pos="5092700" algn="l"/>
              </a:tabLst>
            </a:pPr>
            <a:r>
              <a:rPr lang="en-US" dirty="0"/>
              <a:t>Dr. Hao Zheng </a:t>
            </a:r>
          </a:p>
          <a:p>
            <a:pPr lvl="1" latinLnBrk="1"/>
            <a:r>
              <a:rPr lang="en-US" sz="2400" dirty="0"/>
              <a:t>Office: ENB 312 </a:t>
            </a:r>
          </a:p>
          <a:p>
            <a:pPr lvl="1" latinLnBrk="1"/>
            <a:r>
              <a:rPr lang="en-US" sz="2400" dirty="0"/>
              <a:t>Office Hours: 10-11:30 and 2:00 – 3:30 pm, Wed</a:t>
            </a:r>
          </a:p>
          <a:p>
            <a:pPr lvl="1" latinLnBrk="1"/>
            <a:r>
              <a:rPr lang="en-US" sz="2400" dirty="0"/>
              <a:t>Drop email for appointment </a:t>
            </a:r>
          </a:p>
          <a:p>
            <a:pPr lvl="1" latinLnBrk="1"/>
            <a:r>
              <a:rPr lang="en-US" sz="2400" dirty="0"/>
              <a:t>Phone: 974-4757</a:t>
            </a:r>
          </a:p>
          <a:p>
            <a:pPr lvl="1"/>
            <a:r>
              <a:rPr lang="en-US" sz="2400" dirty="0"/>
              <a:t>Email: </a:t>
            </a:r>
            <a:r>
              <a:rPr lang="en-US" sz="2400" dirty="0" err="1"/>
              <a:t>haozheng@usf.edu</a:t>
            </a:r>
            <a:r>
              <a:rPr lang="en-US" sz="2400" dirty="0"/>
              <a:t> </a:t>
            </a:r>
            <a:endParaRPr lang="en-US" altLang="en-US" sz="2400" dirty="0"/>
          </a:p>
          <a:p>
            <a:pPr>
              <a:lnSpc>
                <a:spcPct val="85000"/>
              </a:lnSpc>
              <a:tabLst>
                <a:tab pos="1206500" algn="l"/>
                <a:tab pos="2057400" algn="l"/>
                <a:tab pos="5092700" algn="l"/>
              </a:tabLst>
            </a:pPr>
            <a:endParaRPr lang="en-US" altLang="en-US" dirty="0"/>
          </a:p>
          <a:p>
            <a:pPr>
              <a:lnSpc>
                <a:spcPct val="85000"/>
              </a:lnSpc>
              <a:tabLst>
                <a:tab pos="1206500" algn="l"/>
                <a:tab pos="2057400" algn="l"/>
                <a:tab pos="5092700" algn="l"/>
              </a:tabLst>
            </a:pPr>
            <a:r>
              <a:rPr lang="en-US" altLang="en-US" dirty="0"/>
              <a:t>Research interests </a:t>
            </a:r>
            <a:r>
              <a:rPr lang="mr-IN" altLang="en-US" dirty="0"/>
              <a:t>–</a:t>
            </a:r>
            <a:r>
              <a:rPr lang="en-US" altLang="en-US" dirty="0"/>
              <a:t> design of STAR systems</a:t>
            </a:r>
          </a:p>
          <a:p>
            <a:pPr lvl="1">
              <a:lnSpc>
                <a:spcPct val="85000"/>
              </a:lnSpc>
              <a:tabLst>
                <a:tab pos="1206500" algn="l"/>
                <a:tab pos="2057400" algn="l"/>
                <a:tab pos="5092700" algn="l"/>
              </a:tabLst>
            </a:pPr>
            <a:r>
              <a:rPr lang="en-US" altLang="en-US" b="1" dirty="0">
                <a:solidFill>
                  <a:srgbClr val="FF0000"/>
                </a:solidFill>
              </a:rPr>
              <a:t>S</a:t>
            </a:r>
            <a:r>
              <a:rPr lang="en-US" altLang="en-US" dirty="0"/>
              <a:t>ecure</a:t>
            </a:r>
          </a:p>
          <a:p>
            <a:pPr lvl="1">
              <a:lnSpc>
                <a:spcPct val="85000"/>
              </a:lnSpc>
              <a:tabLst>
                <a:tab pos="1206500" algn="l"/>
                <a:tab pos="2057400" algn="l"/>
                <a:tab pos="5092700" algn="l"/>
              </a:tabLst>
            </a:pPr>
            <a:r>
              <a:rPr lang="en-US" altLang="en-US" b="1" dirty="0">
                <a:solidFill>
                  <a:srgbClr val="FF0000"/>
                </a:solidFill>
              </a:rPr>
              <a:t>T</a:t>
            </a:r>
            <a:r>
              <a:rPr lang="en-US" altLang="en-US" dirty="0"/>
              <a:t>rustworthy</a:t>
            </a:r>
          </a:p>
          <a:p>
            <a:pPr lvl="1">
              <a:lnSpc>
                <a:spcPct val="85000"/>
              </a:lnSpc>
              <a:tabLst>
                <a:tab pos="1206500" algn="l"/>
                <a:tab pos="2057400" algn="l"/>
                <a:tab pos="5092700" algn="l"/>
              </a:tabLst>
            </a:pPr>
            <a:r>
              <a:rPr lang="en-US" altLang="en-US" b="1" dirty="0">
                <a:solidFill>
                  <a:srgbClr val="FF0000"/>
                </a:solidFill>
              </a:rPr>
              <a:t>A</a:t>
            </a:r>
            <a:r>
              <a:rPr lang="en-US" altLang="en-US" dirty="0"/>
              <a:t>utonomous</a:t>
            </a:r>
          </a:p>
          <a:p>
            <a:pPr lvl="1">
              <a:lnSpc>
                <a:spcPct val="85000"/>
              </a:lnSpc>
              <a:tabLst>
                <a:tab pos="1206500" algn="l"/>
                <a:tab pos="2057400" algn="l"/>
                <a:tab pos="5092700" algn="l"/>
              </a:tabLst>
            </a:pPr>
            <a:r>
              <a:rPr lang="en-US" altLang="en-US" b="1" dirty="0" smtClean="0">
                <a:solidFill>
                  <a:srgbClr val="FF0000"/>
                </a:solidFill>
              </a:rPr>
              <a:t>R</a:t>
            </a:r>
            <a:r>
              <a:rPr lang="en-US" altLang="en-US" dirty="0" smtClean="0"/>
              <a:t>esilient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77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1211" y="1412776"/>
            <a:ext cx="590943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36" y="1273628"/>
            <a:ext cx="3216924" cy="496365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Intel 80386 consumed ~2 W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3.3 GHz Intel Core i7 consumes 130 W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Heat must be dissipated from 1.5 x 1.5 cm chip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This is the limit of what can be cooled by air.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Performance improvement by increasing </a:t>
            </a:r>
            <a:r>
              <a:rPr lang="en-US" sz="2400" i="1" dirty="0" smtClean="0"/>
              <a:t>f</a:t>
            </a:r>
            <a:r>
              <a:rPr lang="en-US" sz="2400" dirty="0" smtClean="0"/>
              <a:t> is over!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6519446"/>
            <a:ext cx="2899576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1.5  Trends in Power and Energy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762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Power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Techniques for reducing power: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</a:t>
            </a:r>
            <a:r>
              <a:rPr lang="en-US" dirty="0" smtClean="0"/>
              <a:t>urn off components not being used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Dynamic Voltage-Frequency Scaling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Low power state for DRAM, disks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Overclocking, turning off all but one core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" y="6519446"/>
            <a:ext cx="2899576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1.5  Trends in Power and Energy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388" y="4001359"/>
            <a:ext cx="78815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Energy efficiency has become a critical quality metric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Measured by tasks/joule or performance/watt </a:t>
            </a:r>
          </a:p>
        </p:txBody>
      </p:sp>
    </p:spTree>
    <p:extLst>
      <p:ext uri="{BB962C8B-B14F-4D97-AF65-F5344CB8AC3E}">
        <p14:creationId xmlns:p14="http://schemas.microsoft.com/office/powerpoint/2010/main" val="743615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Power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Transistors are not perfect switches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leakage current even when no switching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 smtClean="0"/>
              <a:t>Static power consumption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Current</a:t>
            </a:r>
            <a:r>
              <a:rPr lang="en-US" baseline="-25000" dirty="0" err="1" smtClean="0"/>
              <a:t>static</a:t>
            </a:r>
            <a:r>
              <a:rPr lang="en-US" dirty="0" smtClean="0"/>
              <a:t> x Voltage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Scales with number of transistors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To reduce:  power gating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 smtClean="0"/>
              <a:t>Static power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Increasing share of overall system power.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" y="6525583"/>
            <a:ext cx="2899576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1.5  Trends in Power and Energy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32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Energy/Area Consumed?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553200"/>
            <a:ext cx="457200" cy="304800"/>
          </a:xfrm>
        </p:spPr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6" name="Picture 2" descr="Z:\WOMAT\Production\Artfinal\0000000038\MKCAD\978-0-12-811905-1\0003165540\XMLLowres\f01-13-9780128119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99" y="1921696"/>
            <a:ext cx="8666569" cy="411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011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Cost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/>
              <a:t>Cost: design, manufacturing, material, etc.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Design </a:t>
            </a:r>
            <a:r>
              <a:rPr lang="mr-IN" dirty="0" smtClean="0"/>
              <a:t>–</a:t>
            </a:r>
            <a:r>
              <a:rPr lang="en-US" dirty="0" smtClean="0"/>
              <a:t> one time cost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Manufacturing ... </a:t>
            </a:r>
            <a:r>
              <a:rPr lang="mr-IN" dirty="0" smtClean="0"/>
              <a:t>–</a:t>
            </a:r>
            <a:r>
              <a:rPr lang="en-US" dirty="0" smtClean="0"/>
              <a:t> recurring cost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dirty="0" smtClean="0"/>
              <a:t>Cost driven down by learning curve</a:t>
            </a:r>
          </a:p>
          <a:p>
            <a:pPr lvl="1">
              <a:lnSpc>
                <a:spcPct val="90000"/>
              </a:lnSpc>
              <a:spcAft>
                <a:spcPts val="1500"/>
              </a:spcAft>
            </a:pPr>
            <a:r>
              <a:rPr lang="en-US" dirty="0" smtClean="0">
                <a:solidFill>
                  <a:srgbClr val="001CFE"/>
                </a:solidFill>
              </a:rPr>
              <a:t>Yield</a:t>
            </a:r>
            <a:r>
              <a:rPr lang="en-US" dirty="0" smtClean="0"/>
              <a:t>: ratio between good products among all.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dirty="0" smtClean="0"/>
              <a:t>Increase in volume -&gt; reduced unit cost</a:t>
            </a:r>
          </a:p>
          <a:p>
            <a:pPr marL="742950" lvl="2" indent="-342900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50000"/>
              <a:buFont typeface=".AppleSystemUIFont" charset="-120"/>
              <a:buChar char="●"/>
            </a:pPr>
            <a:r>
              <a:rPr lang="en-US" dirty="0"/>
              <a:t>10% less for each doubling of </a:t>
            </a:r>
            <a:r>
              <a:rPr lang="en-US" dirty="0" smtClean="0"/>
              <a:t>volume</a:t>
            </a:r>
          </a:p>
          <a:p>
            <a:pPr marL="742950" lvl="2" indent="-342900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50000"/>
              <a:buFont typeface=".AppleSystemUIFont" charset="-120"/>
              <a:buChar char="●"/>
            </a:pPr>
            <a:r>
              <a:rPr lang="en-US" dirty="0" smtClean="0"/>
              <a:t>Design cost amortized over volume</a:t>
            </a:r>
          </a:p>
          <a:p>
            <a:pPr marL="742950" lvl="2" indent="-342900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50000"/>
              <a:buFont typeface=".AppleSystemUIFont" charset="-120"/>
              <a:buChar char="●"/>
            </a:pPr>
            <a:r>
              <a:rPr lang="en-US" dirty="0" smtClean="0"/>
              <a:t>Material cost lower on large volume</a:t>
            </a:r>
            <a:endParaRPr lang="en-US" dirty="0"/>
          </a:p>
          <a:p>
            <a:pPr>
              <a:lnSpc>
                <a:spcPct val="90000"/>
              </a:lnSpc>
              <a:spcAft>
                <a:spcPts val="1500"/>
              </a:spcAft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" y="6519446"/>
            <a:ext cx="1731051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1.6  Trends in Cost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47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Circuit: Wafer and Die</a:t>
            </a:r>
            <a:endParaRPr lang="en-AU" dirty="0"/>
          </a:p>
        </p:txBody>
      </p:sp>
      <p:sp>
        <p:nvSpPr>
          <p:cNvPr id="5099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995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9959" name="Rectangle 7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0996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99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996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996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243" y="1223304"/>
            <a:ext cx="5608214" cy="54822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7828" y="2525485"/>
            <a:ext cx="1010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smtClean="0">
                <a:latin typeface="Calibri" charset="0"/>
                <a:ea typeface="Calibri" charset="0"/>
                <a:cs typeface="Calibri" charset="0"/>
              </a:rPr>
              <a:t>wafer</a:t>
            </a:r>
            <a:endParaRPr lang="en-US" sz="2800" i="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81257" y="2198914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die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6291943" y="2612571"/>
            <a:ext cx="1589314" cy="10450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1589314" y="2960914"/>
            <a:ext cx="576943" cy="2068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5529943" y="2645229"/>
            <a:ext cx="2351314" cy="192677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-1" y="6519446"/>
            <a:ext cx="1731051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1.6  Trends in Cost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012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4195" y="4463141"/>
            <a:ext cx="7559339" cy="6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Integrated Circuit Cost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Cost of Integrated circuit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sz="11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Bose-Einstein formula:</a:t>
            </a:r>
          </a:p>
          <a:p>
            <a:pPr>
              <a:lnSpc>
                <a:spcPct val="90000"/>
              </a:lnSpc>
              <a:buNone/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Defects per unit area = 0.016-0.057 defects per square cm (2010)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 = process-complexity factor = 11.5-15.5 (40 nm, 2010)</a:t>
            </a:r>
          </a:p>
        </p:txBody>
      </p:sp>
      <p:sp>
        <p:nvSpPr>
          <p:cNvPr id="5099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995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9959" name="Rectangle 7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0996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99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996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996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628" y="1652268"/>
            <a:ext cx="8519372" cy="87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6941" y="2528899"/>
            <a:ext cx="4087259" cy="832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8278" y="3336495"/>
            <a:ext cx="6117758" cy="8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-1" y="6519446"/>
            <a:ext cx="1731051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1.6  Trends in Cost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191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Dependability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As feature size shrinks, computers fail more often.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/>
              <a:t> Module reliability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Mean time to failure (MTTF)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Mean time to repair (MTTR)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Mean time between failures (MTBF) = MTTF + MTTR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Availability = MTTF / MTBF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                     = a ratio between service time and total life span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 To improve reliability: redundancy.</a:t>
            </a:r>
          </a:p>
        </p:txBody>
      </p:sp>
      <p:sp>
        <p:nvSpPr>
          <p:cNvPr id="5099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995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9959" name="Rectangle 7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0996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99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996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1" y="6615696"/>
            <a:ext cx="1736373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0" rIns="9144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1.7  Dependability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233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Performance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Typical performance metrics: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rgbClr val="001CFE"/>
                </a:solidFill>
              </a:rPr>
              <a:t>Response</a:t>
            </a:r>
            <a:r>
              <a:rPr lang="en-US" dirty="0" smtClean="0">
                <a:solidFill>
                  <a:srgbClr val="001CFE"/>
                </a:solidFill>
              </a:rPr>
              <a:t> (</a:t>
            </a:r>
            <a:r>
              <a:rPr lang="en-US" b="1" dirty="0" smtClean="0">
                <a:solidFill>
                  <a:srgbClr val="001CFE"/>
                </a:solidFill>
              </a:rPr>
              <a:t>execution</a:t>
            </a:r>
            <a:r>
              <a:rPr lang="en-US" dirty="0" smtClean="0">
                <a:solidFill>
                  <a:srgbClr val="001CFE"/>
                </a:solidFill>
              </a:rPr>
              <a:t>) </a:t>
            </a:r>
            <a:r>
              <a:rPr lang="en-US" b="1" dirty="0" smtClean="0">
                <a:solidFill>
                  <a:srgbClr val="001CFE"/>
                </a:solidFill>
              </a:rPr>
              <a:t>time</a:t>
            </a:r>
            <a:r>
              <a:rPr lang="en-US" dirty="0" smtClean="0">
                <a:solidFill>
                  <a:srgbClr val="001CFE"/>
                </a:solidFill>
              </a:rPr>
              <a:t> </a:t>
            </a:r>
            <a:r>
              <a:rPr lang="en-US" dirty="0" smtClean="0"/>
              <a:t>&amp; </a:t>
            </a:r>
            <a:r>
              <a:rPr lang="en-US" b="1" dirty="0">
                <a:solidFill>
                  <a:srgbClr val="001CFE"/>
                </a:solidFill>
              </a:rPr>
              <a:t>t</a:t>
            </a:r>
            <a:r>
              <a:rPr lang="en-US" b="1" dirty="0" smtClean="0">
                <a:solidFill>
                  <a:srgbClr val="001CFE"/>
                </a:solidFill>
              </a:rPr>
              <a:t>hroughput</a:t>
            </a:r>
            <a:endParaRPr lang="en-US" sz="2800" b="1" dirty="0" smtClean="0">
              <a:solidFill>
                <a:srgbClr val="001CFE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/>
              <a:t>Speedup of X relative to 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Execution </a:t>
            </a:r>
            <a:r>
              <a:rPr lang="en-US" dirty="0" err="1" smtClean="0"/>
              <a:t>time</a:t>
            </a:r>
            <a:r>
              <a:rPr lang="en-US" baseline="-25000" dirty="0" err="1" smtClean="0"/>
              <a:t>Y</a:t>
            </a:r>
            <a:r>
              <a:rPr lang="en-US" dirty="0" smtClean="0"/>
              <a:t> / Execution </a:t>
            </a:r>
            <a:r>
              <a:rPr lang="en-US" dirty="0" err="1" smtClean="0"/>
              <a:t>time</a:t>
            </a:r>
            <a:r>
              <a:rPr lang="en-US" baseline="-25000" dirty="0" err="1" smtClean="0"/>
              <a:t>X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Execution time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rgbClr val="001CFE"/>
                </a:solidFill>
              </a:rPr>
              <a:t>Wall clock time</a:t>
            </a:r>
            <a:r>
              <a:rPr lang="en-US" dirty="0" smtClean="0"/>
              <a:t>:  includes all system overheads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rgbClr val="001CFE"/>
                </a:solidFill>
              </a:rPr>
              <a:t>CPU time</a:t>
            </a:r>
            <a:r>
              <a:rPr lang="en-US" dirty="0" smtClean="0"/>
              <a:t>:  only computation time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Benchmarks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Kernels (e.g. matrix multiply)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Toy programs (e.g. sorting)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Synthetic benchmarks (e.g. Dhrystone)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Benchmark suites (e.g. SPEC06fp, TPC-C)</a:t>
            </a:r>
          </a:p>
        </p:txBody>
      </p:sp>
      <p:sp>
        <p:nvSpPr>
          <p:cNvPr id="5099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995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9959" name="Rectangle 7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0996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99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996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45235" y="4743547"/>
            <a:ext cx="1746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solidFill>
                  <a:schemeClr val="accent5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Can be </a:t>
            </a:r>
            <a:r>
              <a:rPr lang="en-US" i="0" dirty="0" err="1" smtClean="0">
                <a:solidFill>
                  <a:schemeClr val="accent5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mis</a:t>
            </a:r>
            <a:r>
              <a:rPr lang="en-US" i="0" dirty="0" smtClean="0">
                <a:solidFill>
                  <a:schemeClr val="accent5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-leading</a:t>
            </a:r>
          </a:p>
        </p:txBody>
      </p:sp>
      <p:sp>
        <p:nvSpPr>
          <p:cNvPr id="5" name="Right Brace 4"/>
          <p:cNvSpPr/>
          <p:nvPr/>
        </p:nvSpPr>
        <p:spPr bwMode="auto">
          <a:xfrm>
            <a:off x="6649728" y="4652922"/>
            <a:ext cx="397819" cy="1035585"/>
          </a:xfrm>
          <a:prstGeom prst="rightBrace">
            <a:avLst/>
          </a:prstGeom>
          <a:noFill/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" y="6615696"/>
            <a:ext cx="2590837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1.8  Measuring Performance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981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02" y="5102042"/>
            <a:ext cx="7246992" cy="133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556" y="4165771"/>
            <a:ext cx="8494101" cy="97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Principles of Computer Design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 smtClean="0"/>
              <a:t>Take Advantage of Parallelism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e.g. multiple processors, disks, memory banks, pipelining, multiple functional units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800" b="1" dirty="0" smtClean="0"/>
              <a:t>Principle of Locality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 property of programs: data and instructions typical reused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800" b="1" dirty="0" smtClean="0"/>
              <a:t>Focus on the Common Case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Amdahl’s Law</a:t>
            </a:r>
          </a:p>
        </p:txBody>
      </p:sp>
      <p:sp>
        <p:nvSpPr>
          <p:cNvPr id="5099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995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9959" name="Rectangle 7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0996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99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996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7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7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-1" y="6615696"/>
            <a:ext cx="4219168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1.9  Quantitative Principles of Computer Design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062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wrap="none"/>
          <a:lstStyle/>
          <a:p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</a:rPr>
              <a:t>Course Administration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latinLnBrk="1"/>
            <a:r>
              <a:rPr lang="en-US" altLang="en-US" dirty="0"/>
              <a:t>TA/Grader: </a:t>
            </a:r>
            <a:r>
              <a:rPr lang="en-US" dirty="0" err="1"/>
              <a:t>Shamaria</a:t>
            </a:r>
            <a:r>
              <a:rPr lang="en-US" dirty="0"/>
              <a:t> Engram </a:t>
            </a:r>
            <a:endParaRPr lang="en-US" dirty="0" smtClean="0"/>
          </a:p>
          <a:p>
            <a:pPr latinLnBrk="1"/>
            <a:r>
              <a:rPr lang="en-US" altLang="en-US" dirty="0" smtClean="0"/>
              <a:t>Email:	</a:t>
            </a:r>
            <a:r>
              <a:rPr lang="en-US" dirty="0">
                <a:hlinkClick r:id="rId3"/>
              </a:rPr>
              <a:t> </a:t>
            </a:r>
            <a:r>
              <a:rPr lang="en-US" dirty="0" smtClean="0">
                <a:hlinkClick r:id="rId3"/>
              </a:rPr>
              <a:t>sengram@mail.usf.edu</a:t>
            </a:r>
            <a:r>
              <a:rPr lang="en-US" dirty="0" smtClean="0"/>
              <a:t> </a:t>
            </a:r>
          </a:p>
          <a:p>
            <a:pPr latinLnBrk="1"/>
            <a:r>
              <a:rPr lang="en-US" altLang="en-US" dirty="0" smtClean="0"/>
              <a:t>Office:	ENB 327</a:t>
            </a:r>
            <a:endParaRPr lang="en-US" altLang="en-US" dirty="0"/>
          </a:p>
          <a:p>
            <a:pPr lvl="1" latinLnBrk="1"/>
            <a:r>
              <a:rPr lang="en-US" altLang="en-US" dirty="0"/>
              <a:t>Office Hours</a:t>
            </a:r>
            <a:r>
              <a:rPr lang="en-US" altLang="en-US" dirty="0" smtClean="0"/>
              <a:t>:	 4-6pm Tue. &amp; </a:t>
            </a:r>
            <a:r>
              <a:rPr lang="en-US" altLang="en-US" smtClean="0"/>
              <a:t>Thr</a:t>
            </a:r>
            <a:endParaRPr lang="en-US" dirty="0"/>
          </a:p>
          <a:p>
            <a:pPr latinLnBrk="1"/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542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Amdahl’s Law - Example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86800" y="6553200"/>
            <a:ext cx="457200" cy="304800"/>
          </a:xfrm>
        </p:spPr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5099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995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9959" name="Rectangle 7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0996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99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996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7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7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5701" y="1219770"/>
            <a:ext cx="88525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0" dirty="0" smtClean="0">
                <a:latin typeface="Calibri" charset="0"/>
                <a:ea typeface="Calibri" charset="0"/>
                <a:cs typeface="Calibri" charset="0"/>
              </a:rPr>
              <a:t>Suppose a new processor is 10 times faster than the current one.  Assume that the current processor is 40% time busy with computation and 60% of the time idle waiting for IO. What is the overall speedup with the new processor?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" y="6615696"/>
            <a:ext cx="4219168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1.9  Quantitative Principles of Computer Design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462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Principles of Computer Design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 smtClean="0"/>
              <a:t>The Processor Performance Equation</a:t>
            </a:r>
          </a:p>
          <a:p>
            <a:pPr>
              <a:lnSpc>
                <a:spcPct val="90000"/>
              </a:lnSpc>
              <a:buNone/>
            </a:pPr>
            <a:endParaRPr lang="en-US" sz="2400" dirty="0" smtClean="0"/>
          </a:p>
        </p:txBody>
      </p:sp>
      <p:sp>
        <p:nvSpPr>
          <p:cNvPr id="5099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995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9959" name="Rectangle 7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0996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99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996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7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7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1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1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19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19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19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9868" y="1800183"/>
            <a:ext cx="7162028" cy="60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1650" y="2652712"/>
            <a:ext cx="3849005" cy="76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104" y="3722341"/>
            <a:ext cx="8421789" cy="70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83418" y="4432793"/>
            <a:ext cx="6977159" cy="93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-1" y="6519446"/>
            <a:ext cx="4219168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1.9  Quantitative Principles of Computer Design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5572" y="5662212"/>
            <a:ext cx="1102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>
                <a:latin typeface="Calibri" charset="0"/>
                <a:ea typeface="Calibri" charset="0"/>
                <a:cs typeface="Calibri" charset="0"/>
              </a:rPr>
              <a:t>ISA</a:t>
            </a:r>
          </a:p>
          <a:p>
            <a:r>
              <a:rPr lang="en-US" sz="2000" i="0" dirty="0" smtClean="0">
                <a:latin typeface="Calibri" charset="0"/>
                <a:ea typeface="Calibri" charset="0"/>
                <a:cs typeface="Calibri" charset="0"/>
              </a:rPr>
              <a:t>compiler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67432" y="5661351"/>
            <a:ext cx="6379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>
                <a:latin typeface="Calibri" charset="0"/>
                <a:ea typeface="Calibri" charset="0"/>
                <a:cs typeface="Calibri" charset="0"/>
              </a:rPr>
              <a:t>ISA</a:t>
            </a:r>
          </a:p>
          <a:p>
            <a:r>
              <a:rPr lang="en-US" sz="2000" i="0" dirty="0" smtClean="0">
                <a:latin typeface="Calibri" charset="0"/>
                <a:ea typeface="Calibri" charset="0"/>
                <a:cs typeface="Calibri" charset="0"/>
              </a:rPr>
              <a:t>arch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23691" y="5661351"/>
            <a:ext cx="1339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>
                <a:latin typeface="Calibri" charset="0"/>
                <a:ea typeface="Calibri" charset="0"/>
                <a:cs typeface="Calibri" charset="0"/>
              </a:rPr>
              <a:t>technology</a:t>
            </a:r>
          </a:p>
          <a:p>
            <a:r>
              <a:rPr lang="en-US" sz="2000" i="0" dirty="0" smtClean="0">
                <a:latin typeface="Calibri" charset="0"/>
                <a:ea typeface="Calibri" charset="0"/>
                <a:cs typeface="Calibri" charset="0"/>
              </a:rPr>
              <a:t>arch</a:t>
            </a: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 bwMode="auto">
          <a:xfrm flipV="1">
            <a:off x="1876941" y="5363887"/>
            <a:ext cx="0" cy="2983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3378284" y="5364965"/>
            <a:ext cx="0" cy="2983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4862394" y="5384454"/>
            <a:ext cx="0" cy="2983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8595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instruction types having different CPIs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err="1" smtClean="0"/>
              <a:t>IC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</a:t>
            </a:r>
            <a:r>
              <a:rPr lang="en-US" dirty="0" smtClean="0"/>
              <a:t>: count of instruction </a:t>
            </a:r>
            <a:r>
              <a:rPr lang="en-US" i="1" dirty="0" err="1" smtClean="0"/>
              <a:t>i</a:t>
            </a:r>
            <a:r>
              <a:rPr lang="en-US" dirty="0" smtClean="0"/>
              <a:t> in a program. </a:t>
            </a:r>
          </a:p>
          <a:p>
            <a:pPr lvl="1"/>
            <a:r>
              <a:rPr lang="en-US" dirty="0" err="1" smtClean="0"/>
              <a:t>CPI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</a:t>
            </a:r>
            <a:r>
              <a:rPr lang="en-US" smtClean="0"/>
              <a:t>: average cycle </a:t>
            </a:r>
            <a:r>
              <a:rPr lang="en-US" dirty="0" smtClean="0"/>
              <a:t>count for instruction </a:t>
            </a:r>
            <a:r>
              <a:rPr lang="en-US" i="1" dirty="0" err="1" smtClean="0"/>
              <a:t>i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7193" y="3104303"/>
            <a:ext cx="56197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1265" y="1977888"/>
            <a:ext cx="46005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Principles of Computer Design</a:t>
            </a:r>
            <a:endParaRPr lang="en-AU" dirty="0"/>
          </a:p>
        </p:txBody>
      </p:sp>
      <p:sp>
        <p:nvSpPr>
          <p:cNvPr id="5099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995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9959" name="Rectangle 7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0996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99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996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7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7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1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1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19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19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19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777" y="5825121"/>
            <a:ext cx="7728581" cy="29994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-1" y="6615696"/>
            <a:ext cx="4219168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1.9  Quantitative Principles of Computer Design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427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553200"/>
            <a:ext cx="457200" cy="304800"/>
          </a:xfrm>
        </p:spPr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9968" y="244231"/>
            <a:ext cx="5830507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latin typeface="Calibri" charset="0"/>
                <a:ea typeface="Calibri" charset="0"/>
                <a:cs typeface="Calibri" charset="0"/>
              </a:rPr>
              <a:t>Suppose the following measurements</a:t>
            </a:r>
          </a:p>
          <a:p>
            <a:r>
              <a:rPr lang="en-US" i="0" dirty="0" smtClean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i="0" dirty="0" err="1" smtClean="0">
                <a:latin typeface="Calibri" charset="0"/>
                <a:ea typeface="Calibri" charset="0"/>
                <a:cs typeface="Calibri" charset="0"/>
              </a:rPr>
              <a:t>freq</a:t>
            </a:r>
            <a:r>
              <a:rPr lang="en-US" i="0" dirty="0" smtClean="0">
                <a:latin typeface="Calibri" charset="0"/>
                <a:ea typeface="Calibri" charset="0"/>
                <a:cs typeface="Calibri" charset="0"/>
              </a:rPr>
              <a:t> of FP ops = 25%</a:t>
            </a:r>
          </a:p>
          <a:p>
            <a:r>
              <a:rPr lang="en-US" i="0" dirty="0" smtClean="0">
                <a:latin typeface="Calibri" charset="0"/>
                <a:ea typeface="Calibri" charset="0"/>
                <a:cs typeface="Calibri" charset="0"/>
              </a:rPr>
              <a:t>	Average CPI of FP ops = 4 cycles</a:t>
            </a:r>
          </a:p>
          <a:p>
            <a:r>
              <a:rPr lang="en-US" i="0" dirty="0" smtClean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i="0" dirty="0" err="1" smtClean="0">
                <a:latin typeface="Calibri" charset="0"/>
                <a:ea typeface="Calibri" charset="0"/>
                <a:cs typeface="Calibri" charset="0"/>
              </a:rPr>
              <a:t>freq</a:t>
            </a:r>
            <a:r>
              <a:rPr lang="en-US" i="0" dirty="0" smtClean="0">
                <a:latin typeface="Calibri" charset="0"/>
                <a:ea typeface="Calibri" charset="0"/>
                <a:cs typeface="Calibri" charset="0"/>
              </a:rPr>
              <a:t> of FPSQR = 2%</a:t>
            </a:r>
          </a:p>
          <a:p>
            <a:r>
              <a:rPr lang="en-US" i="0" dirty="0" smtClean="0">
                <a:latin typeface="Calibri" charset="0"/>
                <a:ea typeface="Calibri" charset="0"/>
                <a:cs typeface="Calibri" charset="0"/>
              </a:rPr>
              <a:t>	Average CPI of FPSQR = 20 cycles</a:t>
            </a:r>
          </a:p>
          <a:p>
            <a:r>
              <a:rPr lang="en-US" i="0" dirty="0">
                <a:latin typeface="Calibri" charset="0"/>
                <a:ea typeface="Calibri" charset="0"/>
                <a:cs typeface="Calibri" charset="0"/>
              </a:rPr>
              <a:t>	Average CPI of other </a:t>
            </a:r>
            <a:r>
              <a:rPr lang="en-US" i="0" dirty="0" err="1">
                <a:latin typeface="Calibri" charset="0"/>
                <a:ea typeface="Calibri" charset="0"/>
                <a:cs typeface="Calibri" charset="0"/>
              </a:rPr>
              <a:t>inst</a:t>
            </a:r>
            <a:r>
              <a:rPr lang="en-US" i="0" dirty="0">
                <a:latin typeface="Calibri" charset="0"/>
                <a:ea typeface="Calibri" charset="0"/>
                <a:cs typeface="Calibri" charset="0"/>
              </a:rPr>
              <a:t> = 1.33 cycles</a:t>
            </a:r>
          </a:p>
          <a:p>
            <a:endParaRPr lang="en-US" i="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i="0" dirty="0" smtClean="0">
                <a:latin typeface="Calibri" charset="0"/>
                <a:ea typeface="Calibri" charset="0"/>
                <a:cs typeface="Calibri" charset="0"/>
              </a:rPr>
              <a:t>   Design #1: decrease CPI of FPSQR to 2</a:t>
            </a:r>
          </a:p>
          <a:p>
            <a:r>
              <a:rPr lang="en-US" i="0" dirty="0" smtClean="0">
                <a:latin typeface="Calibri" charset="0"/>
                <a:ea typeface="Calibri" charset="0"/>
                <a:cs typeface="Calibri" charset="0"/>
              </a:rPr>
              <a:t>   Design #2: decrease CPI of all FP to 2.5</a:t>
            </a:r>
          </a:p>
          <a:p>
            <a:pPr>
              <a:spcBef>
                <a:spcPts val="1200"/>
              </a:spcBef>
            </a:pPr>
            <a:r>
              <a:rPr lang="en-US" i="0" dirty="0" smtClean="0">
                <a:latin typeface="Calibri" charset="0"/>
                <a:ea typeface="Calibri" charset="0"/>
                <a:cs typeface="Calibri" charset="0"/>
              </a:rPr>
              <a:t>Compare these two design alternatives.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6615696"/>
            <a:ext cx="4219168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i="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1.9  Quantitative Principles of Computer Design</a:t>
            </a:r>
            <a:endParaRPr lang="en-US" sz="1600" b="1" i="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445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725" y="1153236"/>
            <a:ext cx="8852597" cy="5559063"/>
          </a:xfrm>
        </p:spPr>
        <p:txBody>
          <a:bodyPr/>
          <a:lstStyle/>
          <a:p>
            <a:r>
              <a:rPr lang="en-US" sz="2800" dirty="0" smtClean="0"/>
              <a:t>Computer architecture involves ISA, microarchitecture, HW technologies.</a:t>
            </a:r>
          </a:p>
          <a:p>
            <a:pPr lvl="1"/>
            <a:r>
              <a:rPr lang="en-US" sz="2400" dirty="0" smtClean="0"/>
              <a:t>Is about making tradeoffs among design parameters optimized for target applications.</a:t>
            </a:r>
          </a:p>
          <a:p>
            <a:pPr lvl="1"/>
            <a:r>
              <a:rPr lang="en-US" sz="2400" dirty="0" smtClean="0"/>
              <a:t>Should be mindful about technology trends, and their impacts on comp. design.</a:t>
            </a:r>
          </a:p>
          <a:p>
            <a:r>
              <a:rPr lang="en-US" sz="2800" dirty="0" smtClean="0"/>
              <a:t>Classification of comp. arch. </a:t>
            </a:r>
            <a:r>
              <a:rPr lang="en-US" sz="2800" dirty="0" err="1" smtClean="0"/>
              <a:t>wrt</a:t>
            </a:r>
            <a:r>
              <a:rPr lang="en-US" sz="2800" dirty="0" smtClean="0"/>
              <a:t> different types of parallelism they exploit.</a:t>
            </a:r>
          </a:p>
          <a:p>
            <a:r>
              <a:rPr lang="en-US" sz="2800" dirty="0" smtClean="0"/>
              <a:t>Reviews of trends of various system parameters.</a:t>
            </a:r>
          </a:p>
          <a:p>
            <a:r>
              <a:rPr lang="en-US" sz="2800" dirty="0" smtClean="0"/>
              <a:t>Overviews of computer design principles</a:t>
            </a:r>
          </a:p>
          <a:p>
            <a:pPr lvl="1"/>
            <a:r>
              <a:rPr lang="en-US" sz="2400" dirty="0" smtClean="0"/>
              <a:t>Exploitation of parallelism, locality, optimization for common cases, etc.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560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213" y="50800"/>
            <a:ext cx="1900237" cy="2341706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50725" y="1859279"/>
            <a:ext cx="8852597" cy="4853019"/>
          </a:xfrm>
          <a:noFill/>
        </p:spPr>
        <p:txBody>
          <a:bodyPr/>
          <a:lstStyle/>
          <a:p>
            <a:pPr>
              <a:lnSpc>
                <a:spcPct val="85000"/>
              </a:lnSpc>
              <a:tabLst>
                <a:tab pos="1206500" algn="l"/>
                <a:tab pos="2057400" algn="l"/>
                <a:tab pos="5092700" algn="l"/>
              </a:tabLst>
            </a:pPr>
            <a:r>
              <a:rPr lang="en-US" altLang="en-US" dirty="0" smtClean="0"/>
              <a:t>Text: </a:t>
            </a:r>
          </a:p>
          <a:p>
            <a:pPr lvl="1" latinLnBrk="1"/>
            <a:r>
              <a:rPr lang="en-US" dirty="0">
                <a:solidFill>
                  <a:srgbClr val="FF0000"/>
                </a:solidFill>
              </a:rPr>
              <a:t>Computer Architecture: A Quantitative Approach </a:t>
            </a:r>
            <a:r>
              <a:rPr lang="en-US" dirty="0"/>
              <a:t>by Hennessy &amp; Patterson, </a:t>
            </a:r>
            <a:r>
              <a:rPr lang="en-US" dirty="0" smtClean="0"/>
              <a:t>6th </a:t>
            </a:r>
            <a:r>
              <a:rPr lang="en-US" dirty="0"/>
              <a:t>Edition, Morgan Kaufmann (</a:t>
            </a:r>
            <a:r>
              <a:rPr lang="en-US" b="1" dirty="0"/>
              <a:t>Required</a:t>
            </a:r>
            <a:r>
              <a:rPr lang="en-US" dirty="0"/>
              <a:t>).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Computer </a:t>
            </a:r>
            <a:r>
              <a:rPr lang="en-US" dirty="0">
                <a:solidFill>
                  <a:srgbClr val="FF0000"/>
                </a:solidFill>
              </a:rPr>
              <a:t>Organization and Design, </a:t>
            </a:r>
            <a:r>
              <a:rPr lang="en-US" dirty="0" smtClean="0">
                <a:solidFill>
                  <a:srgbClr val="FF0000"/>
                </a:solidFill>
              </a:rPr>
              <a:t>5th </a:t>
            </a:r>
            <a:r>
              <a:rPr lang="en-US" dirty="0">
                <a:solidFill>
                  <a:srgbClr val="FF0000"/>
                </a:solidFill>
              </a:rPr>
              <a:t>Edition</a:t>
            </a:r>
            <a:r>
              <a:rPr lang="en-US" dirty="0"/>
              <a:t>: The Hardware/Software </a:t>
            </a:r>
            <a:r>
              <a:rPr lang="en-US" dirty="0" smtClean="0"/>
              <a:t>Interface, </a:t>
            </a:r>
            <a:r>
              <a:rPr lang="en-US" dirty="0"/>
              <a:t>Morgan Kaufmann </a:t>
            </a:r>
            <a:r>
              <a:rPr lang="en-US" dirty="0" smtClean="0"/>
              <a:t>by </a:t>
            </a:r>
            <a:r>
              <a:rPr lang="en-US" dirty="0"/>
              <a:t>Hennessy &amp; Patterson (</a:t>
            </a:r>
            <a:r>
              <a:rPr lang="en-US" b="1" dirty="0"/>
              <a:t>Recommended</a:t>
            </a:r>
            <a:r>
              <a:rPr lang="en-US" dirty="0"/>
              <a:t>)</a:t>
            </a:r>
            <a:endParaRPr lang="en-US" altLang="en-US" dirty="0" smtClean="0"/>
          </a:p>
          <a:p>
            <a:pPr>
              <a:lnSpc>
                <a:spcPct val="85000"/>
              </a:lnSpc>
              <a:tabLst>
                <a:tab pos="1206500" algn="l"/>
                <a:tab pos="2057400" algn="l"/>
                <a:tab pos="5092700" algn="l"/>
              </a:tabLst>
            </a:pPr>
            <a:r>
              <a:rPr lang="en-US" altLang="en-US" dirty="0" smtClean="0"/>
              <a:t>Additional material will be posted </a:t>
            </a:r>
          </a:p>
          <a:p>
            <a:pPr>
              <a:lnSpc>
                <a:spcPct val="85000"/>
              </a:lnSpc>
              <a:tabLst>
                <a:tab pos="1206500" algn="l"/>
                <a:tab pos="2057400" algn="l"/>
                <a:tab pos="5092700" algn="l"/>
              </a:tabLst>
            </a:pPr>
            <a:r>
              <a:rPr lang="en-US" altLang="en-US" dirty="0" smtClean="0"/>
              <a:t>Partial lectures and reading material will be posted before class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wrap="none"/>
          <a:lstStyle/>
          <a:p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</a:rPr>
              <a:t>Course Material</a:t>
            </a:r>
          </a:p>
        </p:txBody>
      </p:sp>
    </p:spTree>
    <p:extLst>
      <p:ext uri="{BB962C8B-B14F-4D97-AF65-F5344CB8AC3E}">
        <p14:creationId xmlns:p14="http://schemas.microsoft.com/office/powerpoint/2010/main" val="1564612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</a:rPr>
              <a:t>Evaluation and Grading Information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idx="1"/>
          </p:nvPr>
        </p:nvSpPr>
        <p:spPr>
          <a:xfrm>
            <a:off x="150726" y="4258101"/>
            <a:ext cx="8852597" cy="2158999"/>
          </a:xfrm>
        </p:spPr>
        <p:txBody>
          <a:bodyPr/>
          <a:lstStyle/>
          <a:p>
            <a:r>
              <a:rPr lang="en-US" altLang="en-US" dirty="0" smtClean="0"/>
              <a:t>Let me know about midterm exam conflicts </a:t>
            </a:r>
            <a:r>
              <a:rPr lang="en-US" altLang="en-US" dirty="0" smtClean="0">
                <a:solidFill>
                  <a:schemeClr val="accent1"/>
                </a:solidFill>
              </a:rPr>
              <a:t>ASAP</a:t>
            </a:r>
          </a:p>
          <a:p>
            <a:r>
              <a:rPr lang="en-US" altLang="en-US" dirty="0" smtClean="0"/>
              <a:t>For homework/quiz grades talk to the TA.</a:t>
            </a:r>
          </a:p>
          <a:p>
            <a:pPr lvl="1"/>
            <a:r>
              <a:rPr lang="en-US" altLang="en-US" dirty="0" smtClean="0"/>
              <a:t>All HW must be submitted electronically to Canvas.</a:t>
            </a:r>
          </a:p>
          <a:p>
            <a:r>
              <a:rPr lang="en-US" altLang="en-US" dirty="0" smtClean="0"/>
              <a:t>Other queries: TA and Instructor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24" y="1381760"/>
            <a:ext cx="8823489" cy="2641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148552" y="2753710"/>
            <a:ext cx="2554014" cy="3573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i="0" dirty="0" smtClean="0">
                <a:latin typeface="Times New Roman" charset="0"/>
                <a:ea typeface="Times New Roman" charset="0"/>
                <a:cs typeface="Times New Roman" charset="0"/>
              </a:rPr>
              <a:t>October 1</a:t>
            </a:r>
            <a:r>
              <a:rPr lang="en-US" sz="2200" i="0" baseline="30000" dirty="0" smtClean="0">
                <a:latin typeface="Times New Roman" charset="0"/>
                <a:ea typeface="Times New Roman" charset="0"/>
                <a:cs typeface="Times New Roman" charset="0"/>
              </a:rPr>
              <a:t>st</a:t>
            </a:r>
            <a:r>
              <a:rPr lang="en-US" sz="2200" i="0" dirty="0" smtClean="0">
                <a:latin typeface="Times New Roman" charset="0"/>
                <a:ea typeface="Times New Roman" charset="0"/>
                <a:cs typeface="Times New Roman" charset="0"/>
              </a:rPr>
              <a:t>, 2018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85490" y="3179379"/>
            <a:ext cx="2653862" cy="3573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Dec. 3, 3 </a:t>
            </a:r>
            <a:r>
              <a:rPr kumimoji="0" lang="mr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5pm 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090745" y="3573517"/>
            <a:ext cx="2653862" cy="3573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TBD</a:t>
            </a:r>
          </a:p>
        </p:txBody>
      </p:sp>
    </p:spTree>
    <p:extLst>
      <p:ext uri="{BB962C8B-B14F-4D97-AF65-F5344CB8AC3E}">
        <p14:creationId xmlns:p14="http://schemas.microsoft.com/office/powerpoint/2010/main" val="3229115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</a:rPr>
              <a:t>Final Grading Scale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6" y="2084200"/>
            <a:ext cx="8995833" cy="177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2995448" y="4750674"/>
            <a:ext cx="2554014" cy="3573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No curves!</a:t>
            </a:r>
          </a:p>
        </p:txBody>
      </p:sp>
    </p:spTree>
    <p:extLst>
      <p:ext uri="{BB962C8B-B14F-4D97-AF65-F5344CB8AC3E}">
        <p14:creationId xmlns:p14="http://schemas.microsoft.com/office/powerpoint/2010/main" val="683773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wrap="none"/>
          <a:lstStyle/>
          <a:p>
            <a:r>
              <a:rPr lang="en-US" altLang="en-US" dirty="0" smtClean="0"/>
              <a:t>What You Should Know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idx="1"/>
          </p:nvPr>
        </p:nvSpPr>
        <p:spPr>
          <a:xfrm>
            <a:off x="150725" y="1146412"/>
            <a:ext cx="8852597" cy="5565887"/>
          </a:xfrm>
          <a:noFill/>
        </p:spPr>
        <p:txBody>
          <a:bodyPr/>
          <a:lstStyle/>
          <a:p>
            <a:r>
              <a:rPr lang="en-US" altLang="en-US" sz="2800" dirty="0"/>
              <a:t>Course prerequisites</a:t>
            </a:r>
          </a:p>
          <a:p>
            <a:pPr lvl="1" latinLnBrk="1"/>
            <a:r>
              <a:rPr lang="en-US" sz="2400" dirty="0"/>
              <a:t>CDA 3201 Logic Design </a:t>
            </a:r>
          </a:p>
          <a:p>
            <a:pPr lvl="1" latinLnBrk="1"/>
            <a:r>
              <a:rPr lang="en-US" sz="2400" dirty="0"/>
              <a:t>CDA 4205 Computer Architecture</a:t>
            </a:r>
            <a:endParaRPr lang="en-US" altLang="en-US" sz="2400" dirty="0"/>
          </a:p>
          <a:p>
            <a:r>
              <a:rPr lang="en-US" altLang="en-US" sz="2800" dirty="0" smtClean="0"/>
              <a:t>Basic logic design &amp; computer organization</a:t>
            </a:r>
          </a:p>
          <a:p>
            <a:pPr lvl="1"/>
            <a:r>
              <a:rPr lang="en-US" altLang="en-US" sz="2400" dirty="0" smtClean="0"/>
              <a:t>Information representation, Boolean logic</a:t>
            </a:r>
            <a:endParaRPr lang="en-US" altLang="en-US" sz="2400" dirty="0"/>
          </a:p>
          <a:p>
            <a:pPr lvl="1"/>
            <a:r>
              <a:rPr lang="en-US" altLang="en-US" sz="2400" dirty="0"/>
              <a:t>Logic building blocks: flip-flops, multiplexers, decoders, shift registers </a:t>
            </a:r>
          </a:p>
          <a:p>
            <a:pPr lvl="1"/>
            <a:r>
              <a:rPr lang="en-US" altLang="en-US" sz="2400" dirty="0" err="1" smtClean="0"/>
              <a:t>Datapaths</a:t>
            </a:r>
            <a:r>
              <a:rPr lang="en-US" altLang="en-US" sz="2400" dirty="0"/>
              <a:t>,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register </a:t>
            </a:r>
            <a:r>
              <a:rPr lang="en-US" altLang="en-US" sz="2400" dirty="0" smtClean="0"/>
              <a:t>transfer level design</a:t>
            </a:r>
          </a:p>
          <a:p>
            <a:pPr lvl="1"/>
            <a:r>
              <a:rPr lang="en-US" altLang="en-US" sz="2400" dirty="0"/>
              <a:t>Knowledge of digital systems in terms of computer organization and logic level design </a:t>
            </a:r>
          </a:p>
          <a:p>
            <a:pPr lvl="1"/>
            <a:r>
              <a:rPr lang="en-US" altLang="en-US" sz="2400" dirty="0"/>
              <a:t>Instruction sets: opcodes, </a:t>
            </a:r>
            <a:r>
              <a:rPr lang="en-US" altLang="en-US" sz="2400" dirty="0" smtClean="0"/>
              <a:t>operands, memory addressing, </a:t>
            </a:r>
            <a:r>
              <a:rPr lang="en-US" altLang="en-US" sz="2400" dirty="0" err="1" smtClean="0"/>
              <a:t>etc</a:t>
            </a:r>
            <a:endParaRPr lang="en-US" altLang="en-US" sz="2400" dirty="0" smtClean="0"/>
          </a:p>
          <a:p>
            <a:pPr lvl="1"/>
            <a:r>
              <a:rPr lang="en-US" altLang="en-US" sz="2400" dirty="0" smtClean="0"/>
              <a:t>Input/output </a:t>
            </a:r>
            <a:r>
              <a:rPr lang="en-US" altLang="en-US" sz="2400" dirty="0"/>
              <a:t>and communication; </a:t>
            </a:r>
            <a:r>
              <a:rPr lang="en-US" altLang="en-US" sz="2400" dirty="0" smtClean="0"/>
              <a:t>memory hierarchy.</a:t>
            </a:r>
            <a:endParaRPr lang="en-US" altLang="en-US" sz="2400" dirty="0"/>
          </a:p>
          <a:p>
            <a:r>
              <a:rPr lang="en-US" altLang="en-US" sz="2800" dirty="0" smtClean="0"/>
              <a:t>Basic knowledge of assembly programming.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C4199-F8B7-463F-8679-1D7C78B959A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38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HPG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HPG">
      <a:majorFont>
        <a:latin typeface="Neo Sans Intel"/>
        <a:ea typeface=""/>
        <a:cs typeface="Arial"/>
      </a:majorFont>
      <a:minorFont>
        <a:latin typeface="Neo Sans Int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arrow" w="med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2800" i="0" dirty="0" smtClean="0">
            <a:latin typeface="Calibri" charset="0"/>
            <a:ea typeface="Calibri" charset="0"/>
            <a:cs typeface="Calibri" charset="0"/>
          </a:defRPr>
        </a:defPPr>
      </a:lstStyle>
    </a:txDef>
  </a:objectDefaults>
  <a:extraClrSchemeLst>
    <a:extraClrScheme>
      <a:clrScheme name="MHPG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P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HPG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PG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PG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PG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PG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136640</TotalTime>
  <Words>3655</Words>
  <Application>Microsoft Macintosh PowerPoint</Application>
  <PresentationFormat>On-screen Show (4:3)</PresentationFormat>
  <Paragraphs>715</Paragraphs>
  <Slides>54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9" baseType="lpstr">
      <vt:lpstr>.AppleSystemUIFont</vt:lpstr>
      <vt:lpstr>Arial Unicode MS</vt:lpstr>
      <vt:lpstr>Berlin Sans FB Demi</vt:lpstr>
      <vt:lpstr>Calibri</vt:lpstr>
      <vt:lpstr>Courier New</vt:lpstr>
      <vt:lpstr>Helvetica</vt:lpstr>
      <vt:lpstr>Mangal</vt:lpstr>
      <vt:lpstr>monaco</vt:lpstr>
      <vt:lpstr>MS PGothic</vt:lpstr>
      <vt:lpstr>Neo Sans Intel</vt:lpstr>
      <vt:lpstr>Times New Roman</vt:lpstr>
      <vt:lpstr>Wingdings</vt:lpstr>
      <vt:lpstr>ZapfDingbatsITC</vt:lpstr>
      <vt:lpstr>Arial</vt:lpstr>
      <vt:lpstr>MHPG</vt:lpstr>
      <vt:lpstr>EEL 6764 Principles of Computer Architecture</vt:lpstr>
      <vt:lpstr>About This Course</vt:lpstr>
      <vt:lpstr>Course Objectives</vt:lpstr>
      <vt:lpstr>Instructor</vt:lpstr>
      <vt:lpstr>Course Administration</vt:lpstr>
      <vt:lpstr>Course Material</vt:lpstr>
      <vt:lpstr>Evaluation and Grading Information</vt:lpstr>
      <vt:lpstr>Final Grading Scale</vt:lpstr>
      <vt:lpstr>What You Should Know</vt:lpstr>
      <vt:lpstr>Expectations from You</vt:lpstr>
      <vt:lpstr>More on Homework Assignments</vt:lpstr>
      <vt:lpstr>Cheating and Academic Dishonesty</vt:lpstr>
      <vt:lpstr>Course Content</vt:lpstr>
      <vt:lpstr>Reading</vt:lpstr>
      <vt:lpstr>How Do the Pieces Fit Together?</vt:lpstr>
      <vt:lpstr>An Example</vt:lpstr>
      <vt:lpstr>A System-Level View</vt:lpstr>
      <vt:lpstr>Computer Architecture</vt:lpstr>
      <vt:lpstr>What is Computer Architecture?</vt:lpstr>
      <vt:lpstr>Ubiquitous Usage of Computers</vt:lpstr>
      <vt:lpstr>Where is the Market?</vt:lpstr>
      <vt:lpstr>Computer Applications</vt:lpstr>
      <vt:lpstr>System Design Parameters</vt:lpstr>
      <vt:lpstr>Classes of Computers</vt:lpstr>
      <vt:lpstr>Single Processor Performance</vt:lpstr>
      <vt:lpstr>Computer Technology Driving Forces</vt:lpstr>
      <vt:lpstr>Current Trends in Architecture</vt:lpstr>
      <vt:lpstr>Classes of Parallelism</vt:lpstr>
      <vt:lpstr>Flynn’s Taxonomy</vt:lpstr>
      <vt:lpstr>Computer Architecture – Past and Now</vt:lpstr>
      <vt:lpstr>Technology Trends</vt:lpstr>
      <vt:lpstr>First Microprocessor</vt:lpstr>
      <vt:lpstr>Height of Single-Core Processor</vt:lpstr>
      <vt:lpstr>Transistors and Wires</vt:lpstr>
      <vt:lpstr>Bandwidth and Latency</vt:lpstr>
      <vt:lpstr>Bandwidth and Latency</vt:lpstr>
      <vt:lpstr>Power and Energy</vt:lpstr>
      <vt:lpstr>Dynamic Energy and Power</vt:lpstr>
      <vt:lpstr>Power and Energy</vt:lpstr>
      <vt:lpstr>Power</vt:lpstr>
      <vt:lpstr>Reducing Power</vt:lpstr>
      <vt:lpstr>Static Power</vt:lpstr>
      <vt:lpstr>Where are Energy/Area Consumed?</vt:lpstr>
      <vt:lpstr>Factors Affecting Cost</vt:lpstr>
      <vt:lpstr>Integrated Circuit: Wafer and Die</vt:lpstr>
      <vt:lpstr>Cost of Integrated Circuit Cost</vt:lpstr>
      <vt:lpstr>Dependability</vt:lpstr>
      <vt:lpstr>Measuring Performance</vt:lpstr>
      <vt:lpstr>Principles of Computer Design</vt:lpstr>
      <vt:lpstr>Amdahl’s Law - Example</vt:lpstr>
      <vt:lpstr>Principles of Computer Design</vt:lpstr>
      <vt:lpstr>Principles of Computer Design</vt:lpstr>
      <vt:lpstr>PowerPoint Presentation</vt:lpstr>
      <vt:lpstr>Summary </vt:lpstr>
    </vt:vector>
  </TitlesOfParts>
  <Company>UC Berkeley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kaat</dc:creator>
  <cp:lastModifiedBy>Microsoft Office User</cp:lastModifiedBy>
  <cp:revision>3201</cp:revision>
  <cp:lastPrinted>2018-08-27T16:26:00Z</cp:lastPrinted>
  <dcterms:created xsi:type="dcterms:W3CDTF">1997-04-13T14:24:48Z</dcterms:created>
  <dcterms:modified xsi:type="dcterms:W3CDTF">2018-08-27T16:26:04Z</dcterms:modified>
</cp:coreProperties>
</file>