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5"/>
  </p:notesMasterIdLst>
  <p:handoutMasterIdLst>
    <p:handoutMasterId r:id="rId6"/>
  </p:handoutMasterIdLst>
  <p:sldIdLst>
    <p:sldId id="270" r:id="rId2"/>
    <p:sldId id="271" r:id="rId3"/>
    <p:sldId id="272" r:id="rId4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tx1"/>
      </a:buClr>
      <a:buSzPct val="60000"/>
      <a:buFont typeface="Wingdings" pitchFamily="2" charset="2"/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tx1"/>
      </a:buClr>
      <a:buSzPct val="60000"/>
      <a:buFont typeface="Wingdings" pitchFamily="2" charset="2"/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tx1"/>
      </a:buClr>
      <a:buSzPct val="60000"/>
      <a:buFont typeface="Wingdings" pitchFamily="2" charset="2"/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tx1"/>
      </a:buClr>
      <a:buSzPct val="60000"/>
      <a:buFont typeface="Wingdings" pitchFamily="2" charset="2"/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tx1"/>
      </a:buClr>
      <a:buSzPct val="60000"/>
      <a:buFont typeface="Wingdings" pitchFamily="2" charset="2"/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CFE"/>
    <a:srgbClr val="004BF3"/>
    <a:srgbClr val="0033CC"/>
    <a:srgbClr val="000066"/>
    <a:srgbClr val="003399"/>
    <a:srgbClr val="000099"/>
    <a:srgbClr val="808080"/>
    <a:srgbClr val="5F5F5F"/>
    <a:srgbClr val="3399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877" autoAdjust="0"/>
    <p:restoredTop sz="93969" autoAdjust="0"/>
  </p:normalViewPr>
  <p:slideViewPr>
    <p:cSldViewPr snapToGrid="0">
      <p:cViewPr varScale="1">
        <p:scale>
          <a:sx n="167" d="100"/>
          <a:sy n="167" d="100"/>
        </p:scale>
        <p:origin x="640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98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4" d="100"/>
        <a:sy n="114" d="100"/>
      </p:scale>
      <p:origin x="0" y="7120"/>
    </p:cViewPr>
  </p:sorterViewPr>
  <p:notesViewPr>
    <p:cSldViewPr snapToGrid="0">
      <p:cViewPr varScale="1">
        <p:scale>
          <a:sx n="85" d="100"/>
          <a:sy n="85" d="100"/>
        </p:scale>
        <p:origin x="3864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54371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r>
              <a:rPr lang="en-US"/>
              <a:t>The University of Adelaide, School of Computer Science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75300" y="0"/>
            <a:ext cx="152400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fld id="{4AE1C6F6-EFE8-CA49-9A92-7F73AC3998E8}" type="datetime3">
              <a:rPr lang="en-US" smtClean="0"/>
              <a:t>12 September 2018</a:t>
            </a:fld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54371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r>
              <a:rPr lang="en-US"/>
              <a:t>Chapter 2 — Instructions: Language of the Computer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75300" y="9723438"/>
            <a:ext cx="152400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fld id="{57C84157-CAC9-4329-91AD-EB3C6746FA3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r>
              <a:rPr lang="en-US"/>
              <a:t>The University of Adelaide, School of Computer Science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fld id="{04144625-7B4B-A249-98CA-B4E955C99A0C}" type="datetime3">
              <a:rPr lang="en-US" smtClean="0"/>
              <a:t>12 September 2018</a:t>
            </a:fld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r>
              <a:rPr lang="en-US"/>
              <a:t>Chapter 2 — Instructions: Language of the Computer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fld id="{EE145C4F-ECA4-4DD7-819E-C9FECED2784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fontAlgn="base">
      <a:spcBef>
        <a:spcPct val="30000"/>
      </a:spcBef>
      <a:spcAft>
        <a:spcPct val="0"/>
      </a:spcAft>
      <a:defRPr sz="1800" kern="1200" baseline="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800" kern="1200" baseline="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800" kern="1200" baseline="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800" kern="1200" baseline="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800" kern="1200" baseline="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90FF55BA-2432-9741-B816-7307DF2ECA2F}" type="datetime3">
              <a:rPr lang="en-US" smtClean="0"/>
              <a:t>12 September 2018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CEACC0-B677-4A29-B1E6-BCE98563D55B}" type="slidenum">
              <a:rPr lang="en-US"/>
              <a:pPr/>
              <a:t>1</a:t>
            </a:fld>
            <a:endParaRPr lang="en-US"/>
          </a:p>
        </p:txBody>
      </p:sp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82" name="Text Box 42"/>
          <p:cNvSpPr txBox="1">
            <a:spLocks noChangeArrowheads="1"/>
          </p:cNvSpPr>
          <p:nvPr userDrawn="1"/>
        </p:nvSpPr>
        <p:spPr bwMode="auto">
          <a:xfrm>
            <a:off x="8542624" y="6576714"/>
            <a:ext cx="5762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63BBFCE6-A6C8-4251-973B-1D0917AA6A4E}" type="slidenum">
              <a:rPr lang="en-AU" sz="1200" b="1">
                <a:latin typeface="Arial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‹#›</a:t>
            </a:fld>
            <a:endParaRPr lang="en-GB" sz="1200" dirty="0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69113" y="115888"/>
            <a:ext cx="2085975" cy="6121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1188" y="115888"/>
            <a:ext cx="6105525" cy="6121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115888"/>
            <a:ext cx="8281987" cy="7016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4213" y="1125538"/>
            <a:ext cx="8270875" cy="511175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115888"/>
            <a:ext cx="8281987" cy="7016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4213" y="1125538"/>
            <a:ext cx="4059237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5850" y="1125538"/>
            <a:ext cx="4059238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>
                <a:solidFill>
                  <a:srgbClr val="001CFE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lnSpc>
                <a:spcPct val="100000"/>
              </a:lnSpc>
              <a:spcBef>
                <a:spcPts val="600"/>
              </a:spcBef>
              <a:buSzPct val="80000"/>
              <a:buFont typeface="ArialUnicodeMS" charset="0"/>
              <a:buChar char="➛"/>
              <a:defRPr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742950" indent="-285750">
              <a:lnSpc>
                <a:spcPct val="100000"/>
              </a:lnSpc>
              <a:spcBef>
                <a:spcPts val="600"/>
              </a:spcBef>
              <a:buSzPct val="80000"/>
              <a:buFont typeface="ArialUnicodeMS" charset="0"/>
              <a:buChar char="➛"/>
              <a:defRPr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2pPr>
            <a:lvl3pPr marL="1143000" indent="-228600">
              <a:lnSpc>
                <a:spcPct val="100000"/>
              </a:lnSpc>
              <a:spcBef>
                <a:spcPts val="600"/>
              </a:spcBef>
              <a:buSzPct val="80000"/>
              <a:buFont typeface="ArialUnicodeMS" charset="0"/>
              <a:buChar char="➛"/>
              <a:defRPr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3pPr>
            <a:lvl4pPr marL="1600200" indent="-228600">
              <a:lnSpc>
                <a:spcPct val="100000"/>
              </a:lnSpc>
              <a:spcBef>
                <a:spcPts val="600"/>
              </a:spcBef>
              <a:buSzPct val="80000"/>
              <a:buFont typeface="ArialUnicodeMS" charset="0"/>
              <a:buChar char="➛"/>
              <a:defRPr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4pPr>
            <a:lvl5pPr marL="2057400" indent="-228600">
              <a:lnSpc>
                <a:spcPct val="100000"/>
              </a:lnSpc>
              <a:spcBef>
                <a:spcPts val="600"/>
              </a:spcBef>
              <a:buSzPct val="80000"/>
              <a:buFont typeface="ArialUnicodeMS" charset="0"/>
              <a:buChar char="➛"/>
              <a:defRPr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3" y="1125538"/>
            <a:ext cx="4059237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5850" y="1125538"/>
            <a:ext cx="4059238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>
                <a:solidFill>
                  <a:srgbClr val="001CFE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2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4936" y="1160980"/>
            <a:ext cx="8815226" cy="532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79673" y="239177"/>
            <a:ext cx="881021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239630" name="Text Box 14"/>
          <p:cNvSpPr txBox="1">
            <a:spLocks noChangeArrowheads="1"/>
          </p:cNvSpPr>
          <p:nvPr userDrawn="1"/>
        </p:nvSpPr>
        <p:spPr bwMode="auto">
          <a:xfrm>
            <a:off x="8552736" y="6579830"/>
            <a:ext cx="5762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28EC741E-FC11-4977-9AC4-393A11CE0A97}" type="slidenum">
              <a:rPr lang="en-AU" sz="1200" b="1">
                <a:latin typeface="Arial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‹#›</a:t>
            </a:fld>
            <a:endParaRPr lang="en-GB" sz="1200" dirty="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  <p:sldLayoutId id="2147483666" r:id="rId13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0033CC"/>
        </a:buClr>
        <a:buSzPct val="60000"/>
        <a:buFont typeface="Wingdings" pitchFamily="2" charset="2"/>
        <a:buChar char="n"/>
        <a:defRPr sz="2800">
          <a:solidFill>
            <a:srgbClr val="003399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3399"/>
        </a:buClr>
        <a:buSzPct val="55000"/>
        <a:buFont typeface="Wingdings" pitchFamily="2" charset="2"/>
        <a:buChar char="n"/>
        <a:defRPr sz="2400">
          <a:solidFill>
            <a:srgbClr val="0033CC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33CC"/>
        </a:buClr>
        <a:buSzPct val="50000"/>
        <a:buFont typeface="Wingdings" pitchFamily="2" charset="2"/>
        <a:buChar char="n"/>
        <a:defRPr sz="2000">
          <a:solidFill>
            <a:srgbClr val="000066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000066"/>
        </a:buClr>
        <a:buSzPct val="55000"/>
        <a:buFont typeface="Wingdings" pitchFamily="2" charset="2"/>
        <a:buChar char="n"/>
        <a:defRPr sz="1800">
          <a:solidFill>
            <a:srgbClr val="0066FF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3399FF"/>
        </a:buClr>
        <a:buSzPct val="50000"/>
        <a:buFont typeface="Wingdings" pitchFamily="2" charset="2"/>
        <a:buChar char="n"/>
        <a:defRPr sz="1800">
          <a:solidFill>
            <a:srgbClr val="3399FF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399FF"/>
        </a:buClr>
        <a:buSzPct val="50000"/>
        <a:buFont typeface="Wingdings" pitchFamily="2" charset="2"/>
        <a:buChar char="n"/>
        <a:defRPr sz="2000">
          <a:solidFill>
            <a:srgbClr val="3399FF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399FF"/>
        </a:buClr>
        <a:buSzPct val="50000"/>
        <a:buFont typeface="Wingdings" pitchFamily="2" charset="2"/>
        <a:buChar char="n"/>
        <a:defRPr sz="2000">
          <a:solidFill>
            <a:srgbClr val="3399FF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399FF"/>
        </a:buClr>
        <a:buSzPct val="50000"/>
        <a:buFont typeface="Wingdings" pitchFamily="2" charset="2"/>
        <a:buChar char="n"/>
        <a:defRPr sz="2000">
          <a:solidFill>
            <a:srgbClr val="3399FF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399FF"/>
        </a:buClr>
        <a:buSzPct val="50000"/>
        <a:buFont typeface="Wingdings" pitchFamily="2" charset="2"/>
        <a:buChar char="n"/>
        <a:defRPr sz="2000">
          <a:solidFill>
            <a:srgbClr val="3399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84" name="Rectangle 12"/>
          <p:cNvSpPr>
            <a:spLocks noChangeArrowheads="1"/>
          </p:cNvSpPr>
          <p:nvPr/>
        </p:nvSpPr>
        <p:spPr bwMode="auto">
          <a:xfrm>
            <a:off x="1" y="1737360"/>
            <a:ext cx="9143999" cy="139730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AU" b="1" dirty="0" smtClean="0">
                <a:solidFill>
                  <a:srgbClr val="001CFE"/>
                </a:solidFill>
                <a:latin typeface="Calibri" charset="0"/>
                <a:ea typeface="Calibri" charset="0"/>
                <a:cs typeface="Calibri" charset="0"/>
              </a:rPr>
              <a:t>EEL 6764 Principles of Computer Architecture</a:t>
            </a:r>
            <a:endParaRPr lang="en-GB" sz="4400" b="1" dirty="0">
              <a:solidFill>
                <a:srgbClr val="001CFE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ctr"/>
            <a:r>
              <a:rPr lang="en-GB" sz="4400" b="1" dirty="0" smtClean="0">
                <a:solidFill>
                  <a:srgbClr val="001CFE"/>
                </a:solidFill>
                <a:latin typeface="Calibri" charset="0"/>
                <a:ea typeface="Calibri" charset="0"/>
                <a:cs typeface="Calibri" charset="0"/>
              </a:rPr>
              <a:t>Review </a:t>
            </a:r>
            <a:r>
              <a:rPr lang="mr-IN" sz="4400" b="1" dirty="0" smtClean="0">
                <a:solidFill>
                  <a:srgbClr val="001CFE"/>
                </a:solidFill>
                <a:latin typeface="Calibri" charset="0"/>
                <a:ea typeface="Calibri" charset="0"/>
                <a:cs typeface="Calibri" charset="0"/>
              </a:rPr>
              <a:t>–</a:t>
            </a:r>
            <a:r>
              <a:rPr lang="en-GB" sz="4400" b="1" dirty="0" smtClean="0">
                <a:solidFill>
                  <a:srgbClr val="001CFE"/>
                </a:solidFill>
                <a:latin typeface="Calibri" charset="0"/>
                <a:ea typeface="Calibri" charset="0"/>
                <a:cs typeface="Calibri" charset="0"/>
              </a:rPr>
              <a:t> Assignment </a:t>
            </a:r>
            <a:r>
              <a:rPr lang="en-GB" sz="4400" b="1" dirty="0" smtClean="0">
                <a:solidFill>
                  <a:srgbClr val="001CFE"/>
                </a:solidFill>
                <a:latin typeface="Calibri" charset="0"/>
                <a:ea typeface="Calibri" charset="0"/>
                <a:cs typeface="Calibri" charset="0"/>
              </a:rPr>
              <a:t>2</a:t>
            </a:r>
            <a:endParaRPr lang="en-AU" b="1" dirty="0" smtClean="0">
              <a:solidFill>
                <a:srgbClr val="001CFE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33485" name="Text Box 13"/>
          <p:cNvSpPr txBox="1">
            <a:spLocks noChangeArrowheads="1"/>
          </p:cNvSpPr>
          <p:nvPr/>
        </p:nvSpPr>
        <p:spPr bwMode="auto">
          <a:xfrm>
            <a:off x="2825351" y="-100013"/>
            <a:ext cx="4429932" cy="89255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</a:rPr>
              <a:t>Computer Architecture</a:t>
            </a:r>
            <a:endParaRPr lang="en-US" sz="2800" dirty="0">
              <a:solidFill>
                <a:schemeClr val="bg1"/>
              </a:solidFill>
              <a:latin typeface="Times New Roman" pitchFamily="18" charset="0"/>
            </a:endParaRP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Arial" charset="0"/>
              </a:rPr>
              <a:t>A Quantitative Approach, Fifth Edition</a:t>
            </a:r>
            <a:endParaRPr lang="en-GB" sz="20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" y="3657600"/>
            <a:ext cx="916485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latin typeface="Calibri" charset="0"/>
                <a:ea typeface="Calibri" charset="0"/>
                <a:cs typeface="Calibri" charset="0"/>
              </a:rPr>
              <a:t>Instructor: Hao Zheng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Department of Computer Science &amp; Engineering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 University of South Florida</a:t>
            </a:r>
            <a:br>
              <a:rPr lang="en-US" sz="2400" dirty="0">
                <a:latin typeface="Calibri" charset="0"/>
                <a:ea typeface="Calibri" charset="0"/>
                <a:cs typeface="Calibri" charset="0"/>
              </a:rPr>
            </a:b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Tampa, FL 33620</a:t>
            </a:r>
            <a:br>
              <a:rPr lang="en-US" sz="2400" dirty="0">
                <a:latin typeface="Calibri" charset="0"/>
                <a:ea typeface="Calibri" charset="0"/>
                <a:cs typeface="Calibri" charset="0"/>
              </a:rPr>
            </a:b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Email: </a:t>
            </a:r>
            <a:r>
              <a:rPr lang="en-US" sz="2400" dirty="0" err="1">
                <a:latin typeface="Calibri" charset="0"/>
                <a:ea typeface="Calibri" charset="0"/>
                <a:cs typeface="Calibri" charset="0"/>
              </a:rPr>
              <a:t>haozheng@usf.edu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/>
            </a:r>
            <a:br>
              <a:rPr lang="en-US" sz="2400" dirty="0">
                <a:latin typeface="Calibri" charset="0"/>
                <a:ea typeface="Calibri" charset="0"/>
                <a:cs typeface="Calibri" charset="0"/>
              </a:rPr>
            </a:b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Phone: (813)974-4757</a:t>
            </a:r>
            <a:br>
              <a:rPr lang="en-US" sz="2400" dirty="0">
                <a:latin typeface="Calibri" charset="0"/>
                <a:ea typeface="Calibri" charset="0"/>
                <a:cs typeface="Calibri" charset="0"/>
              </a:rPr>
            </a:b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Fax: (813)974-5456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" y="457200"/>
            <a:ext cx="88011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B.5 </a:t>
            </a:r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You are building a system around a processor with in-order execution that runs at 1.1 GHz and has a CPI of 1.35 excluding memory accesses. </a:t>
            </a:r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L</a:t>
            </a:r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oads are 20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% of all </a:t>
            </a:r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instructions, and 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stores </a:t>
            </a:r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are 10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% of all </a:t>
            </a:r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instructions. 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The memory system </a:t>
            </a:r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has a 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split L1 </a:t>
            </a:r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cache. 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Both the I-cache and D-cache are direct-mapped and hold 32 KB each. The I-cache has a 2% miss rate and 32-byte blocks, and the D-cache is write-through with a 5% miss rate and 16-byte blocks. There is a write buffer on the D-cache that eliminates stalls for 95% of all writes. The 512 KB write-back, unified L2 cache has 64-byte blocks and an access time of 15 ns. It is connected to the L1 cache by a 128-bit data bus that runs at 266 MHz and can transfer one 128-bit word per bus cycle. Of all memory references sent to the L2 cache in this system, 80% are satisfied without going to main memory. Also, 50% of all blocks replaced are dirty. The 128-bit-wide main memory has an access latency of 60 ns, after which any number of bus words may be transferred at the rate of one per cycle on the 128-bit-wide 133 MHz main memory bus</a:t>
            </a:r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.</a:t>
            </a:r>
            <a:endParaRPr lang="en-US" sz="2400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5034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" y="457200"/>
            <a:ext cx="8801100" cy="363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a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. [10] &lt; B.2 &gt; What is the average memory access time for instruction accesses?</a:t>
            </a:r>
          </a:p>
          <a:p>
            <a:pPr lvl="1"/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b. [10] &lt; B.2 &gt; What is the average memory access time for data reads?</a:t>
            </a:r>
          </a:p>
          <a:p>
            <a:pPr lvl="1"/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c. [10] &lt; B.2 &gt; What is the average memory access time for data writes?</a:t>
            </a:r>
          </a:p>
          <a:p>
            <a:pPr lvl="1"/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d. [10] &lt; B.2 &gt; What is the overall CPI, including memory accesses?</a:t>
            </a:r>
          </a:p>
          <a:p>
            <a:pPr>
              <a:spcBef>
                <a:spcPts val="0"/>
              </a:spcBef>
            </a:pPr>
            <a:endParaRPr lang="en-US" sz="2400" dirty="0" smtClean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261884"/>
      </p:ext>
    </p:extLst>
  </p:cSld>
  <p:clrMapOvr>
    <a:masterClrMapping/>
  </p:clrMapOvr>
</p:sld>
</file>

<file path=ppt/theme/theme1.xml><?xml version="1.0" encoding="utf-8"?>
<a:theme xmlns:a="http://schemas.openxmlformats.org/drawingml/2006/main" name="1_cod4e">
  <a:themeElements>
    <a:clrScheme name="1_cod4e 7">
      <a:dk1>
        <a:srgbClr val="000000"/>
      </a:dk1>
      <a:lt1>
        <a:srgbClr val="FFFFFF"/>
      </a:lt1>
      <a:dk2>
        <a:srgbClr val="0039A6"/>
      </a:dk2>
      <a:lt2>
        <a:srgbClr val="808080"/>
      </a:lt2>
      <a:accent1>
        <a:srgbClr val="9FCAD3"/>
      </a:accent1>
      <a:accent2>
        <a:srgbClr val="C0C0C0"/>
      </a:accent2>
      <a:accent3>
        <a:srgbClr val="FFFFFF"/>
      </a:accent3>
      <a:accent4>
        <a:srgbClr val="000000"/>
      </a:accent4>
      <a:accent5>
        <a:srgbClr val="CDE1E6"/>
      </a:accent5>
      <a:accent6>
        <a:srgbClr val="AEAEAE"/>
      </a:accent6>
      <a:hlink>
        <a:srgbClr val="91AFBF"/>
      </a:hlink>
      <a:folHlink>
        <a:srgbClr val="ECEAAC"/>
      </a:folHlink>
    </a:clrScheme>
    <a:fontScheme name="1_cod4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60000"/>
          <a:buFont typeface="Wingdings" pitchFamily="2" charset="2"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spDef>
    <a:ln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arrow" w="med" len="lg"/>
          <a:tailEnd type="arrow" w="med" len="lg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spcBef>
            <a:spcPts val="0"/>
          </a:spcBef>
          <a:defRPr sz="2400" dirty="0" smtClean="0">
            <a:latin typeface="+mn-lt"/>
          </a:defRPr>
        </a:defPPr>
      </a:lstStyle>
    </a:txDef>
  </a:objectDefaults>
  <a:extraClrSchemeLst>
    <a:extraClrScheme>
      <a:clrScheme name="1_cod4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d4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d4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d4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d4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d4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d4e 7">
        <a:dk1>
          <a:srgbClr val="000000"/>
        </a:dk1>
        <a:lt1>
          <a:srgbClr val="FFFFFF"/>
        </a:lt1>
        <a:dk2>
          <a:srgbClr val="0039A6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cod4e</Template>
  <TotalTime>31788</TotalTime>
  <Words>56</Words>
  <Application>Microsoft Macintosh PowerPoint</Application>
  <PresentationFormat>On-screen Show (4:3)</PresentationFormat>
  <Paragraphs>16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 Black</vt:lpstr>
      <vt:lpstr>ArialUnicodeMS</vt:lpstr>
      <vt:lpstr>Calibri</vt:lpstr>
      <vt:lpstr>Wingdings</vt:lpstr>
      <vt:lpstr>Arial</vt:lpstr>
      <vt:lpstr>Times New Roman</vt:lpstr>
      <vt:lpstr>1_cod4e</vt:lpstr>
      <vt:lpstr>PowerPoint Presentation</vt:lpstr>
      <vt:lpstr>PowerPoint Presentation</vt:lpstr>
      <vt:lpstr>PowerPoint Presentation</vt:lpstr>
    </vt:vector>
  </TitlesOfParts>
  <Company>Ashenden Designs</Company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Peter Ashenden</dc:creator>
  <cp:lastModifiedBy>Microsoft Office User</cp:lastModifiedBy>
  <cp:revision>988</cp:revision>
  <cp:lastPrinted>2018-05-01T12:40:48Z</cp:lastPrinted>
  <dcterms:created xsi:type="dcterms:W3CDTF">2008-07-27T22:34:41Z</dcterms:created>
  <dcterms:modified xsi:type="dcterms:W3CDTF">2018-09-12T20:30:09Z</dcterms:modified>
</cp:coreProperties>
</file>