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19"/>
  </p:notesMasterIdLst>
  <p:handoutMasterIdLst>
    <p:handoutMasterId r:id="rId20"/>
  </p:handoutMasterIdLst>
  <p:sldIdLst>
    <p:sldId id="270" r:id="rId2"/>
    <p:sldId id="271" r:id="rId3"/>
    <p:sldId id="272" r:id="rId4"/>
    <p:sldId id="273" r:id="rId5"/>
    <p:sldId id="274" r:id="rId6"/>
    <p:sldId id="275" r:id="rId7"/>
    <p:sldId id="276" r:id="rId8"/>
    <p:sldId id="277" r:id="rId9"/>
    <p:sldId id="278" r:id="rId10"/>
    <p:sldId id="279" r:id="rId11"/>
    <p:sldId id="280" r:id="rId12"/>
    <p:sldId id="281" r:id="rId13"/>
    <p:sldId id="283" r:id="rId14"/>
    <p:sldId id="284" r:id="rId15"/>
    <p:sldId id="285" r:id="rId16"/>
    <p:sldId id="287" r:id="rId17"/>
    <p:sldId id="288" r:id="rId18"/>
  </p:sldIdLst>
  <p:sldSz cx="9144000" cy="6858000" type="screen4x3"/>
  <p:notesSz cx="7099300" cy="10234613"/>
  <p:defaultTextStyle>
    <a:defPPr>
      <a:defRPr lang="en-US"/>
    </a:defPPr>
    <a:lvl1pPr algn="l" rtl="0" fontAlgn="base">
      <a:spcBef>
        <a:spcPct val="20000"/>
      </a:spcBef>
      <a:spcAft>
        <a:spcPct val="0"/>
      </a:spcAft>
      <a:buClr>
        <a:schemeClr val="tx1"/>
      </a:buClr>
      <a:buSzPct val="60000"/>
      <a:buFont typeface="Wingdings" pitchFamily="2" charset="2"/>
      <a:defRPr sz="3200" kern="1200">
        <a:solidFill>
          <a:schemeClr val="tx1"/>
        </a:solidFill>
        <a:latin typeface="Arial Black" pitchFamily="34" charset="0"/>
        <a:ea typeface="+mn-ea"/>
        <a:cs typeface="+mn-cs"/>
      </a:defRPr>
    </a:lvl1pPr>
    <a:lvl2pPr marL="457200" algn="l" rtl="0" fontAlgn="base">
      <a:spcBef>
        <a:spcPct val="20000"/>
      </a:spcBef>
      <a:spcAft>
        <a:spcPct val="0"/>
      </a:spcAft>
      <a:buClr>
        <a:schemeClr val="tx1"/>
      </a:buClr>
      <a:buSzPct val="60000"/>
      <a:buFont typeface="Wingdings" pitchFamily="2" charset="2"/>
      <a:defRPr sz="3200" kern="1200">
        <a:solidFill>
          <a:schemeClr val="tx1"/>
        </a:solidFill>
        <a:latin typeface="Arial Black" pitchFamily="34" charset="0"/>
        <a:ea typeface="+mn-ea"/>
        <a:cs typeface="+mn-cs"/>
      </a:defRPr>
    </a:lvl2pPr>
    <a:lvl3pPr marL="914400" algn="l" rtl="0" fontAlgn="base">
      <a:spcBef>
        <a:spcPct val="20000"/>
      </a:spcBef>
      <a:spcAft>
        <a:spcPct val="0"/>
      </a:spcAft>
      <a:buClr>
        <a:schemeClr val="tx1"/>
      </a:buClr>
      <a:buSzPct val="60000"/>
      <a:buFont typeface="Wingdings" pitchFamily="2" charset="2"/>
      <a:defRPr sz="3200" kern="1200">
        <a:solidFill>
          <a:schemeClr val="tx1"/>
        </a:solidFill>
        <a:latin typeface="Arial Black" pitchFamily="34" charset="0"/>
        <a:ea typeface="+mn-ea"/>
        <a:cs typeface="+mn-cs"/>
      </a:defRPr>
    </a:lvl3pPr>
    <a:lvl4pPr marL="1371600" algn="l" rtl="0" fontAlgn="base">
      <a:spcBef>
        <a:spcPct val="20000"/>
      </a:spcBef>
      <a:spcAft>
        <a:spcPct val="0"/>
      </a:spcAft>
      <a:buClr>
        <a:schemeClr val="tx1"/>
      </a:buClr>
      <a:buSzPct val="60000"/>
      <a:buFont typeface="Wingdings" pitchFamily="2" charset="2"/>
      <a:defRPr sz="3200" kern="1200">
        <a:solidFill>
          <a:schemeClr val="tx1"/>
        </a:solidFill>
        <a:latin typeface="Arial Black" pitchFamily="34" charset="0"/>
        <a:ea typeface="+mn-ea"/>
        <a:cs typeface="+mn-cs"/>
      </a:defRPr>
    </a:lvl4pPr>
    <a:lvl5pPr marL="1828800" algn="l" rtl="0" fontAlgn="base">
      <a:spcBef>
        <a:spcPct val="20000"/>
      </a:spcBef>
      <a:spcAft>
        <a:spcPct val="0"/>
      </a:spcAft>
      <a:buClr>
        <a:schemeClr val="tx1"/>
      </a:buClr>
      <a:buSzPct val="60000"/>
      <a:buFont typeface="Wingdings" pitchFamily="2" charset="2"/>
      <a:defRPr sz="3200" kern="1200">
        <a:solidFill>
          <a:schemeClr val="tx1"/>
        </a:solidFill>
        <a:latin typeface="Arial Black" pitchFamily="34" charset="0"/>
        <a:ea typeface="+mn-ea"/>
        <a:cs typeface="+mn-cs"/>
      </a:defRPr>
    </a:lvl5pPr>
    <a:lvl6pPr marL="2286000" algn="l" defTabSz="914400" rtl="0" eaLnBrk="1" latinLnBrk="0" hangingPunct="1">
      <a:defRPr sz="3200" kern="1200">
        <a:solidFill>
          <a:schemeClr val="tx1"/>
        </a:solidFill>
        <a:latin typeface="Arial Black" pitchFamily="34" charset="0"/>
        <a:ea typeface="+mn-ea"/>
        <a:cs typeface="+mn-cs"/>
      </a:defRPr>
    </a:lvl6pPr>
    <a:lvl7pPr marL="2743200" algn="l" defTabSz="914400" rtl="0" eaLnBrk="1" latinLnBrk="0" hangingPunct="1">
      <a:defRPr sz="3200" kern="1200">
        <a:solidFill>
          <a:schemeClr val="tx1"/>
        </a:solidFill>
        <a:latin typeface="Arial Black" pitchFamily="34" charset="0"/>
        <a:ea typeface="+mn-ea"/>
        <a:cs typeface="+mn-cs"/>
      </a:defRPr>
    </a:lvl7pPr>
    <a:lvl8pPr marL="3200400" algn="l" defTabSz="914400" rtl="0" eaLnBrk="1" latinLnBrk="0" hangingPunct="1">
      <a:defRPr sz="3200" kern="1200">
        <a:solidFill>
          <a:schemeClr val="tx1"/>
        </a:solidFill>
        <a:latin typeface="Arial Black" pitchFamily="34" charset="0"/>
        <a:ea typeface="+mn-ea"/>
        <a:cs typeface="+mn-cs"/>
      </a:defRPr>
    </a:lvl8pPr>
    <a:lvl9pPr marL="3657600" algn="l" defTabSz="914400" rtl="0" eaLnBrk="1" latinLnBrk="0" hangingPunct="1">
      <a:defRPr sz="3200" kern="1200">
        <a:solidFill>
          <a:schemeClr val="tx1"/>
        </a:solidFill>
        <a:latin typeface="Arial Black"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1CFE"/>
    <a:srgbClr val="004BF3"/>
    <a:srgbClr val="0033CC"/>
    <a:srgbClr val="000066"/>
    <a:srgbClr val="003399"/>
    <a:srgbClr val="000099"/>
    <a:srgbClr val="808080"/>
    <a:srgbClr val="5F5F5F"/>
    <a:srgbClr val="3399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873" autoAdjust="0"/>
    <p:restoredTop sz="93969" autoAdjust="0"/>
  </p:normalViewPr>
  <p:slideViewPr>
    <p:cSldViewPr snapToGrid="0">
      <p:cViewPr varScale="1">
        <p:scale>
          <a:sx n="167" d="100"/>
          <a:sy n="167" d="100"/>
        </p:scale>
        <p:origin x="1840" y="168"/>
      </p:cViewPr>
      <p:guideLst>
        <p:guide orient="horz" pos="2160"/>
        <p:guide pos="2880"/>
      </p:guideLst>
    </p:cSldViewPr>
  </p:slideViewPr>
  <p:outlineViewPr>
    <p:cViewPr>
      <p:scale>
        <a:sx n="33" d="100"/>
        <a:sy n="33" d="100"/>
      </p:scale>
      <p:origin x="0" y="-9824"/>
    </p:cViewPr>
  </p:outlineViewPr>
  <p:notesTextViewPr>
    <p:cViewPr>
      <p:scale>
        <a:sx n="100" d="100"/>
        <a:sy n="100" d="100"/>
      </p:scale>
      <p:origin x="0" y="0"/>
    </p:cViewPr>
  </p:notesTextViewPr>
  <p:sorterViewPr>
    <p:cViewPr>
      <p:scale>
        <a:sx n="114" d="100"/>
        <a:sy n="114" d="100"/>
      </p:scale>
      <p:origin x="0" y="7120"/>
    </p:cViewPr>
  </p:sorterViewPr>
  <p:notesViewPr>
    <p:cSldViewPr snapToGrid="0">
      <p:cViewPr varScale="1">
        <p:scale>
          <a:sx n="85" d="100"/>
          <a:sy n="85" d="100"/>
        </p:scale>
        <p:origin x="3864" y="184"/>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5437188" cy="51117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eaLnBrk="0" hangingPunct="0">
              <a:spcBef>
                <a:spcPct val="0"/>
              </a:spcBef>
              <a:buClrTx/>
              <a:buSzTx/>
              <a:buFontTx/>
              <a:buNone/>
              <a:defRPr sz="1300">
                <a:latin typeface="Times New Roman" pitchFamily="18" charset="0"/>
              </a:defRPr>
            </a:lvl1pPr>
          </a:lstStyle>
          <a:p>
            <a:r>
              <a:rPr lang="en-US"/>
              <a:t>The University of Adelaide, School of Computer Science</a:t>
            </a:r>
          </a:p>
        </p:txBody>
      </p:sp>
      <p:sp>
        <p:nvSpPr>
          <p:cNvPr id="6147" name="Rectangle 3"/>
          <p:cNvSpPr>
            <a:spLocks noGrp="1" noChangeArrowheads="1"/>
          </p:cNvSpPr>
          <p:nvPr>
            <p:ph type="dt" sz="quarter" idx="1"/>
          </p:nvPr>
        </p:nvSpPr>
        <p:spPr bwMode="auto">
          <a:xfrm>
            <a:off x="5575300" y="0"/>
            <a:ext cx="1524000" cy="51117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0" hangingPunct="0">
              <a:spcBef>
                <a:spcPct val="0"/>
              </a:spcBef>
              <a:buClrTx/>
              <a:buSzTx/>
              <a:buFontTx/>
              <a:buNone/>
              <a:defRPr sz="1300">
                <a:latin typeface="Times New Roman" pitchFamily="18" charset="0"/>
              </a:defRPr>
            </a:lvl1pPr>
          </a:lstStyle>
          <a:p>
            <a:fld id="{4AE1C6F6-EFE8-CA49-9A92-7F73AC3998E8}" type="datetime3">
              <a:rPr lang="en-US" smtClean="0"/>
              <a:t>10 September 2018</a:t>
            </a:fld>
            <a:endParaRPr lang="en-US"/>
          </a:p>
        </p:txBody>
      </p:sp>
      <p:sp>
        <p:nvSpPr>
          <p:cNvPr id="6148" name="Rectangle 4"/>
          <p:cNvSpPr>
            <a:spLocks noGrp="1" noChangeArrowheads="1"/>
          </p:cNvSpPr>
          <p:nvPr>
            <p:ph type="ftr" sz="quarter" idx="2"/>
          </p:nvPr>
        </p:nvSpPr>
        <p:spPr bwMode="auto">
          <a:xfrm>
            <a:off x="0" y="9723438"/>
            <a:ext cx="5437188" cy="51117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0" hangingPunct="0">
              <a:spcBef>
                <a:spcPct val="0"/>
              </a:spcBef>
              <a:buClrTx/>
              <a:buSzTx/>
              <a:buFontTx/>
              <a:buNone/>
              <a:defRPr sz="1300">
                <a:latin typeface="Times New Roman" pitchFamily="18" charset="0"/>
              </a:defRPr>
            </a:lvl1pPr>
          </a:lstStyle>
          <a:p>
            <a:r>
              <a:rPr lang="en-US"/>
              <a:t>Chapter 2 — Instructions: Language of the Computer</a:t>
            </a:r>
          </a:p>
        </p:txBody>
      </p:sp>
      <p:sp>
        <p:nvSpPr>
          <p:cNvPr id="6149" name="Rectangle 5"/>
          <p:cNvSpPr>
            <a:spLocks noGrp="1" noChangeArrowheads="1"/>
          </p:cNvSpPr>
          <p:nvPr>
            <p:ph type="sldNum" sz="quarter" idx="3"/>
          </p:nvPr>
        </p:nvSpPr>
        <p:spPr bwMode="auto">
          <a:xfrm>
            <a:off x="5575300" y="9723438"/>
            <a:ext cx="1524000" cy="51117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eaLnBrk="0" hangingPunct="0">
              <a:spcBef>
                <a:spcPct val="0"/>
              </a:spcBef>
              <a:buClrTx/>
              <a:buSzTx/>
              <a:buFontTx/>
              <a:buNone/>
              <a:defRPr sz="1300">
                <a:latin typeface="Times New Roman" pitchFamily="18" charset="0"/>
              </a:defRPr>
            </a:lvl1pPr>
          </a:lstStyle>
          <a:p>
            <a:fld id="{57C84157-CAC9-4329-91AD-EB3C6746FA38}" type="slidenum">
              <a:rPr lang="en-US"/>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eaLnBrk="0" hangingPunct="0">
              <a:spcBef>
                <a:spcPct val="0"/>
              </a:spcBef>
              <a:buClrTx/>
              <a:buSzTx/>
              <a:buFontTx/>
              <a:buNone/>
              <a:defRPr sz="1300">
                <a:latin typeface="Times New Roman" pitchFamily="18" charset="0"/>
              </a:defRPr>
            </a:lvl1pPr>
          </a:lstStyle>
          <a:p>
            <a:r>
              <a:rPr lang="en-US"/>
              <a:t>The University of Adelaide, School of Computer Science</a:t>
            </a:r>
          </a:p>
        </p:txBody>
      </p:sp>
      <p:sp>
        <p:nvSpPr>
          <p:cNvPr id="8195" name="Rectangle 3"/>
          <p:cNvSpPr>
            <a:spLocks noGrp="1" noChangeArrowheads="1"/>
          </p:cNvSpPr>
          <p:nvPr>
            <p:ph type="dt" idx="1"/>
          </p:nvPr>
        </p:nvSpPr>
        <p:spPr bwMode="auto">
          <a:xfrm>
            <a:off x="4022725" y="0"/>
            <a:ext cx="3076575" cy="51117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0" hangingPunct="0">
              <a:spcBef>
                <a:spcPct val="0"/>
              </a:spcBef>
              <a:buClrTx/>
              <a:buSzTx/>
              <a:buFontTx/>
              <a:buNone/>
              <a:defRPr sz="1300">
                <a:latin typeface="Times New Roman" pitchFamily="18" charset="0"/>
              </a:defRPr>
            </a:lvl1pPr>
          </a:lstStyle>
          <a:p>
            <a:fld id="{04144625-7B4B-A249-98CA-B4E955C99A0C}" type="datetime3">
              <a:rPr lang="en-US" smtClean="0"/>
              <a:t>10 September 2018</a:t>
            </a:fld>
            <a:endParaRPr lang="en-US"/>
          </a:p>
        </p:txBody>
      </p:sp>
      <p:sp>
        <p:nvSpPr>
          <p:cNvPr id="8196" name="Rectangle 4"/>
          <p:cNvSpPr>
            <a:spLocks noGrp="1" noRot="1" noChangeAspect="1" noChangeArrowheads="1" noTextEdit="1"/>
          </p:cNvSpPr>
          <p:nvPr>
            <p:ph type="sldImg" idx="2"/>
          </p:nvPr>
        </p:nvSpPr>
        <p:spPr bwMode="auto">
          <a:xfrm>
            <a:off x="990600" y="768350"/>
            <a:ext cx="5118100" cy="3838575"/>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946150" y="4862513"/>
            <a:ext cx="5207000" cy="460375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8198"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0" hangingPunct="0">
              <a:spcBef>
                <a:spcPct val="0"/>
              </a:spcBef>
              <a:buClrTx/>
              <a:buSzTx/>
              <a:buFontTx/>
              <a:buNone/>
              <a:defRPr sz="1300">
                <a:latin typeface="Times New Roman" pitchFamily="18" charset="0"/>
              </a:defRPr>
            </a:lvl1pPr>
          </a:lstStyle>
          <a:p>
            <a:r>
              <a:rPr lang="en-US"/>
              <a:t>Chapter 2 — Instructions: Language of the Computer</a:t>
            </a:r>
          </a:p>
        </p:txBody>
      </p:sp>
      <p:sp>
        <p:nvSpPr>
          <p:cNvPr id="8199"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eaLnBrk="0" hangingPunct="0">
              <a:spcBef>
                <a:spcPct val="0"/>
              </a:spcBef>
              <a:buClrTx/>
              <a:buSzTx/>
              <a:buFontTx/>
              <a:buNone/>
              <a:defRPr sz="1300">
                <a:latin typeface="Times New Roman" pitchFamily="18" charset="0"/>
              </a:defRPr>
            </a:lvl1pPr>
          </a:lstStyle>
          <a:p>
            <a:fld id="{EE145C4F-ECA4-4DD7-819E-C9FECED27844}" type="slidenum">
              <a:rPr lang="en-US"/>
              <a:pPr/>
              <a:t>‹#›</a:t>
            </a:fld>
            <a:endParaRPr lang="en-US"/>
          </a:p>
        </p:txBody>
      </p:sp>
    </p:spTree>
  </p:cSld>
  <p:clrMap bg1="lt1" tx1="dk1" bg2="lt2" tx2="dk2" accent1="accent1" accent2="accent2" accent3="accent3" accent4="accent4" accent5="accent5" accent6="accent6" hlink="hlink" folHlink="folHlink"/>
  <p:hf/>
  <p:notesStyle>
    <a:lvl1pPr algn="l" rtl="0" fontAlgn="base">
      <a:spcBef>
        <a:spcPct val="30000"/>
      </a:spcBef>
      <a:spcAft>
        <a:spcPct val="0"/>
      </a:spcAft>
      <a:defRPr sz="1800" kern="1200" baseline="0">
        <a:solidFill>
          <a:schemeClr val="tx1"/>
        </a:solidFill>
        <a:latin typeface="Times New Roman" pitchFamily="18" charset="0"/>
        <a:ea typeface="+mn-ea"/>
        <a:cs typeface="+mn-cs"/>
      </a:defRPr>
    </a:lvl1pPr>
    <a:lvl2pPr marL="457200" algn="l" rtl="0" fontAlgn="base">
      <a:spcBef>
        <a:spcPct val="30000"/>
      </a:spcBef>
      <a:spcAft>
        <a:spcPct val="0"/>
      </a:spcAft>
      <a:defRPr sz="1800" kern="1200" baseline="0">
        <a:solidFill>
          <a:schemeClr val="tx1"/>
        </a:solidFill>
        <a:latin typeface="Times New Roman" pitchFamily="18" charset="0"/>
        <a:ea typeface="+mn-ea"/>
        <a:cs typeface="+mn-cs"/>
      </a:defRPr>
    </a:lvl2pPr>
    <a:lvl3pPr marL="914400" algn="l" rtl="0" fontAlgn="base">
      <a:spcBef>
        <a:spcPct val="30000"/>
      </a:spcBef>
      <a:spcAft>
        <a:spcPct val="0"/>
      </a:spcAft>
      <a:defRPr sz="1800" kern="1200" baseline="0">
        <a:solidFill>
          <a:schemeClr val="tx1"/>
        </a:solidFill>
        <a:latin typeface="Times New Roman" pitchFamily="18" charset="0"/>
        <a:ea typeface="+mn-ea"/>
        <a:cs typeface="+mn-cs"/>
      </a:defRPr>
    </a:lvl3pPr>
    <a:lvl4pPr marL="1371600" algn="l" rtl="0" fontAlgn="base">
      <a:spcBef>
        <a:spcPct val="30000"/>
      </a:spcBef>
      <a:spcAft>
        <a:spcPct val="0"/>
      </a:spcAft>
      <a:defRPr sz="1800" kern="1200" baseline="0">
        <a:solidFill>
          <a:schemeClr val="tx1"/>
        </a:solidFill>
        <a:latin typeface="Times New Roman" pitchFamily="18" charset="0"/>
        <a:ea typeface="+mn-ea"/>
        <a:cs typeface="+mn-cs"/>
      </a:defRPr>
    </a:lvl4pPr>
    <a:lvl5pPr marL="1828800" algn="l" rtl="0" fontAlgn="base">
      <a:spcBef>
        <a:spcPct val="30000"/>
      </a:spcBef>
      <a:spcAft>
        <a:spcPct val="0"/>
      </a:spcAft>
      <a:defRPr sz="1800" kern="1200" baseline="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The University of Adelaide, School of Computer Science</a:t>
            </a:r>
          </a:p>
        </p:txBody>
      </p:sp>
      <p:sp>
        <p:nvSpPr>
          <p:cNvPr id="5" name="Rectangle 3"/>
          <p:cNvSpPr>
            <a:spLocks noGrp="1" noChangeArrowheads="1"/>
          </p:cNvSpPr>
          <p:nvPr>
            <p:ph type="dt" idx="1"/>
          </p:nvPr>
        </p:nvSpPr>
        <p:spPr>
          <a:ln/>
        </p:spPr>
        <p:txBody>
          <a:bodyPr/>
          <a:lstStyle/>
          <a:p>
            <a:fld id="{90FF55BA-2432-9741-B816-7307DF2ECA2F}" type="datetime3">
              <a:rPr lang="en-US" smtClean="0"/>
              <a:t>10 September 2018</a:t>
            </a:fld>
            <a:endParaRPr lang="en-US"/>
          </a:p>
        </p:txBody>
      </p:sp>
      <p:sp>
        <p:nvSpPr>
          <p:cNvPr id="6" name="Rectangle 6"/>
          <p:cNvSpPr>
            <a:spLocks noGrp="1" noChangeArrowheads="1"/>
          </p:cNvSpPr>
          <p:nvPr>
            <p:ph type="ftr" sz="quarter" idx="4"/>
          </p:nvPr>
        </p:nvSpPr>
        <p:spPr>
          <a:ln/>
        </p:spPr>
        <p:txBody>
          <a:bodyPr/>
          <a:lstStyle/>
          <a:p>
            <a:r>
              <a:rPr lang="en-US"/>
              <a:t>Chapter 2 — Instructions: Language of the Computer</a:t>
            </a:r>
          </a:p>
        </p:txBody>
      </p:sp>
      <p:sp>
        <p:nvSpPr>
          <p:cNvPr id="7" name="Rectangle 7"/>
          <p:cNvSpPr>
            <a:spLocks noGrp="1" noChangeArrowheads="1"/>
          </p:cNvSpPr>
          <p:nvPr>
            <p:ph type="sldNum" sz="quarter" idx="5"/>
          </p:nvPr>
        </p:nvSpPr>
        <p:spPr>
          <a:ln/>
        </p:spPr>
        <p:txBody>
          <a:bodyPr/>
          <a:lstStyle/>
          <a:p>
            <a:fld id="{77CEACC0-B677-4A29-B1E6-BCE98563D55B}" type="slidenum">
              <a:rPr lang="en-US"/>
              <a:pPr/>
              <a:t>1</a:t>
            </a:fld>
            <a:endParaRPr lang="en-US"/>
          </a:p>
        </p:txBody>
      </p:sp>
      <p:sp>
        <p:nvSpPr>
          <p:cNvPr id="234498" name="Rectangle 2"/>
          <p:cNvSpPr>
            <a:spLocks noGrp="1" noRot="1" noChangeAspect="1" noChangeArrowheads="1" noTextEdit="1"/>
          </p:cNvSpPr>
          <p:nvPr>
            <p:ph type="sldImg"/>
          </p:nvPr>
        </p:nvSpPr>
        <p:spPr>
          <a:ln/>
        </p:spPr>
      </p:sp>
      <p:sp>
        <p:nvSpPr>
          <p:cNvPr id="234499" name="Rectangle 3"/>
          <p:cNvSpPr>
            <a:spLocks noGrp="1" noChangeArrowheads="1"/>
          </p:cNvSpPr>
          <p:nvPr>
            <p:ph type="body" idx="1"/>
          </p:nvPr>
        </p:nvSpPr>
        <p:spPr/>
        <p:txBody>
          <a:bodyPr/>
          <a:lstStyle/>
          <a:p>
            <a:endParaRPr lang="en-A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40682" name="Text Box 42"/>
          <p:cNvSpPr txBox="1">
            <a:spLocks noChangeArrowheads="1"/>
          </p:cNvSpPr>
          <p:nvPr userDrawn="1"/>
        </p:nvSpPr>
        <p:spPr bwMode="auto">
          <a:xfrm>
            <a:off x="8542624" y="6576714"/>
            <a:ext cx="576263" cy="274637"/>
          </a:xfrm>
          <a:prstGeom prst="rect">
            <a:avLst/>
          </a:prstGeom>
          <a:noFill/>
          <a:ln w="9525">
            <a:noFill/>
            <a:miter lim="800000"/>
            <a:headEnd/>
            <a:tailEnd/>
          </a:ln>
          <a:effectLst/>
        </p:spPr>
        <p:txBody>
          <a:bodyPr>
            <a:spAutoFit/>
          </a:bodyPr>
          <a:lstStyle/>
          <a:p>
            <a:pPr algn="r">
              <a:spcBef>
                <a:spcPct val="0"/>
              </a:spcBef>
              <a:buClrTx/>
              <a:buSzTx/>
              <a:buFontTx/>
              <a:buNone/>
            </a:pPr>
            <a:fld id="{63BBFCE6-A6C8-4251-973B-1D0917AA6A4E}" type="slidenum">
              <a:rPr lang="en-AU" sz="1200" b="1">
                <a:latin typeface="Arial" charset="0"/>
              </a:rPr>
              <a:pPr algn="r">
                <a:spcBef>
                  <a:spcPct val="0"/>
                </a:spcBef>
                <a:buClrTx/>
                <a:buSzTx/>
                <a:buFontTx/>
                <a:buNone/>
              </a:pPr>
              <a:t>‹#›</a:t>
            </a:fld>
            <a:endParaRPr lang="en-GB" sz="1200" dirty="0">
              <a:latin typeface="Arial"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69113" y="115888"/>
            <a:ext cx="2085975" cy="612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11188" y="115888"/>
            <a:ext cx="6105525" cy="612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11188" y="115888"/>
            <a:ext cx="8281987" cy="701675"/>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4213" y="1125538"/>
            <a:ext cx="8270875" cy="5111750"/>
          </a:xfrm>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1188" y="115888"/>
            <a:ext cx="8281987" cy="7016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4213" y="1125538"/>
            <a:ext cx="4059237"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95850" y="1125538"/>
            <a:ext cx="4059238"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a:solidFill>
                  <a:srgbClr val="001CFE"/>
                </a:solidFill>
                <a:latin typeface="Calibri" charset="0"/>
                <a:ea typeface="Calibri" charset="0"/>
                <a:cs typeface="Calibri"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342900" indent="-342900">
              <a:lnSpc>
                <a:spcPct val="100000"/>
              </a:lnSpc>
              <a:spcBef>
                <a:spcPts val="600"/>
              </a:spcBef>
              <a:buSzPct val="80000"/>
              <a:buFont typeface="ArialUnicodeMS" charset="0"/>
              <a:buChar char="➛"/>
              <a:defRPr>
                <a:solidFill>
                  <a:schemeClr val="tx1"/>
                </a:solidFill>
                <a:latin typeface="Calibri" charset="0"/>
                <a:ea typeface="Calibri" charset="0"/>
                <a:cs typeface="Calibri" charset="0"/>
              </a:defRPr>
            </a:lvl1pPr>
            <a:lvl2pPr marL="742950" indent="-285750">
              <a:lnSpc>
                <a:spcPct val="100000"/>
              </a:lnSpc>
              <a:spcBef>
                <a:spcPts val="600"/>
              </a:spcBef>
              <a:buSzPct val="80000"/>
              <a:buFont typeface="ArialUnicodeMS" charset="0"/>
              <a:buChar char="➛"/>
              <a:defRPr>
                <a:solidFill>
                  <a:schemeClr val="tx1"/>
                </a:solidFill>
                <a:latin typeface="Calibri" charset="0"/>
                <a:ea typeface="Calibri" charset="0"/>
                <a:cs typeface="Calibri" charset="0"/>
              </a:defRPr>
            </a:lvl2pPr>
            <a:lvl3pPr marL="1143000" indent="-228600">
              <a:lnSpc>
                <a:spcPct val="100000"/>
              </a:lnSpc>
              <a:spcBef>
                <a:spcPts val="600"/>
              </a:spcBef>
              <a:buSzPct val="80000"/>
              <a:buFont typeface="ArialUnicodeMS" charset="0"/>
              <a:buChar char="➛"/>
              <a:defRPr>
                <a:solidFill>
                  <a:schemeClr val="tx1"/>
                </a:solidFill>
                <a:latin typeface="Calibri" charset="0"/>
                <a:ea typeface="Calibri" charset="0"/>
                <a:cs typeface="Calibri" charset="0"/>
              </a:defRPr>
            </a:lvl3pPr>
            <a:lvl4pPr marL="1600200" indent="-228600">
              <a:lnSpc>
                <a:spcPct val="100000"/>
              </a:lnSpc>
              <a:spcBef>
                <a:spcPts val="600"/>
              </a:spcBef>
              <a:buSzPct val="80000"/>
              <a:buFont typeface="ArialUnicodeMS" charset="0"/>
              <a:buChar char="➛"/>
              <a:defRPr>
                <a:solidFill>
                  <a:schemeClr val="tx1"/>
                </a:solidFill>
                <a:latin typeface="Calibri" charset="0"/>
                <a:ea typeface="Calibri" charset="0"/>
                <a:cs typeface="Calibri" charset="0"/>
              </a:defRPr>
            </a:lvl4pPr>
            <a:lvl5pPr marL="2057400" indent="-228600">
              <a:lnSpc>
                <a:spcPct val="100000"/>
              </a:lnSpc>
              <a:spcBef>
                <a:spcPts val="600"/>
              </a:spcBef>
              <a:buSzPct val="80000"/>
              <a:buFont typeface="ArialUnicodeMS" charset="0"/>
              <a:buChar char="➛"/>
              <a:defRPr>
                <a:solidFill>
                  <a:schemeClr val="tx1"/>
                </a:solidFill>
                <a:latin typeface="Calibri" charset="0"/>
                <a:ea typeface="Calibri" charset="0"/>
                <a:cs typeface="Calibri"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4213" y="1125538"/>
            <a:ext cx="4059237"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95850" y="1125538"/>
            <a:ext cx="4059238"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a:solidFill>
                  <a:srgbClr val="001CFE"/>
                </a:solidFill>
                <a:latin typeface="Calibri" charset="0"/>
                <a:ea typeface="Calibri" charset="0"/>
                <a:cs typeface="Calibri" charset="0"/>
              </a:defRPr>
            </a:lvl1pPr>
          </a:lstStyle>
          <a:p>
            <a:r>
              <a:rPr lang="en-US" dirty="0"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9620" name="Rectangle 4"/>
          <p:cNvSpPr>
            <a:spLocks noGrp="1" noChangeArrowheads="1"/>
          </p:cNvSpPr>
          <p:nvPr>
            <p:ph type="body" idx="1"/>
          </p:nvPr>
        </p:nvSpPr>
        <p:spPr bwMode="auto">
          <a:xfrm>
            <a:off x="184936" y="1160980"/>
            <a:ext cx="8815226" cy="5322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p>
        </p:txBody>
      </p:sp>
      <p:sp>
        <p:nvSpPr>
          <p:cNvPr id="239619" name="Rectangle 3"/>
          <p:cNvSpPr>
            <a:spLocks noGrp="1" noChangeArrowheads="1"/>
          </p:cNvSpPr>
          <p:nvPr>
            <p:ph type="title"/>
          </p:nvPr>
        </p:nvSpPr>
        <p:spPr bwMode="auto">
          <a:xfrm>
            <a:off x="179673" y="239177"/>
            <a:ext cx="8810215" cy="7016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p>
            <a:pPr lvl="0"/>
            <a:r>
              <a:rPr lang="en-AU" smtClean="0"/>
              <a:t>Click to edit Master title style</a:t>
            </a:r>
          </a:p>
        </p:txBody>
      </p:sp>
      <p:sp>
        <p:nvSpPr>
          <p:cNvPr id="239630" name="Text Box 14"/>
          <p:cNvSpPr txBox="1">
            <a:spLocks noChangeArrowheads="1"/>
          </p:cNvSpPr>
          <p:nvPr userDrawn="1"/>
        </p:nvSpPr>
        <p:spPr bwMode="auto">
          <a:xfrm>
            <a:off x="8552736" y="6579830"/>
            <a:ext cx="576263" cy="274637"/>
          </a:xfrm>
          <a:prstGeom prst="rect">
            <a:avLst/>
          </a:prstGeom>
          <a:noFill/>
          <a:ln w="9525">
            <a:noFill/>
            <a:miter lim="800000"/>
            <a:headEnd/>
            <a:tailEnd/>
          </a:ln>
          <a:effectLst/>
        </p:spPr>
        <p:txBody>
          <a:bodyPr>
            <a:spAutoFit/>
          </a:bodyPr>
          <a:lstStyle/>
          <a:p>
            <a:pPr algn="r">
              <a:spcBef>
                <a:spcPct val="0"/>
              </a:spcBef>
              <a:buClrTx/>
              <a:buSzTx/>
              <a:buFontTx/>
              <a:buNone/>
            </a:pPr>
            <a:fld id="{28EC741E-FC11-4977-9AC4-393A11CE0A97}" type="slidenum">
              <a:rPr lang="en-AU" sz="1200" b="1">
                <a:latin typeface="Arial" charset="0"/>
              </a:rPr>
              <a:pPr algn="r">
                <a:spcBef>
                  <a:spcPct val="0"/>
                </a:spcBef>
                <a:buClrTx/>
                <a:buSzTx/>
                <a:buFontTx/>
                <a:buNone/>
              </a:pPr>
              <a:t>‹#›</a:t>
            </a:fld>
            <a:endParaRPr lang="en-GB" sz="1200" dirty="0">
              <a:latin typeface="Arial" charset="0"/>
            </a:endParaRP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 id="2147483666" r:id="rId13"/>
  </p:sldLayoutIdLst>
  <p:hf sldNum="0" hdr="0" ftr="0" dt="0"/>
  <p:txStyles>
    <p:titleStyle>
      <a:lvl1pPr algn="l" rtl="0" fontAlgn="base">
        <a:spcBef>
          <a:spcPct val="0"/>
        </a:spcBef>
        <a:spcAft>
          <a:spcPct val="0"/>
        </a:spcAft>
        <a:defRPr sz="4000" b="1">
          <a:solidFill>
            <a:srgbClr val="0066FF"/>
          </a:solidFill>
          <a:latin typeface="+mj-lt"/>
          <a:ea typeface="+mj-ea"/>
          <a:cs typeface="+mj-cs"/>
        </a:defRPr>
      </a:lvl1pPr>
      <a:lvl2pPr algn="l" rtl="0" fontAlgn="base">
        <a:spcBef>
          <a:spcPct val="0"/>
        </a:spcBef>
        <a:spcAft>
          <a:spcPct val="0"/>
        </a:spcAft>
        <a:defRPr sz="4000" b="1">
          <a:solidFill>
            <a:srgbClr val="0066FF"/>
          </a:solidFill>
          <a:latin typeface="Arial" charset="0"/>
        </a:defRPr>
      </a:lvl2pPr>
      <a:lvl3pPr algn="l" rtl="0" fontAlgn="base">
        <a:spcBef>
          <a:spcPct val="0"/>
        </a:spcBef>
        <a:spcAft>
          <a:spcPct val="0"/>
        </a:spcAft>
        <a:defRPr sz="4000" b="1">
          <a:solidFill>
            <a:srgbClr val="0066FF"/>
          </a:solidFill>
          <a:latin typeface="Arial" charset="0"/>
        </a:defRPr>
      </a:lvl3pPr>
      <a:lvl4pPr algn="l" rtl="0" fontAlgn="base">
        <a:spcBef>
          <a:spcPct val="0"/>
        </a:spcBef>
        <a:spcAft>
          <a:spcPct val="0"/>
        </a:spcAft>
        <a:defRPr sz="4000" b="1">
          <a:solidFill>
            <a:srgbClr val="0066FF"/>
          </a:solidFill>
          <a:latin typeface="Arial" charset="0"/>
        </a:defRPr>
      </a:lvl4pPr>
      <a:lvl5pPr algn="l" rtl="0" fontAlgn="base">
        <a:spcBef>
          <a:spcPct val="0"/>
        </a:spcBef>
        <a:spcAft>
          <a:spcPct val="0"/>
        </a:spcAft>
        <a:defRPr sz="4000" b="1">
          <a:solidFill>
            <a:srgbClr val="0066FF"/>
          </a:solidFill>
          <a:latin typeface="Arial" charset="0"/>
        </a:defRPr>
      </a:lvl5pPr>
      <a:lvl6pPr marL="457200" algn="l" rtl="0" fontAlgn="base">
        <a:spcBef>
          <a:spcPct val="0"/>
        </a:spcBef>
        <a:spcAft>
          <a:spcPct val="0"/>
        </a:spcAft>
        <a:defRPr sz="4000" b="1">
          <a:solidFill>
            <a:srgbClr val="0066FF"/>
          </a:solidFill>
          <a:latin typeface="Arial" charset="0"/>
        </a:defRPr>
      </a:lvl6pPr>
      <a:lvl7pPr marL="914400" algn="l" rtl="0" fontAlgn="base">
        <a:spcBef>
          <a:spcPct val="0"/>
        </a:spcBef>
        <a:spcAft>
          <a:spcPct val="0"/>
        </a:spcAft>
        <a:defRPr sz="4000" b="1">
          <a:solidFill>
            <a:srgbClr val="0066FF"/>
          </a:solidFill>
          <a:latin typeface="Arial" charset="0"/>
        </a:defRPr>
      </a:lvl7pPr>
      <a:lvl8pPr marL="1371600" algn="l" rtl="0" fontAlgn="base">
        <a:spcBef>
          <a:spcPct val="0"/>
        </a:spcBef>
        <a:spcAft>
          <a:spcPct val="0"/>
        </a:spcAft>
        <a:defRPr sz="4000" b="1">
          <a:solidFill>
            <a:srgbClr val="0066FF"/>
          </a:solidFill>
          <a:latin typeface="Arial" charset="0"/>
        </a:defRPr>
      </a:lvl8pPr>
      <a:lvl9pPr marL="1828800" algn="l" rtl="0" fontAlgn="base">
        <a:spcBef>
          <a:spcPct val="0"/>
        </a:spcBef>
        <a:spcAft>
          <a:spcPct val="0"/>
        </a:spcAft>
        <a:defRPr sz="4000" b="1">
          <a:solidFill>
            <a:srgbClr val="0066FF"/>
          </a:solidFill>
          <a:latin typeface="Arial" charset="0"/>
        </a:defRPr>
      </a:lvl9pPr>
    </p:titleStyle>
    <p:bodyStyle>
      <a:lvl1pPr marL="342900" indent="-342900" algn="l" rtl="0" fontAlgn="base">
        <a:spcBef>
          <a:spcPct val="20000"/>
        </a:spcBef>
        <a:spcAft>
          <a:spcPct val="0"/>
        </a:spcAft>
        <a:buClr>
          <a:srgbClr val="0033CC"/>
        </a:buClr>
        <a:buSzPct val="60000"/>
        <a:buFont typeface="Wingdings" pitchFamily="2" charset="2"/>
        <a:buChar char="n"/>
        <a:defRPr sz="2800">
          <a:solidFill>
            <a:srgbClr val="003399"/>
          </a:solidFill>
          <a:latin typeface="+mn-lt"/>
          <a:ea typeface="+mn-ea"/>
          <a:cs typeface="+mn-cs"/>
        </a:defRPr>
      </a:lvl1pPr>
      <a:lvl2pPr marL="742950" indent="-285750" algn="l" rtl="0" fontAlgn="base">
        <a:spcBef>
          <a:spcPct val="20000"/>
        </a:spcBef>
        <a:spcAft>
          <a:spcPct val="0"/>
        </a:spcAft>
        <a:buClr>
          <a:srgbClr val="003399"/>
        </a:buClr>
        <a:buSzPct val="55000"/>
        <a:buFont typeface="Wingdings" pitchFamily="2" charset="2"/>
        <a:buChar char="n"/>
        <a:defRPr sz="2400">
          <a:solidFill>
            <a:srgbClr val="0033CC"/>
          </a:solidFill>
          <a:latin typeface="+mn-lt"/>
        </a:defRPr>
      </a:lvl2pPr>
      <a:lvl3pPr marL="1143000" indent="-228600" algn="l" rtl="0" fontAlgn="base">
        <a:spcBef>
          <a:spcPct val="20000"/>
        </a:spcBef>
        <a:spcAft>
          <a:spcPct val="0"/>
        </a:spcAft>
        <a:buClr>
          <a:srgbClr val="0033CC"/>
        </a:buClr>
        <a:buSzPct val="50000"/>
        <a:buFont typeface="Wingdings" pitchFamily="2" charset="2"/>
        <a:buChar char="n"/>
        <a:defRPr sz="2000">
          <a:solidFill>
            <a:srgbClr val="000066"/>
          </a:solidFill>
          <a:latin typeface="+mn-lt"/>
        </a:defRPr>
      </a:lvl3pPr>
      <a:lvl4pPr marL="1600200" indent="-228600" algn="l" rtl="0" fontAlgn="base">
        <a:spcBef>
          <a:spcPct val="20000"/>
        </a:spcBef>
        <a:spcAft>
          <a:spcPct val="0"/>
        </a:spcAft>
        <a:buClr>
          <a:srgbClr val="000066"/>
        </a:buClr>
        <a:buSzPct val="55000"/>
        <a:buFont typeface="Wingdings" pitchFamily="2" charset="2"/>
        <a:buChar char="n"/>
        <a:defRPr sz="1800">
          <a:solidFill>
            <a:srgbClr val="0066FF"/>
          </a:solidFill>
          <a:latin typeface="+mn-lt"/>
        </a:defRPr>
      </a:lvl4pPr>
      <a:lvl5pPr marL="2057400" indent="-228600" algn="l" rtl="0" fontAlgn="base">
        <a:spcBef>
          <a:spcPct val="20000"/>
        </a:spcBef>
        <a:spcAft>
          <a:spcPct val="0"/>
        </a:spcAft>
        <a:buClr>
          <a:srgbClr val="3399FF"/>
        </a:buClr>
        <a:buSzPct val="50000"/>
        <a:buFont typeface="Wingdings" pitchFamily="2" charset="2"/>
        <a:buChar char="n"/>
        <a:defRPr sz="1800">
          <a:solidFill>
            <a:srgbClr val="3399FF"/>
          </a:solidFill>
          <a:latin typeface="+mn-lt"/>
        </a:defRPr>
      </a:lvl5pPr>
      <a:lvl6pPr marL="2514600" indent="-228600" algn="l" rtl="0" fontAlgn="base">
        <a:spcBef>
          <a:spcPct val="20000"/>
        </a:spcBef>
        <a:spcAft>
          <a:spcPct val="0"/>
        </a:spcAft>
        <a:buClr>
          <a:srgbClr val="3399FF"/>
        </a:buClr>
        <a:buSzPct val="50000"/>
        <a:buFont typeface="Wingdings" pitchFamily="2" charset="2"/>
        <a:buChar char="n"/>
        <a:defRPr sz="2000">
          <a:solidFill>
            <a:srgbClr val="3399FF"/>
          </a:solidFill>
          <a:latin typeface="+mn-lt"/>
        </a:defRPr>
      </a:lvl6pPr>
      <a:lvl7pPr marL="2971800" indent="-228600" algn="l" rtl="0" fontAlgn="base">
        <a:spcBef>
          <a:spcPct val="20000"/>
        </a:spcBef>
        <a:spcAft>
          <a:spcPct val="0"/>
        </a:spcAft>
        <a:buClr>
          <a:srgbClr val="3399FF"/>
        </a:buClr>
        <a:buSzPct val="50000"/>
        <a:buFont typeface="Wingdings" pitchFamily="2" charset="2"/>
        <a:buChar char="n"/>
        <a:defRPr sz="2000">
          <a:solidFill>
            <a:srgbClr val="3399FF"/>
          </a:solidFill>
          <a:latin typeface="+mn-lt"/>
        </a:defRPr>
      </a:lvl7pPr>
      <a:lvl8pPr marL="3429000" indent="-228600" algn="l" rtl="0" fontAlgn="base">
        <a:spcBef>
          <a:spcPct val="20000"/>
        </a:spcBef>
        <a:spcAft>
          <a:spcPct val="0"/>
        </a:spcAft>
        <a:buClr>
          <a:srgbClr val="3399FF"/>
        </a:buClr>
        <a:buSzPct val="50000"/>
        <a:buFont typeface="Wingdings" pitchFamily="2" charset="2"/>
        <a:buChar char="n"/>
        <a:defRPr sz="2000">
          <a:solidFill>
            <a:srgbClr val="3399FF"/>
          </a:solidFill>
          <a:latin typeface="+mn-lt"/>
        </a:defRPr>
      </a:lvl8pPr>
      <a:lvl9pPr marL="3886200" indent="-228600" algn="l" rtl="0" fontAlgn="base">
        <a:spcBef>
          <a:spcPct val="20000"/>
        </a:spcBef>
        <a:spcAft>
          <a:spcPct val="0"/>
        </a:spcAft>
        <a:buClr>
          <a:srgbClr val="3399FF"/>
        </a:buClr>
        <a:buSzPct val="50000"/>
        <a:buFont typeface="Wingdings" pitchFamily="2" charset="2"/>
        <a:buChar char="n"/>
        <a:defRPr sz="2000">
          <a:solidFill>
            <a:srgbClr val="3399F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84" name="Rectangle 12"/>
          <p:cNvSpPr>
            <a:spLocks noChangeArrowheads="1"/>
          </p:cNvSpPr>
          <p:nvPr/>
        </p:nvSpPr>
        <p:spPr bwMode="auto">
          <a:xfrm>
            <a:off x="1" y="1737360"/>
            <a:ext cx="9143999" cy="1397306"/>
          </a:xfrm>
          <a:prstGeom prst="rect">
            <a:avLst/>
          </a:prstGeom>
          <a:noFill/>
          <a:ln w="9525" algn="ctr">
            <a:noFill/>
            <a:miter lim="800000"/>
            <a:headEnd/>
            <a:tailEnd/>
          </a:ln>
          <a:effectLst/>
        </p:spPr>
        <p:txBody>
          <a:bodyPr wrap="square">
            <a:spAutoFit/>
          </a:bodyPr>
          <a:lstStyle/>
          <a:p>
            <a:pPr algn="ctr"/>
            <a:r>
              <a:rPr lang="en-AU" b="1" dirty="0" smtClean="0">
                <a:solidFill>
                  <a:srgbClr val="001CFE"/>
                </a:solidFill>
                <a:latin typeface="Calibri" charset="0"/>
                <a:ea typeface="Calibri" charset="0"/>
                <a:cs typeface="Calibri" charset="0"/>
              </a:rPr>
              <a:t>EEL 6764 Principles of Computer Architecture</a:t>
            </a:r>
            <a:endParaRPr lang="en-GB" sz="4400" b="1" dirty="0">
              <a:solidFill>
                <a:srgbClr val="001CFE"/>
              </a:solidFill>
              <a:latin typeface="Calibri" charset="0"/>
              <a:ea typeface="Calibri" charset="0"/>
              <a:cs typeface="Calibri" charset="0"/>
            </a:endParaRPr>
          </a:p>
          <a:p>
            <a:pPr algn="ctr"/>
            <a:r>
              <a:rPr lang="en-GB" sz="4400" b="1" dirty="0" smtClean="0">
                <a:solidFill>
                  <a:srgbClr val="001CFE"/>
                </a:solidFill>
                <a:latin typeface="Calibri" charset="0"/>
                <a:ea typeface="Calibri" charset="0"/>
                <a:cs typeface="Calibri" charset="0"/>
              </a:rPr>
              <a:t>Review </a:t>
            </a:r>
            <a:r>
              <a:rPr lang="mr-IN" sz="4400" b="1" dirty="0" smtClean="0">
                <a:solidFill>
                  <a:srgbClr val="001CFE"/>
                </a:solidFill>
                <a:latin typeface="Calibri" charset="0"/>
                <a:ea typeface="Calibri" charset="0"/>
                <a:cs typeface="Calibri" charset="0"/>
              </a:rPr>
              <a:t>–</a:t>
            </a:r>
            <a:r>
              <a:rPr lang="en-GB" sz="4400" b="1" dirty="0" smtClean="0">
                <a:solidFill>
                  <a:srgbClr val="001CFE"/>
                </a:solidFill>
                <a:latin typeface="Calibri" charset="0"/>
                <a:ea typeface="Calibri" charset="0"/>
                <a:cs typeface="Calibri" charset="0"/>
              </a:rPr>
              <a:t> Assignment 1</a:t>
            </a:r>
            <a:endParaRPr lang="en-AU" b="1" dirty="0" smtClean="0">
              <a:solidFill>
                <a:srgbClr val="001CFE"/>
              </a:solidFill>
              <a:latin typeface="Calibri" charset="0"/>
              <a:ea typeface="Calibri" charset="0"/>
              <a:cs typeface="Calibri" charset="0"/>
            </a:endParaRPr>
          </a:p>
        </p:txBody>
      </p:sp>
      <p:sp>
        <p:nvSpPr>
          <p:cNvPr id="233485" name="Text Box 13"/>
          <p:cNvSpPr txBox="1">
            <a:spLocks noChangeArrowheads="1"/>
          </p:cNvSpPr>
          <p:nvPr/>
        </p:nvSpPr>
        <p:spPr bwMode="auto">
          <a:xfrm>
            <a:off x="2825351" y="-100013"/>
            <a:ext cx="4429932" cy="892552"/>
          </a:xfrm>
          <a:prstGeom prst="rect">
            <a:avLst/>
          </a:prstGeom>
          <a:noFill/>
          <a:ln w="9525" algn="ctr">
            <a:noFill/>
            <a:miter lim="800000"/>
            <a:headEnd/>
            <a:tailEnd/>
          </a:ln>
          <a:effectLst/>
        </p:spPr>
        <p:txBody>
          <a:bodyPr wrap="none">
            <a:spAutoFit/>
          </a:bodyPr>
          <a:lstStyle/>
          <a:p>
            <a:pPr algn="ctr"/>
            <a:r>
              <a:rPr lang="en-US" sz="2800" dirty="0" smtClean="0">
                <a:solidFill>
                  <a:schemeClr val="bg1"/>
                </a:solidFill>
                <a:latin typeface="Times New Roman" pitchFamily="18" charset="0"/>
              </a:rPr>
              <a:t>Computer Architecture</a:t>
            </a:r>
            <a:endParaRPr lang="en-US" sz="2800" dirty="0">
              <a:solidFill>
                <a:schemeClr val="bg1"/>
              </a:solidFill>
              <a:latin typeface="Times New Roman" pitchFamily="18" charset="0"/>
            </a:endParaRPr>
          </a:p>
          <a:p>
            <a:pPr algn="ctr"/>
            <a:r>
              <a:rPr lang="en-US" sz="2000" dirty="0" smtClean="0">
                <a:solidFill>
                  <a:schemeClr val="bg1"/>
                </a:solidFill>
                <a:latin typeface="Arial" charset="0"/>
              </a:rPr>
              <a:t>A Quantitative Approach, Fifth Edition</a:t>
            </a:r>
            <a:endParaRPr lang="en-GB" sz="2000" dirty="0">
              <a:solidFill>
                <a:schemeClr val="bg1"/>
              </a:solidFill>
              <a:latin typeface="Arial" charset="0"/>
            </a:endParaRPr>
          </a:p>
        </p:txBody>
      </p:sp>
      <p:sp>
        <p:nvSpPr>
          <p:cNvPr id="2" name="TextBox 1"/>
          <p:cNvSpPr txBox="1"/>
          <p:nvPr/>
        </p:nvSpPr>
        <p:spPr>
          <a:xfrm>
            <a:off x="1" y="3657600"/>
            <a:ext cx="9164852" cy="2800767"/>
          </a:xfrm>
          <a:prstGeom prst="rect">
            <a:avLst/>
          </a:prstGeom>
          <a:noFill/>
        </p:spPr>
        <p:txBody>
          <a:bodyPr wrap="square" rtlCol="0">
            <a:spAutoFit/>
          </a:bodyPr>
          <a:lstStyle/>
          <a:p>
            <a:pPr algn="ctr">
              <a:lnSpc>
                <a:spcPct val="100000"/>
              </a:lnSpc>
              <a:spcBef>
                <a:spcPts val="0"/>
              </a:spcBef>
            </a:pPr>
            <a:r>
              <a:rPr lang="en-US" dirty="0">
                <a:latin typeface="Calibri" charset="0"/>
                <a:ea typeface="Calibri" charset="0"/>
                <a:cs typeface="Calibri" charset="0"/>
              </a:rPr>
              <a:t>Instructor: Hao Zheng</a:t>
            </a:r>
          </a:p>
          <a:p>
            <a:pPr algn="ctr">
              <a:lnSpc>
                <a:spcPct val="100000"/>
              </a:lnSpc>
              <a:spcBef>
                <a:spcPts val="0"/>
              </a:spcBef>
            </a:pPr>
            <a:r>
              <a:rPr lang="en-US" sz="2400" dirty="0">
                <a:latin typeface="Calibri" charset="0"/>
                <a:ea typeface="Calibri" charset="0"/>
                <a:cs typeface="Calibri" charset="0"/>
              </a:rPr>
              <a:t>Department of Computer Science &amp; Engineering</a:t>
            </a:r>
          </a:p>
          <a:p>
            <a:pPr algn="ctr">
              <a:lnSpc>
                <a:spcPct val="100000"/>
              </a:lnSpc>
              <a:spcBef>
                <a:spcPts val="0"/>
              </a:spcBef>
            </a:pPr>
            <a:r>
              <a:rPr lang="en-US" sz="2400" dirty="0">
                <a:latin typeface="Calibri" charset="0"/>
                <a:ea typeface="Calibri" charset="0"/>
                <a:cs typeface="Calibri" charset="0"/>
              </a:rPr>
              <a:t> University of South Florida</a:t>
            </a:r>
            <a:br>
              <a:rPr lang="en-US" sz="2400" dirty="0">
                <a:latin typeface="Calibri" charset="0"/>
                <a:ea typeface="Calibri" charset="0"/>
                <a:cs typeface="Calibri" charset="0"/>
              </a:rPr>
            </a:br>
            <a:r>
              <a:rPr lang="en-US" sz="2400" dirty="0">
                <a:latin typeface="Calibri" charset="0"/>
                <a:ea typeface="Calibri" charset="0"/>
                <a:cs typeface="Calibri" charset="0"/>
              </a:rPr>
              <a:t>Tampa, FL 33620</a:t>
            </a:r>
            <a:br>
              <a:rPr lang="en-US" sz="2400" dirty="0">
                <a:latin typeface="Calibri" charset="0"/>
                <a:ea typeface="Calibri" charset="0"/>
                <a:cs typeface="Calibri" charset="0"/>
              </a:rPr>
            </a:br>
            <a:r>
              <a:rPr lang="en-US" sz="2400" dirty="0">
                <a:latin typeface="Calibri" charset="0"/>
                <a:ea typeface="Calibri" charset="0"/>
                <a:cs typeface="Calibri" charset="0"/>
              </a:rPr>
              <a:t>Email: </a:t>
            </a:r>
            <a:r>
              <a:rPr lang="en-US" sz="2400" dirty="0" err="1">
                <a:latin typeface="Calibri" charset="0"/>
                <a:ea typeface="Calibri" charset="0"/>
                <a:cs typeface="Calibri" charset="0"/>
              </a:rPr>
              <a:t>haozheng@usf.edu</a:t>
            </a:r>
            <a:r>
              <a:rPr lang="en-US" sz="2400" dirty="0">
                <a:latin typeface="Calibri" charset="0"/>
                <a:ea typeface="Calibri" charset="0"/>
                <a:cs typeface="Calibri" charset="0"/>
              </a:rPr>
              <a:t/>
            </a:r>
            <a:br>
              <a:rPr lang="en-US" sz="2400" dirty="0">
                <a:latin typeface="Calibri" charset="0"/>
                <a:ea typeface="Calibri" charset="0"/>
                <a:cs typeface="Calibri" charset="0"/>
              </a:rPr>
            </a:br>
            <a:r>
              <a:rPr lang="en-US" sz="2400" dirty="0">
                <a:latin typeface="Calibri" charset="0"/>
                <a:ea typeface="Calibri" charset="0"/>
                <a:cs typeface="Calibri" charset="0"/>
              </a:rPr>
              <a:t>Phone: (813)974-4757</a:t>
            </a:r>
            <a:br>
              <a:rPr lang="en-US" sz="2400" dirty="0">
                <a:latin typeface="Calibri" charset="0"/>
                <a:ea typeface="Calibri" charset="0"/>
                <a:cs typeface="Calibri" charset="0"/>
              </a:rPr>
            </a:br>
            <a:r>
              <a:rPr lang="en-US" sz="2400" dirty="0">
                <a:latin typeface="Calibri" charset="0"/>
                <a:ea typeface="Calibri" charset="0"/>
                <a:cs typeface="Calibri" charset="0"/>
              </a:rPr>
              <a:t>Fax: (813)974-5456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88" y="435429"/>
            <a:ext cx="8983952" cy="3108543"/>
          </a:xfrm>
          <a:prstGeom prst="rect">
            <a:avLst/>
          </a:prstGeom>
          <a:noFill/>
        </p:spPr>
        <p:txBody>
          <a:bodyPr wrap="square" rtlCol="0">
            <a:spAutoFit/>
          </a:bodyPr>
          <a:lstStyle/>
          <a:p>
            <a:pPr marL="800100" indent="-792163">
              <a:spcBef>
                <a:spcPts val="0"/>
              </a:spcBef>
            </a:pPr>
            <a:r>
              <a:rPr lang="en-US" sz="2800" dirty="0" smtClean="0">
                <a:latin typeface="Calibri" charset="0"/>
                <a:ea typeface="Calibri" charset="0"/>
                <a:cs typeface="Calibri" charset="0"/>
              </a:rPr>
              <a:t>1.12  Assume we are enhancing a machine by adding encryption engine. When computing encryption, it is 20 times faster than the normal mode of execution. We define percentage of encryption as the percentage of time in the original execution that is spent performing encryption.  This specialized HW increases power by 2%.</a:t>
            </a:r>
          </a:p>
        </p:txBody>
      </p:sp>
      <p:sp>
        <p:nvSpPr>
          <p:cNvPr id="3" name="TextBox 2"/>
          <p:cNvSpPr txBox="1"/>
          <p:nvPr/>
        </p:nvSpPr>
        <p:spPr>
          <a:xfrm>
            <a:off x="705394" y="3670662"/>
            <a:ext cx="8377646" cy="954107"/>
          </a:xfrm>
          <a:prstGeom prst="rect">
            <a:avLst/>
          </a:prstGeom>
          <a:noFill/>
        </p:spPr>
        <p:txBody>
          <a:bodyPr wrap="square" rtlCol="0">
            <a:spAutoFit/>
          </a:bodyPr>
          <a:lstStyle/>
          <a:p>
            <a:pPr marL="573088" indent="-565150">
              <a:spcBef>
                <a:spcPts val="0"/>
              </a:spcBef>
            </a:pPr>
            <a:r>
              <a:rPr lang="en-US" sz="2800" dirty="0" smtClean="0">
                <a:latin typeface="Calibri" charset="0"/>
                <a:ea typeface="Calibri" charset="0"/>
                <a:cs typeface="Calibri" charset="0"/>
              </a:rPr>
              <a:t>(c)	What percentage of time in the new execution will be spent on encryption if speedup of 2 is achieved?</a:t>
            </a:r>
          </a:p>
        </p:txBody>
      </p:sp>
    </p:spTree>
    <p:extLst>
      <p:ext uri="{BB962C8B-B14F-4D97-AF65-F5344CB8AC3E}">
        <p14:creationId xmlns:p14="http://schemas.microsoft.com/office/powerpoint/2010/main" val="1603893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88" y="435429"/>
            <a:ext cx="8983952" cy="3108543"/>
          </a:xfrm>
          <a:prstGeom prst="rect">
            <a:avLst/>
          </a:prstGeom>
          <a:noFill/>
        </p:spPr>
        <p:txBody>
          <a:bodyPr wrap="square" rtlCol="0">
            <a:spAutoFit/>
          </a:bodyPr>
          <a:lstStyle/>
          <a:p>
            <a:pPr marL="800100" indent="-792163">
              <a:spcBef>
                <a:spcPts val="0"/>
              </a:spcBef>
            </a:pPr>
            <a:r>
              <a:rPr lang="en-US" sz="2800" dirty="0" smtClean="0">
                <a:latin typeface="Calibri" charset="0"/>
                <a:ea typeface="Calibri" charset="0"/>
                <a:cs typeface="Calibri" charset="0"/>
              </a:rPr>
              <a:t>1.12  Assume we are enhancing a machine by adding encryption engine. When computing encryption, it is 20 times faster than the normal mode of execution. We define percentage of encryption as the percentage of time in the original execution that is spent performing encryption.  This specialized HW increases power by 2%.</a:t>
            </a:r>
          </a:p>
        </p:txBody>
      </p:sp>
      <p:sp>
        <p:nvSpPr>
          <p:cNvPr id="3" name="TextBox 2"/>
          <p:cNvSpPr txBox="1"/>
          <p:nvPr/>
        </p:nvSpPr>
        <p:spPr>
          <a:xfrm>
            <a:off x="705394" y="3670662"/>
            <a:ext cx="8377646" cy="1815882"/>
          </a:xfrm>
          <a:prstGeom prst="rect">
            <a:avLst/>
          </a:prstGeom>
          <a:noFill/>
        </p:spPr>
        <p:txBody>
          <a:bodyPr wrap="square" rtlCol="0">
            <a:spAutoFit/>
          </a:bodyPr>
          <a:lstStyle/>
          <a:p>
            <a:pPr marL="573088" indent="-565150">
              <a:spcBef>
                <a:spcPts val="0"/>
              </a:spcBef>
            </a:pPr>
            <a:r>
              <a:rPr lang="en-US" sz="2800" dirty="0" smtClean="0">
                <a:latin typeface="Calibri" charset="0"/>
                <a:ea typeface="Calibri" charset="0"/>
                <a:cs typeface="Calibri" charset="0"/>
              </a:rPr>
              <a:t>(d)	Suppose the percentage of encryption is 50%. Assume that 90% of encryption can be parallelized.  What is speedup if 2 or </a:t>
            </a:r>
            <a:r>
              <a:rPr lang="en-US" sz="2800" smtClean="0">
                <a:latin typeface="Calibri" charset="0"/>
                <a:ea typeface="Calibri" charset="0"/>
                <a:cs typeface="Calibri" charset="0"/>
              </a:rPr>
              <a:t>4 encryption HW units are added?</a:t>
            </a:r>
            <a:endParaRPr lang="en-US" sz="2800" dirty="0" smtClean="0">
              <a:latin typeface="Calibri" charset="0"/>
              <a:ea typeface="Calibri" charset="0"/>
              <a:cs typeface="Calibri" charset="0"/>
            </a:endParaRPr>
          </a:p>
        </p:txBody>
      </p:sp>
    </p:spTree>
    <p:extLst>
      <p:ext uri="{BB962C8B-B14F-4D97-AF65-F5344CB8AC3E}">
        <p14:creationId xmlns:p14="http://schemas.microsoft.com/office/powerpoint/2010/main" val="13392085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48" y="731520"/>
            <a:ext cx="8983952" cy="4401205"/>
          </a:xfrm>
          <a:prstGeom prst="rect">
            <a:avLst/>
          </a:prstGeom>
          <a:noFill/>
        </p:spPr>
        <p:txBody>
          <a:bodyPr wrap="square" rtlCol="0">
            <a:spAutoFit/>
          </a:bodyPr>
          <a:lstStyle/>
          <a:p>
            <a:pPr marL="800100" indent="-800100">
              <a:spcBef>
                <a:spcPts val="0"/>
              </a:spcBef>
            </a:pPr>
            <a:r>
              <a:rPr lang="en-US" sz="2800" dirty="0" smtClean="0">
                <a:latin typeface="Calibri" charset="0"/>
                <a:ea typeface="Calibri" charset="0"/>
                <a:cs typeface="Calibri" charset="0"/>
              </a:rPr>
              <a:t>1.14  </a:t>
            </a:r>
            <a:r>
              <a:rPr lang="en-US" sz="2800" dirty="0">
                <a:latin typeface="Calibri" charset="0"/>
                <a:ea typeface="Calibri" charset="0"/>
                <a:cs typeface="Calibri" charset="0"/>
              </a:rPr>
              <a:t>When making changes to optimize part of a processor, it is often the case that speeding up one type of instruction comes at the cost of slowing down something else. For example, if we put in a complicated fast floating-point unit, that takes space, and something might have to be moved farther away from the middle to accommodate it, adding an extra cycle in delay to reach that unit. The basic Amdahl’s Law equation does not take into account this trade-off.</a:t>
            </a:r>
          </a:p>
          <a:p>
            <a:pPr lvl="1">
              <a:spcBef>
                <a:spcPts val="0"/>
              </a:spcBef>
            </a:pPr>
            <a:endParaRPr lang="en-US" sz="2800" dirty="0">
              <a:latin typeface="Calibri" charset="0"/>
              <a:ea typeface="Calibri" charset="0"/>
              <a:cs typeface="Calibri" charset="0"/>
            </a:endParaRPr>
          </a:p>
        </p:txBody>
      </p:sp>
    </p:spTree>
    <p:extLst>
      <p:ext uri="{BB962C8B-B14F-4D97-AF65-F5344CB8AC3E}">
        <p14:creationId xmlns:p14="http://schemas.microsoft.com/office/powerpoint/2010/main" val="1619495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6778" y="631370"/>
            <a:ext cx="8377646" cy="2677656"/>
          </a:xfrm>
          <a:prstGeom prst="rect">
            <a:avLst/>
          </a:prstGeom>
          <a:noFill/>
        </p:spPr>
        <p:txBody>
          <a:bodyPr wrap="square" rtlCol="0">
            <a:spAutoFit/>
          </a:bodyPr>
          <a:lstStyle/>
          <a:p>
            <a:pPr marL="1035050" lvl="1" indent="-577850">
              <a:spcBef>
                <a:spcPts val="0"/>
              </a:spcBef>
            </a:pPr>
            <a:r>
              <a:rPr lang="en-US" sz="2800" dirty="0" smtClean="0">
                <a:latin typeface="Calibri" charset="0"/>
                <a:ea typeface="Calibri" charset="0"/>
                <a:cs typeface="Calibri" charset="0"/>
              </a:rPr>
              <a:t>(a)	 </a:t>
            </a:r>
            <a:r>
              <a:rPr lang="en-US" sz="2800" dirty="0">
                <a:latin typeface="Calibri" charset="0"/>
                <a:ea typeface="Calibri" charset="0"/>
                <a:cs typeface="Calibri" charset="0"/>
              </a:rPr>
              <a:t>If the new fast floating-point unit speeds up floating-point operations by, on average, 2x, and floating-point operations take 20% of the original program’s execution time, what is the overall speedup (ignoring the penalty to any other instructions)?</a:t>
            </a:r>
          </a:p>
        </p:txBody>
      </p:sp>
    </p:spTree>
    <p:extLst>
      <p:ext uri="{BB962C8B-B14F-4D97-AF65-F5344CB8AC3E}">
        <p14:creationId xmlns:p14="http://schemas.microsoft.com/office/powerpoint/2010/main" val="1405404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6778" y="631370"/>
            <a:ext cx="8377646" cy="2246769"/>
          </a:xfrm>
          <a:prstGeom prst="rect">
            <a:avLst/>
          </a:prstGeom>
          <a:noFill/>
        </p:spPr>
        <p:txBody>
          <a:bodyPr wrap="square" rtlCol="0">
            <a:spAutoFit/>
          </a:bodyPr>
          <a:lstStyle/>
          <a:p>
            <a:pPr marL="1035050" lvl="1" indent="-577850">
              <a:spcBef>
                <a:spcPts val="0"/>
              </a:spcBef>
            </a:pPr>
            <a:r>
              <a:rPr lang="en-US" sz="2800" dirty="0" smtClean="0">
                <a:latin typeface="Calibri" charset="0"/>
                <a:ea typeface="Calibri" charset="0"/>
                <a:cs typeface="Calibri" charset="0"/>
              </a:rPr>
              <a:t>(b)	 </a:t>
            </a:r>
            <a:r>
              <a:rPr lang="en-US" sz="2800" dirty="0">
                <a:latin typeface="Calibri" charset="0"/>
                <a:ea typeface="Calibri" charset="0"/>
                <a:cs typeface="Calibri" charset="0"/>
              </a:rPr>
              <a:t>Now assume that speeding up the floating-point unit slowed down data cache accesses, resulting in a 1.5x slowdown (or 2/3 speedup). Data cache accesses consume 10% of the execution time. What is the overall speedup now?</a:t>
            </a:r>
          </a:p>
        </p:txBody>
      </p:sp>
    </p:spTree>
    <p:extLst>
      <p:ext uri="{BB962C8B-B14F-4D97-AF65-F5344CB8AC3E}">
        <p14:creationId xmlns:p14="http://schemas.microsoft.com/office/powerpoint/2010/main" val="10244863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6778" y="631370"/>
            <a:ext cx="8377646" cy="1815882"/>
          </a:xfrm>
          <a:prstGeom prst="rect">
            <a:avLst/>
          </a:prstGeom>
          <a:noFill/>
        </p:spPr>
        <p:txBody>
          <a:bodyPr wrap="square" rtlCol="0">
            <a:spAutoFit/>
          </a:bodyPr>
          <a:lstStyle/>
          <a:p>
            <a:pPr marL="973138" lvl="1" indent="-515938">
              <a:spcBef>
                <a:spcPts val="0"/>
              </a:spcBef>
            </a:pPr>
            <a:r>
              <a:rPr lang="en-US" sz="2800" dirty="0" smtClean="0">
                <a:latin typeface="Calibri" charset="0"/>
                <a:ea typeface="Calibri" charset="0"/>
                <a:cs typeface="Calibri" charset="0"/>
              </a:rPr>
              <a:t>(c)	 </a:t>
            </a:r>
            <a:r>
              <a:rPr lang="en-US" sz="2800" dirty="0">
                <a:latin typeface="Calibri" charset="0"/>
                <a:ea typeface="Calibri" charset="0"/>
                <a:cs typeface="Calibri" charset="0"/>
              </a:rPr>
              <a:t>After implementing the new floating-point operations, what percentage of execution time is spent on floating-point operations? What percentage is spent on data cache accesses?</a:t>
            </a:r>
          </a:p>
        </p:txBody>
      </p:sp>
    </p:spTree>
    <p:extLst>
      <p:ext uri="{BB962C8B-B14F-4D97-AF65-F5344CB8AC3E}">
        <p14:creationId xmlns:p14="http://schemas.microsoft.com/office/powerpoint/2010/main" val="182696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88" y="435429"/>
            <a:ext cx="8983952" cy="2246769"/>
          </a:xfrm>
          <a:prstGeom prst="rect">
            <a:avLst/>
          </a:prstGeom>
          <a:noFill/>
        </p:spPr>
        <p:txBody>
          <a:bodyPr wrap="square" rtlCol="0">
            <a:spAutoFit/>
          </a:bodyPr>
          <a:lstStyle/>
          <a:p>
            <a:pPr marL="635000" indent="-627063"/>
            <a:r>
              <a:rPr lang="en-US" sz="2800" dirty="0" smtClean="0">
                <a:latin typeface="Calibri" charset="0"/>
                <a:ea typeface="Calibri" charset="0"/>
                <a:cs typeface="Calibri" charset="0"/>
              </a:rPr>
              <a:t>1.6  </a:t>
            </a:r>
            <a:r>
              <a:rPr lang="en-US" sz="2800" dirty="0">
                <a:latin typeface="Calibri" charset="0"/>
                <a:ea typeface="Calibri" charset="0"/>
                <a:cs typeface="Calibri" charset="0"/>
              </a:rPr>
              <a:t>When parallelizing an application, the ideal speedup is speeding up by the number of processors. This is limited by two things: percentage of the application that can be parallelized and the cost of communication. Amdahl’s Law takes into account the former but not the latter</a:t>
            </a:r>
            <a:r>
              <a:rPr lang="en-US" sz="2800" dirty="0" smtClean="0">
                <a:latin typeface="Calibri" charset="0"/>
                <a:ea typeface="Calibri" charset="0"/>
                <a:cs typeface="Calibri" charset="0"/>
              </a:rPr>
              <a:t>.</a:t>
            </a:r>
          </a:p>
        </p:txBody>
      </p:sp>
      <p:sp>
        <p:nvSpPr>
          <p:cNvPr id="3" name="TextBox 2"/>
          <p:cNvSpPr txBox="1"/>
          <p:nvPr/>
        </p:nvSpPr>
        <p:spPr>
          <a:xfrm>
            <a:off x="766354" y="2860765"/>
            <a:ext cx="8377646" cy="1384995"/>
          </a:xfrm>
          <a:prstGeom prst="rect">
            <a:avLst/>
          </a:prstGeom>
          <a:noFill/>
        </p:spPr>
        <p:txBody>
          <a:bodyPr wrap="square" rtlCol="0">
            <a:spAutoFit/>
          </a:bodyPr>
          <a:lstStyle/>
          <a:p>
            <a:pPr marL="573088" indent="-573088"/>
            <a:r>
              <a:rPr lang="en-US" sz="2800" dirty="0" smtClean="0">
                <a:latin typeface="Calibri" charset="0"/>
                <a:ea typeface="Calibri" charset="0"/>
                <a:cs typeface="Calibri" charset="0"/>
              </a:rPr>
              <a:t>(a)  What </a:t>
            </a:r>
            <a:r>
              <a:rPr lang="en-US" sz="2800" dirty="0">
                <a:latin typeface="Calibri" charset="0"/>
                <a:ea typeface="Calibri" charset="0"/>
                <a:cs typeface="Calibri" charset="0"/>
              </a:rPr>
              <a:t>is the speedup with </a:t>
            </a:r>
            <a:r>
              <a:rPr lang="en-US" sz="2800" i="1" dirty="0">
                <a:latin typeface="Calibri" charset="0"/>
                <a:ea typeface="Calibri" charset="0"/>
                <a:cs typeface="Calibri" charset="0"/>
              </a:rPr>
              <a:t>N</a:t>
            </a:r>
            <a:r>
              <a:rPr lang="en-US" sz="2800" dirty="0">
                <a:latin typeface="Calibri" charset="0"/>
                <a:ea typeface="Calibri" charset="0"/>
                <a:cs typeface="Calibri" charset="0"/>
              </a:rPr>
              <a:t> processors if 80% of the application is parallelizable, ignoring the cost of communication?</a:t>
            </a:r>
          </a:p>
        </p:txBody>
      </p:sp>
    </p:spTree>
    <p:extLst>
      <p:ext uri="{BB962C8B-B14F-4D97-AF65-F5344CB8AC3E}">
        <p14:creationId xmlns:p14="http://schemas.microsoft.com/office/powerpoint/2010/main" val="44318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88" y="435429"/>
            <a:ext cx="8983952" cy="2246769"/>
          </a:xfrm>
          <a:prstGeom prst="rect">
            <a:avLst/>
          </a:prstGeom>
          <a:noFill/>
        </p:spPr>
        <p:txBody>
          <a:bodyPr wrap="square" rtlCol="0">
            <a:spAutoFit/>
          </a:bodyPr>
          <a:lstStyle/>
          <a:p>
            <a:pPr marL="635000" indent="-627063"/>
            <a:r>
              <a:rPr lang="en-US" sz="2800" dirty="0" smtClean="0">
                <a:latin typeface="Calibri" charset="0"/>
                <a:ea typeface="Calibri" charset="0"/>
                <a:cs typeface="Calibri" charset="0"/>
              </a:rPr>
              <a:t>1.6  </a:t>
            </a:r>
            <a:r>
              <a:rPr lang="en-US" sz="2800" dirty="0">
                <a:latin typeface="Calibri" charset="0"/>
                <a:ea typeface="Calibri" charset="0"/>
                <a:cs typeface="Calibri" charset="0"/>
              </a:rPr>
              <a:t>When parallelizing an application, the ideal speedup is speeding up by the number of processors. This is limited by two things: percentage of the application that can be parallelized and the cost of communication. Amdahl’s Law takes into account the former but not the latter</a:t>
            </a:r>
            <a:r>
              <a:rPr lang="en-US" sz="2800" dirty="0" smtClean="0">
                <a:latin typeface="Calibri" charset="0"/>
                <a:ea typeface="Calibri" charset="0"/>
                <a:cs typeface="Calibri" charset="0"/>
              </a:rPr>
              <a:t>.</a:t>
            </a:r>
          </a:p>
        </p:txBody>
      </p:sp>
      <p:sp>
        <p:nvSpPr>
          <p:cNvPr id="3" name="TextBox 2"/>
          <p:cNvSpPr txBox="1"/>
          <p:nvPr/>
        </p:nvSpPr>
        <p:spPr>
          <a:xfrm>
            <a:off x="766354" y="2860765"/>
            <a:ext cx="8377646" cy="1384995"/>
          </a:xfrm>
          <a:prstGeom prst="rect">
            <a:avLst/>
          </a:prstGeom>
          <a:noFill/>
        </p:spPr>
        <p:txBody>
          <a:bodyPr wrap="square" rtlCol="0">
            <a:spAutoFit/>
          </a:bodyPr>
          <a:lstStyle/>
          <a:p>
            <a:pPr marL="573088" indent="-573088"/>
            <a:r>
              <a:rPr lang="en-US" sz="2800" dirty="0" smtClean="0">
                <a:latin typeface="Calibri" charset="0"/>
                <a:ea typeface="Calibri" charset="0"/>
                <a:cs typeface="Calibri" charset="0"/>
              </a:rPr>
              <a:t>(b)  What </a:t>
            </a:r>
            <a:r>
              <a:rPr lang="en-US" sz="2800" dirty="0">
                <a:latin typeface="Calibri" charset="0"/>
                <a:ea typeface="Calibri" charset="0"/>
                <a:cs typeface="Calibri" charset="0"/>
              </a:rPr>
              <a:t>is the speedup with eight processors if, for every processor added, the communication overhead is 0.5% of the original execution time.</a:t>
            </a:r>
          </a:p>
        </p:txBody>
      </p:sp>
    </p:spTree>
    <p:extLst>
      <p:ext uri="{BB962C8B-B14F-4D97-AF65-F5344CB8AC3E}">
        <p14:creationId xmlns:p14="http://schemas.microsoft.com/office/powerpoint/2010/main" val="2088333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805" y="2107474"/>
            <a:ext cx="8934995" cy="2647406"/>
          </a:xfrm>
          <a:prstGeom prst="rect">
            <a:avLst/>
          </a:prstGeom>
        </p:spPr>
      </p:pic>
    </p:spTree>
    <p:extLst>
      <p:ext uri="{BB962C8B-B14F-4D97-AF65-F5344CB8AC3E}">
        <p14:creationId xmlns:p14="http://schemas.microsoft.com/office/powerpoint/2010/main" val="1455034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88" y="435429"/>
            <a:ext cx="8983952" cy="2246769"/>
          </a:xfrm>
          <a:prstGeom prst="rect">
            <a:avLst/>
          </a:prstGeom>
          <a:noFill/>
        </p:spPr>
        <p:txBody>
          <a:bodyPr wrap="square" rtlCol="0">
            <a:spAutoFit/>
          </a:bodyPr>
          <a:lstStyle/>
          <a:p>
            <a:pPr marL="573088" indent="-565150">
              <a:spcBef>
                <a:spcPts val="0"/>
              </a:spcBef>
            </a:pPr>
            <a:r>
              <a:rPr lang="en-US" sz="2800" dirty="0" smtClean="0">
                <a:latin typeface="Calibri" charset="0"/>
                <a:ea typeface="Calibri" charset="0"/>
                <a:cs typeface="Calibri" charset="0"/>
              </a:rPr>
              <a:t>1.8  You are designing a system for real-time application in which specific deadlines must be met. Finishing the computation faster gains nothing. You find that your system can execute the necessary code, in the worst case, twice as fast as necessary.</a:t>
            </a:r>
          </a:p>
        </p:txBody>
      </p:sp>
      <p:sp>
        <p:nvSpPr>
          <p:cNvPr id="3" name="TextBox 2"/>
          <p:cNvSpPr txBox="1"/>
          <p:nvPr/>
        </p:nvSpPr>
        <p:spPr>
          <a:xfrm>
            <a:off x="705394" y="3113314"/>
            <a:ext cx="8377646" cy="1384995"/>
          </a:xfrm>
          <a:prstGeom prst="rect">
            <a:avLst/>
          </a:prstGeom>
          <a:noFill/>
        </p:spPr>
        <p:txBody>
          <a:bodyPr wrap="square" rtlCol="0">
            <a:spAutoFit/>
          </a:bodyPr>
          <a:lstStyle/>
          <a:p>
            <a:pPr marL="573088" indent="-565150">
              <a:spcBef>
                <a:spcPts val="0"/>
              </a:spcBef>
            </a:pPr>
            <a:r>
              <a:rPr lang="en-US" sz="2800" dirty="0" smtClean="0">
                <a:latin typeface="Calibri" charset="0"/>
                <a:ea typeface="Calibri" charset="0"/>
                <a:cs typeface="Calibri" charset="0"/>
              </a:rPr>
              <a:t>(a)	how much energy do you save if you execute at the current speed and turn off the system when the computation is complete?</a:t>
            </a:r>
          </a:p>
        </p:txBody>
      </p:sp>
    </p:spTree>
    <p:extLst>
      <p:ext uri="{BB962C8B-B14F-4D97-AF65-F5344CB8AC3E}">
        <p14:creationId xmlns:p14="http://schemas.microsoft.com/office/powerpoint/2010/main" val="1390530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88" y="435429"/>
            <a:ext cx="8983952" cy="2246769"/>
          </a:xfrm>
          <a:prstGeom prst="rect">
            <a:avLst/>
          </a:prstGeom>
          <a:noFill/>
        </p:spPr>
        <p:txBody>
          <a:bodyPr wrap="square" rtlCol="0">
            <a:spAutoFit/>
          </a:bodyPr>
          <a:lstStyle/>
          <a:p>
            <a:pPr marL="573088" indent="-565150">
              <a:spcBef>
                <a:spcPts val="0"/>
              </a:spcBef>
            </a:pPr>
            <a:r>
              <a:rPr lang="en-US" sz="2800" dirty="0" smtClean="0">
                <a:latin typeface="Calibri" charset="0"/>
                <a:ea typeface="Calibri" charset="0"/>
                <a:cs typeface="Calibri" charset="0"/>
              </a:rPr>
              <a:t>1.8  You are designing a system for real-time application in which specific deadlines must be met. Finishing the computation faster gains nothing. You find that your system can execute the necessary code, in the worst case, twice as fast as necessary.</a:t>
            </a:r>
          </a:p>
        </p:txBody>
      </p:sp>
      <p:sp>
        <p:nvSpPr>
          <p:cNvPr id="3" name="TextBox 2"/>
          <p:cNvSpPr txBox="1"/>
          <p:nvPr/>
        </p:nvSpPr>
        <p:spPr>
          <a:xfrm>
            <a:off x="705394" y="3113314"/>
            <a:ext cx="8377646" cy="954107"/>
          </a:xfrm>
          <a:prstGeom prst="rect">
            <a:avLst/>
          </a:prstGeom>
          <a:noFill/>
        </p:spPr>
        <p:txBody>
          <a:bodyPr wrap="square" rtlCol="0">
            <a:spAutoFit/>
          </a:bodyPr>
          <a:lstStyle/>
          <a:p>
            <a:pPr marL="573088" indent="-565150">
              <a:spcBef>
                <a:spcPts val="0"/>
              </a:spcBef>
            </a:pPr>
            <a:r>
              <a:rPr lang="en-US" sz="2800" dirty="0" smtClean="0">
                <a:latin typeface="Calibri" charset="0"/>
                <a:ea typeface="Calibri" charset="0"/>
                <a:cs typeface="Calibri" charset="0"/>
              </a:rPr>
              <a:t>(b)	how much energy do you save if you set the voltage and frequency to be half as much?</a:t>
            </a:r>
          </a:p>
        </p:txBody>
      </p:sp>
    </p:spTree>
    <p:extLst>
      <p:ext uri="{BB962C8B-B14F-4D97-AF65-F5344CB8AC3E}">
        <p14:creationId xmlns:p14="http://schemas.microsoft.com/office/powerpoint/2010/main" val="1748085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88" y="435429"/>
            <a:ext cx="8983952" cy="3539430"/>
          </a:xfrm>
          <a:prstGeom prst="rect">
            <a:avLst/>
          </a:prstGeom>
          <a:noFill/>
        </p:spPr>
        <p:txBody>
          <a:bodyPr wrap="square" rtlCol="0">
            <a:spAutoFit/>
          </a:bodyPr>
          <a:lstStyle/>
          <a:p>
            <a:pPr marL="573088" indent="-565150">
              <a:spcBef>
                <a:spcPts val="0"/>
              </a:spcBef>
            </a:pPr>
            <a:r>
              <a:rPr lang="en-US" sz="2800" dirty="0" smtClean="0">
                <a:latin typeface="Calibri" charset="0"/>
                <a:ea typeface="Calibri" charset="0"/>
                <a:cs typeface="Calibri" charset="0"/>
              </a:rPr>
              <a:t>1.9  Server farms provide enough capacity for the highest request rate. When the servers operate at 60% of their capacity, they consume 90% of max </a:t>
            </a:r>
            <a:r>
              <a:rPr lang="en-US" sz="2800" dirty="0" smtClean="0">
                <a:latin typeface="Calibri" charset="0"/>
                <a:ea typeface="Calibri" charset="0"/>
                <a:cs typeface="Calibri" charset="0"/>
              </a:rPr>
              <a:t>power. Servers usually operate at 60% of their capacity. The </a:t>
            </a:r>
            <a:r>
              <a:rPr lang="en-US" sz="2800" dirty="0" smtClean="0">
                <a:latin typeface="Calibri" charset="0"/>
                <a:ea typeface="Calibri" charset="0"/>
                <a:cs typeface="Calibri" charset="0"/>
              </a:rPr>
              <a:t>servers could be turned off, but they would take too long to restart in response to more load. A new system has been proposed that allows for a quick restart but requires 20% of max power while in this “barely alive” state</a:t>
            </a:r>
          </a:p>
        </p:txBody>
      </p:sp>
      <p:sp>
        <p:nvSpPr>
          <p:cNvPr id="3" name="TextBox 2"/>
          <p:cNvSpPr txBox="1"/>
          <p:nvPr/>
        </p:nvSpPr>
        <p:spPr>
          <a:xfrm>
            <a:off x="560614" y="4150722"/>
            <a:ext cx="8377646" cy="954107"/>
          </a:xfrm>
          <a:prstGeom prst="rect">
            <a:avLst/>
          </a:prstGeom>
          <a:noFill/>
        </p:spPr>
        <p:txBody>
          <a:bodyPr wrap="square" rtlCol="0">
            <a:spAutoFit/>
          </a:bodyPr>
          <a:lstStyle/>
          <a:p>
            <a:pPr marL="573088" indent="-565150">
              <a:spcBef>
                <a:spcPts val="0"/>
              </a:spcBef>
            </a:pPr>
            <a:r>
              <a:rPr lang="en-US" sz="2800" dirty="0" smtClean="0">
                <a:latin typeface="Calibri" charset="0"/>
                <a:ea typeface="Calibri" charset="0"/>
                <a:cs typeface="Calibri" charset="0"/>
              </a:rPr>
              <a:t>(a)	how much power savings would be achieved by turning off 60% of servers?</a:t>
            </a:r>
          </a:p>
        </p:txBody>
      </p:sp>
    </p:spTree>
    <p:extLst>
      <p:ext uri="{BB962C8B-B14F-4D97-AF65-F5344CB8AC3E}">
        <p14:creationId xmlns:p14="http://schemas.microsoft.com/office/powerpoint/2010/main" val="516838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88" y="435429"/>
            <a:ext cx="8983952" cy="3108543"/>
          </a:xfrm>
          <a:prstGeom prst="rect">
            <a:avLst/>
          </a:prstGeom>
          <a:noFill/>
        </p:spPr>
        <p:txBody>
          <a:bodyPr wrap="square" rtlCol="0">
            <a:spAutoFit/>
          </a:bodyPr>
          <a:lstStyle/>
          <a:p>
            <a:pPr marL="573088" indent="-565150">
              <a:spcBef>
                <a:spcPts val="0"/>
              </a:spcBef>
            </a:pPr>
            <a:r>
              <a:rPr lang="en-US" sz="2800" dirty="0" smtClean="0">
                <a:latin typeface="Calibri" charset="0"/>
                <a:ea typeface="Calibri" charset="0"/>
                <a:cs typeface="Calibri" charset="0"/>
              </a:rPr>
              <a:t>1.9  Server farms provide enough capacity for the highest request rate. When the servers operate at 60% of their capacity, they consume 90% of max power. The servers could be turned off, but they would take too long to restart in response to more load. A new system has been proposed that allows for a quick restart but requires 20% of max power while in this “barely alive” state</a:t>
            </a:r>
          </a:p>
        </p:txBody>
      </p:sp>
      <p:sp>
        <p:nvSpPr>
          <p:cNvPr id="3" name="TextBox 2"/>
          <p:cNvSpPr txBox="1"/>
          <p:nvPr/>
        </p:nvSpPr>
        <p:spPr>
          <a:xfrm>
            <a:off x="705394" y="3670662"/>
            <a:ext cx="8377646" cy="954107"/>
          </a:xfrm>
          <a:prstGeom prst="rect">
            <a:avLst/>
          </a:prstGeom>
          <a:noFill/>
        </p:spPr>
        <p:txBody>
          <a:bodyPr wrap="square" rtlCol="0">
            <a:spAutoFit/>
          </a:bodyPr>
          <a:lstStyle/>
          <a:p>
            <a:pPr marL="573088" indent="-565150">
              <a:spcBef>
                <a:spcPts val="0"/>
              </a:spcBef>
            </a:pPr>
            <a:r>
              <a:rPr lang="en-US" sz="2800" dirty="0" smtClean="0">
                <a:latin typeface="Calibri" charset="0"/>
                <a:ea typeface="Calibri" charset="0"/>
                <a:cs typeface="Calibri" charset="0"/>
              </a:rPr>
              <a:t>(b)	how much power savings would be achieved by placing 60% of servers in the “barely alive” state?</a:t>
            </a:r>
          </a:p>
        </p:txBody>
      </p:sp>
    </p:spTree>
    <p:extLst>
      <p:ext uri="{BB962C8B-B14F-4D97-AF65-F5344CB8AC3E}">
        <p14:creationId xmlns:p14="http://schemas.microsoft.com/office/powerpoint/2010/main" val="535964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88" y="435429"/>
            <a:ext cx="8983952" cy="3108543"/>
          </a:xfrm>
          <a:prstGeom prst="rect">
            <a:avLst/>
          </a:prstGeom>
          <a:noFill/>
        </p:spPr>
        <p:txBody>
          <a:bodyPr wrap="square" rtlCol="0">
            <a:spAutoFit/>
          </a:bodyPr>
          <a:lstStyle/>
          <a:p>
            <a:pPr marL="573088" indent="-565150">
              <a:spcBef>
                <a:spcPts val="0"/>
              </a:spcBef>
            </a:pPr>
            <a:r>
              <a:rPr lang="en-US" sz="2800" dirty="0" smtClean="0">
                <a:latin typeface="Calibri" charset="0"/>
                <a:ea typeface="Calibri" charset="0"/>
                <a:cs typeface="Calibri" charset="0"/>
              </a:rPr>
              <a:t>1.9  Server farms provide enough capacity for the highest request rate. When the servers operate at 60% of their capacity, they consume 90% of max power. The servers could be turned off, but they would take too long to restart in response to more load. A new system has been proposed that allows for a quick restart but requires 20% of max power while in this “barely alive” state</a:t>
            </a:r>
          </a:p>
        </p:txBody>
      </p:sp>
      <p:sp>
        <p:nvSpPr>
          <p:cNvPr id="3" name="TextBox 2"/>
          <p:cNvSpPr txBox="1"/>
          <p:nvPr/>
        </p:nvSpPr>
        <p:spPr>
          <a:xfrm>
            <a:off x="705394" y="3670662"/>
            <a:ext cx="8377646" cy="954107"/>
          </a:xfrm>
          <a:prstGeom prst="rect">
            <a:avLst/>
          </a:prstGeom>
          <a:noFill/>
        </p:spPr>
        <p:txBody>
          <a:bodyPr wrap="square" rtlCol="0">
            <a:spAutoFit/>
          </a:bodyPr>
          <a:lstStyle/>
          <a:p>
            <a:pPr marL="573088" indent="-565150">
              <a:spcBef>
                <a:spcPts val="0"/>
              </a:spcBef>
            </a:pPr>
            <a:r>
              <a:rPr lang="en-US" sz="2800" dirty="0" smtClean="0">
                <a:latin typeface="Calibri" charset="0"/>
                <a:ea typeface="Calibri" charset="0"/>
                <a:cs typeface="Calibri" charset="0"/>
              </a:rPr>
              <a:t>(c)	how much power savings would be achieved by reducing voltage by 20% and frequency by 40%?</a:t>
            </a:r>
          </a:p>
        </p:txBody>
      </p:sp>
    </p:spTree>
    <p:extLst>
      <p:ext uri="{BB962C8B-B14F-4D97-AF65-F5344CB8AC3E}">
        <p14:creationId xmlns:p14="http://schemas.microsoft.com/office/powerpoint/2010/main" val="2041245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88" y="435429"/>
            <a:ext cx="8983952" cy="3108543"/>
          </a:xfrm>
          <a:prstGeom prst="rect">
            <a:avLst/>
          </a:prstGeom>
          <a:noFill/>
        </p:spPr>
        <p:txBody>
          <a:bodyPr wrap="square" rtlCol="0">
            <a:spAutoFit/>
          </a:bodyPr>
          <a:lstStyle/>
          <a:p>
            <a:pPr marL="573088" indent="-565150">
              <a:spcBef>
                <a:spcPts val="0"/>
              </a:spcBef>
            </a:pPr>
            <a:r>
              <a:rPr lang="en-US" sz="2800" dirty="0" smtClean="0">
                <a:latin typeface="Calibri" charset="0"/>
                <a:ea typeface="Calibri" charset="0"/>
                <a:cs typeface="Calibri" charset="0"/>
              </a:rPr>
              <a:t>1.9  Server farms provide enough capacity for the highest request rate. When the servers operate at 60% of their capacity, they consume 90% of max power. The servers could be turned off, but they would take too long to restart in response to more load. A new system has been proposed that allows for a quick restart but requires 20% of max power while in this “barely alive” state</a:t>
            </a:r>
          </a:p>
        </p:txBody>
      </p:sp>
      <p:sp>
        <p:nvSpPr>
          <p:cNvPr id="3" name="TextBox 2"/>
          <p:cNvSpPr txBox="1"/>
          <p:nvPr/>
        </p:nvSpPr>
        <p:spPr>
          <a:xfrm>
            <a:off x="705394" y="3670662"/>
            <a:ext cx="8377646" cy="1384995"/>
          </a:xfrm>
          <a:prstGeom prst="rect">
            <a:avLst/>
          </a:prstGeom>
          <a:noFill/>
        </p:spPr>
        <p:txBody>
          <a:bodyPr wrap="square" rtlCol="0">
            <a:spAutoFit/>
          </a:bodyPr>
          <a:lstStyle/>
          <a:p>
            <a:pPr marL="573088" indent="-565150">
              <a:spcBef>
                <a:spcPts val="0"/>
              </a:spcBef>
            </a:pPr>
            <a:r>
              <a:rPr lang="en-US" sz="2800" dirty="0" smtClean="0">
                <a:latin typeface="Calibri" charset="0"/>
                <a:ea typeface="Calibri" charset="0"/>
                <a:cs typeface="Calibri" charset="0"/>
              </a:rPr>
              <a:t>(d)	how much power savings would be achieved by placing 30% of servers in the “barely alive” state and 30% off?</a:t>
            </a:r>
          </a:p>
        </p:txBody>
      </p:sp>
    </p:spTree>
    <p:extLst>
      <p:ext uri="{BB962C8B-B14F-4D97-AF65-F5344CB8AC3E}">
        <p14:creationId xmlns:p14="http://schemas.microsoft.com/office/powerpoint/2010/main" val="42463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88" y="435429"/>
            <a:ext cx="8983952" cy="3108543"/>
          </a:xfrm>
          <a:prstGeom prst="rect">
            <a:avLst/>
          </a:prstGeom>
          <a:noFill/>
        </p:spPr>
        <p:txBody>
          <a:bodyPr wrap="square" rtlCol="0">
            <a:spAutoFit/>
          </a:bodyPr>
          <a:lstStyle/>
          <a:p>
            <a:pPr marL="800100" indent="-792163">
              <a:spcBef>
                <a:spcPts val="0"/>
              </a:spcBef>
            </a:pPr>
            <a:r>
              <a:rPr lang="en-US" sz="2800" dirty="0" smtClean="0">
                <a:latin typeface="Calibri" charset="0"/>
                <a:ea typeface="Calibri" charset="0"/>
                <a:cs typeface="Calibri" charset="0"/>
              </a:rPr>
              <a:t>1.12  Assume we are enhancing a machine by adding encryption engine. When computing encryption, it is 20 times faster than the normal mode of execution. We define percentage of encryption as the percentage of time in the original execution that is spent performing encryption.  This specialized HW increases power by 2%.</a:t>
            </a:r>
          </a:p>
        </p:txBody>
      </p:sp>
      <p:sp>
        <p:nvSpPr>
          <p:cNvPr id="3" name="TextBox 2"/>
          <p:cNvSpPr txBox="1"/>
          <p:nvPr/>
        </p:nvSpPr>
        <p:spPr>
          <a:xfrm>
            <a:off x="705394" y="3670662"/>
            <a:ext cx="8377646" cy="954107"/>
          </a:xfrm>
          <a:prstGeom prst="rect">
            <a:avLst/>
          </a:prstGeom>
          <a:noFill/>
        </p:spPr>
        <p:txBody>
          <a:bodyPr wrap="square" rtlCol="0">
            <a:spAutoFit/>
          </a:bodyPr>
          <a:lstStyle/>
          <a:p>
            <a:pPr marL="573088" indent="-565150">
              <a:spcBef>
                <a:spcPts val="0"/>
              </a:spcBef>
            </a:pPr>
            <a:r>
              <a:rPr lang="en-US" sz="2800" dirty="0" smtClean="0">
                <a:latin typeface="Calibri" charset="0"/>
                <a:ea typeface="Calibri" charset="0"/>
                <a:cs typeface="Calibri" charset="0"/>
              </a:rPr>
              <a:t>(b)	With what percentage of encryption will adding encryption HW result in a speedup of 2?</a:t>
            </a:r>
          </a:p>
        </p:txBody>
      </p:sp>
    </p:spTree>
    <p:extLst>
      <p:ext uri="{BB962C8B-B14F-4D97-AF65-F5344CB8AC3E}">
        <p14:creationId xmlns:p14="http://schemas.microsoft.com/office/powerpoint/2010/main" val="973302111"/>
      </p:ext>
    </p:extLst>
  </p:cSld>
  <p:clrMapOvr>
    <a:masterClrMapping/>
  </p:clrMapOvr>
</p:sld>
</file>

<file path=ppt/theme/theme1.xml><?xml version="1.0" encoding="utf-8"?>
<a:theme xmlns:a="http://schemas.openxmlformats.org/drawingml/2006/main" name="1_cod4e">
  <a:themeElements>
    <a:clrScheme name="1_cod4e 7">
      <a:dk1>
        <a:srgbClr val="000000"/>
      </a:dk1>
      <a:lt1>
        <a:srgbClr val="FFFFFF"/>
      </a:lt1>
      <a:dk2>
        <a:srgbClr val="0039A6"/>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fontScheme name="1_cod4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
            <a:schemeClr val="tx1"/>
          </a:buClr>
          <a:buSzPct val="60000"/>
          <a:buFont typeface="Wingdings" pitchFamily="2" charset="2"/>
          <a:buNone/>
          <a:tabLst/>
          <a:defRPr kumimoji="0" lang="en-US" sz="3200" b="0" i="0" u="none" strike="noStrike" cap="none" normalizeH="0" baseline="0" smtClean="0">
            <a:ln>
              <a:noFill/>
            </a:ln>
            <a:solidFill>
              <a:schemeClr val="tx1"/>
            </a:solidFill>
            <a:effectLst/>
            <a:latin typeface="Arial Black" pitchFamily="34" charset="0"/>
          </a:defRPr>
        </a:defPPr>
      </a:lstStyle>
    </a:spDef>
    <a:lnDef>
      <a:spPr bwMode="auto">
        <a:noFill/>
        <a:ln w="25400" cap="flat" cmpd="sng" algn="ctr">
          <a:solidFill>
            <a:schemeClr val="tx1"/>
          </a:solidFill>
          <a:prstDash val="solid"/>
          <a:round/>
          <a:headEnd type="arrow" w="med" len="lg"/>
          <a:tailEnd type="arrow" w="med" len="lg"/>
        </a:ln>
        <a:effectLst/>
      </a:spPr>
      <a:bodyPr/>
      <a:lstStyle/>
    </a:lnDef>
    <a:txDef>
      <a:spPr>
        <a:noFill/>
      </a:spPr>
      <a:bodyPr wrap="none" rtlCol="0">
        <a:spAutoFit/>
      </a:bodyPr>
      <a:lstStyle>
        <a:defPPr>
          <a:spcBef>
            <a:spcPts val="0"/>
          </a:spcBef>
          <a:defRPr sz="2400" dirty="0" smtClean="0">
            <a:latin typeface="+mn-lt"/>
          </a:defRPr>
        </a:defPPr>
      </a:lstStyle>
    </a:txDef>
  </a:objectDefaults>
  <a:extraClrSchemeLst>
    <a:extraClrScheme>
      <a:clrScheme name="1_cod4e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cod4e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cod4e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cod4e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1_cod4e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cod4e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cod4e 7">
        <a:dk1>
          <a:srgbClr val="000000"/>
        </a:dk1>
        <a:lt1>
          <a:srgbClr val="FFFFFF"/>
        </a:lt1>
        <a:dk2>
          <a:srgbClr val="0039A6"/>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cod4e</Template>
  <TotalTime>31785</TotalTime>
  <Words>904</Words>
  <Application>Microsoft Macintosh PowerPoint</Application>
  <PresentationFormat>On-screen Show (4:3)</PresentationFormat>
  <Paragraphs>37</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 Black</vt:lpstr>
      <vt:lpstr>ArialUnicodeMS</vt:lpstr>
      <vt:lpstr>Calibri</vt:lpstr>
      <vt:lpstr>Wingdings</vt:lpstr>
      <vt:lpstr>Arial</vt:lpstr>
      <vt:lpstr>Times New Roman</vt:lpstr>
      <vt:lpstr>1_cod4e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Ashenden Designs</Company>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Peter Ashenden</dc:creator>
  <cp:lastModifiedBy>Microsoft Office User</cp:lastModifiedBy>
  <cp:revision>987</cp:revision>
  <cp:lastPrinted>2018-05-01T12:40:48Z</cp:lastPrinted>
  <dcterms:created xsi:type="dcterms:W3CDTF">2008-07-27T22:34:41Z</dcterms:created>
  <dcterms:modified xsi:type="dcterms:W3CDTF">2018-09-10T20:13:46Z</dcterms:modified>
</cp:coreProperties>
</file>