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270" r:id="rId2"/>
    <p:sldId id="272" r:id="rId3"/>
    <p:sldId id="299" r:id="rId4"/>
    <p:sldId id="300" r:id="rId5"/>
    <p:sldId id="301" r:id="rId6"/>
    <p:sldId id="296" r:id="rId7"/>
    <p:sldId id="297" r:id="rId8"/>
    <p:sldId id="298" r:id="rId9"/>
    <p:sldId id="295" r:id="rId10"/>
    <p:sldId id="274" r:id="rId11"/>
    <p:sldId id="275" r:id="rId12"/>
    <p:sldId id="276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F3"/>
    <a:srgbClr val="CC73E1"/>
    <a:srgbClr val="FEFFD9"/>
    <a:srgbClr val="FFEEF3"/>
    <a:srgbClr val="F9D2FF"/>
    <a:srgbClr val="E4FFF4"/>
    <a:srgbClr val="96FFA4"/>
    <a:srgbClr val="FF9DA9"/>
    <a:srgbClr val="001CF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18" autoAdjust="0"/>
    <p:restoredTop sz="93969" autoAdjust="0"/>
  </p:normalViewPr>
  <p:slideViewPr>
    <p:cSldViewPr snapToGrid="0">
      <p:cViewPr varScale="1">
        <p:scale>
          <a:sx n="167" d="100"/>
          <a:sy n="167" d="100"/>
        </p:scale>
        <p:origin x="18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7120"/>
    </p:cViewPr>
  </p:sorterViewPr>
  <p:notesViewPr>
    <p:cSldViewPr snapToGrid="0">
      <p:cViewPr varScale="1">
        <p:scale>
          <a:sx n="85" d="100"/>
          <a:sy n="85" d="100"/>
        </p:scale>
        <p:origin x="3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AE1C6F6-EFE8-CA49-9A92-7F73AC3998E8}" type="datetime3">
              <a:rPr lang="en-US" smtClean="0"/>
              <a:t>22 October 2018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04144625-7B4B-A249-98CA-B4E955C99A0C}" type="datetime3">
              <a:rPr lang="en-US" smtClean="0"/>
              <a:t>22 October 2018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0FF55BA-2432-9741-B816-7307DF2ECA2F}" type="datetime3">
              <a:rPr lang="en-US" smtClean="0"/>
              <a:t>22 October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542624" y="6576714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F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936" y="1160980"/>
            <a:ext cx="8815226" cy="53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673" y="239177"/>
            <a:ext cx="881021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552736" y="6579830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i="0">
          <a:solidFill>
            <a:srgbClr val="004BF3"/>
          </a:solidFill>
          <a:latin typeface="Calibri" charset="0"/>
          <a:ea typeface="Calibri" charset="0"/>
          <a:cs typeface="Calibri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1" y="1737360"/>
            <a:ext cx="9143999" cy="1397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b="1" dirty="0" smtClean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CDA 5416 Computer System Verification</a:t>
            </a:r>
            <a:endParaRPr lang="en-GB" sz="4400" b="1" dirty="0">
              <a:solidFill>
                <a:srgbClr val="001CFE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GB" sz="4400" b="1" dirty="0" smtClean="0">
                <a:solidFill>
                  <a:srgbClr val="001CFE"/>
                </a:solidFill>
                <a:latin typeface="Calibri" charset="0"/>
                <a:ea typeface="Calibri" charset="0"/>
                <a:cs typeface="Calibri" charset="0"/>
              </a:rPr>
              <a:t>HW Review</a:t>
            </a:r>
            <a:endParaRPr lang="en-AU" b="1" dirty="0" smtClean="0">
              <a:solidFill>
                <a:srgbClr val="001CF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3657600"/>
            <a:ext cx="91648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Instructor: Hao Zheng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Department of Computer Science &amp; Engineering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University of South Florida</a:t>
            </a:r>
            <a:br>
              <a:rPr lang="en-US" sz="2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Tampa, FL 33620</a:t>
            </a:r>
            <a:br>
              <a:rPr lang="en-US" sz="2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Email: </a:t>
            </a:r>
            <a:r>
              <a:rPr lang="en-US" sz="2400" dirty="0" err="1">
                <a:latin typeface="Calibri" charset="0"/>
                <a:ea typeface="Calibri" charset="0"/>
                <a:cs typeface="Calibri" charset="0"/>
              </a:rPr>
              <a:t>haozheng@usf.edu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Phone: (813)974-4757</a:t>
            </a:r>
            <a:br>
              <a:rPr lang="en-US" sz="2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Fax: (813)974-5456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" y="97729"/>
            <a:ext cx="9057056" cy="3455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625" y="3783243"/>
            <a:ext cx="8815933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Draw program graphs for </a:t>
            </a:r>
            <a:r>
              <a:rPr lang="en-US" sz="2200" b="1" dirty="0" smtClean="0">
                <a:latin typeface="Calibri" charset="0"/>
                <a:ea typeface="Calibri" charset="0"/>
                <a:cs typeface="Calibri" charset="0"/>
              </a:rPr>
              <a:t>two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processes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with </a:t>
            </a:r>
            <a:r>
              <a:rPr lang="en-US" sz="2200" i="1" dirty="0" smtClean="0">
                <a:latin typeface="Calibri" charset="0"/>
                <a:ea typeface="Calibri" charset="0"/>
                <a:cs typeface="Calibri" charset="0"/>
              </a:rPr>
              <a:t>id </a:t>
            </a:r>
            <a:r>
              <a:rPr lang="en-US" sz="2200" i="1" dirty="0"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200" i="1" dirty="0" smtClean="0">
                <a:latin typeface="Calibri" charset="0"/>
                <a:ea typeface="Calibri" charset="0"/>
                <a:cs typeface="Calibri" charset="0"/>
              </a:rPr>
              <a:t>{0,1</a:t>
            </a:r>
            <a:r>
              <a:rPr lang="en-US" sz="2200" i="1" dirty="0">
                <a:latin typeface="Calibri" charset="0"/>
                <a:ea typeface="Calibri" charset="0"/>
                <a:cs typeface="Calibri" charset="0"/>
              </a:rPr>
              <a:t>}</a:t>
            </a:r>
            <a:r>
              <a:rPr lang="en-US" sz="2200" i="1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200" i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Show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an execution of the composed program graph.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Build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2200" dirty="0" err="1">
                <a:latin typeface="Calibri" charset="0"/>
                <a:ea typeface="Calibri" charset="0"/>
                <a:cs typeface="Calibri" charset="0"/>
              </a:rPr>
              <a:t>Promela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model for this algorithm with </a:t>
            </a:r>
            <a:r>
              <a:rPr lang="en-US" sz="2200" b="1" dirty="0" smtClean="0">
                <a:latin typeface="Calibri" charset="0"/>
                <a:ea typeface="Calibri" charset="0"/>
                <a:cs typeface="Calibri" charset="0"/>
              </a:rPr>
              <a:t>three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processes.  Think about the type of channels that should be used.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Format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the relevant correctness requirement(s) using a separate process(</a:t>
            </a:r>
            <a:r>
              <a:rPr lang="en-US" sz="2200" dirty="0" err="1">
                <a:latin typeface="Calibri" charset="0"/>
                <a:ea typeface="Calibri" charset="0"/>
                <a:cs typeface="Calibri" charset="0"/>
              </a:rPr>
              <a:t>es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) and/or assertions </a:t>
            </a: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2200" dirty="0" err="1">
                <a:latin typeface="Calibri" charset="0"/>
                <a:ea typeface="Calibri" charset="0"/>
                <a:cs typeface="Calibri" charset="0"/>
              </a:rPr>
              <a:t>Promela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. 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lphaLcParenR"/>
            </a:pPr>
            <a:r>
              <a:rPr lang="en-US" sz="2200" dirty="0" smtClean="0">
                <a:latin typeface="Calibri" charset="0"/>
                <a:ea typeface="Calibri" charset="0"/>
                <a:cs typeface="Calibri" charset="0"/>
              </a:rPr>
              <a:t>Use 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the SPIN to check that the leader election model satisfies the correctness requirements.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lphaLcParenR"/>
            </a:pPr>
            <a:endParaRPr lang="en-US" sz="2200" dirty="0" smtClean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61893" y="925548"/>
            <a:ext cx="847492" cy="584775"/>
          </a:xfrm>
          <a:prstGeom prst="rect">
            <a:avLst/>
          </a:prstGeom>
          <a:solidFill>
            <a:srgbClr val="96FFA4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553200" y="869792"/>
            <a:ext cx="847492" cy="584775"/>
          </a:xfrm>
          <a:prstGeom prst="rect">
            <a:avLst/>
          </a:prstGeom>
          <a:solidFill>
            <a:srgbClr val="FF9DA9"/>
          </a:solidFill>
          <a:ln w="0" cap="flat" cmpd="sng" algn="ctr">
            <a:solidFill>
              <a:srgbClr val="FF9D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b="1" i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rminator 3"/>
          <p:cNvSpPr/>
          <p:nvPr/>
        </p:nvSpPr>
        <p:spPr bwMode="auto">
          <a:xfrm>
            <a:off x="3813717" y="133816"/>
            <a:ext cx="1884556" cy="692468"/>
          </a:xfrm>
          <a:prstGeom prst="flowChartTerminator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C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0 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(c0)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rminator 4"/>
          <p:cNvSpPr/>
          <p:nvPr/>
        </p:nvSpPr>
        <p:spPr bwMode="auto">
          <a:xfrm>
            <a:off x="3813717" y="1546309"/>
            <a:ext cx="1884556" cy="692468"/>
          </a:xfrm>
          <a:prstGeom prst="flowChartTerminator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b="1" i="1" baseline="30000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b="1" i="1" dirty="0" smtClean="0">
                <a:latin typeface="Calibri" charset="0"/>
                <a:ea typeface="Calibri" charset="0"/>
                <a:cs typeface="Calibri" charset="0"/>
              </a:rPr>
              <a:t> (c1)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Elbow Connector 6"/>
          <p:cNvCxnSpPr>
            <a:stCxn id="4" idx="1"/>
            <a:endCxn id="2" idx="0"/>
          </p:cNvCxnSpPr>
          <p:nvPr/>
        </p:nvCxnSpPr>
        <p:spPr bwMode="auto">
          <a:xfrm rot="10800000" flipV="1">
            <a:off x="2185639" y="480050"/>
            <a:ext cx="1628078" cy="44549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9" name="Elbow Connector 8"/>
          <p:cNvCxnSpPr>
            <a:stCxn id="2" idx="2"/>
            <a:endCxn id="5" idx="1"/>
          </p:cNvCxnSpPr>
          <p:nvPr/>
        </p:nvCxnSpPr>
        <p:spPr bwMode="auto">
          <a:xfrm rot="16200000" flipH="1">
            <a:off x="2808568" y="887394"/>
            <a:ext cx="382220" cy="162807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11" name="Elbow Connector 10"/>
          <p:cNvCxnSpPr>
            <a:stCxn id="5" idx="3"/>
            <a:endCxn id="3" idx="2"/>
          </p:cNvCxnSpPr>
          <p:nvPr/>
        </p:nvCxnSpPr>
        <p:spPr bwMode="auto">
          <a:xfrm flipV="1">
            <a:off x="5698273" y="1454567"/>
            <a:ext cx="1278673" cy="437976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13" name="Elbow Connector 12"/>
          <p:cNvCxnSpPr>
            <a:stCxn id="3" idx="0"/>
            <a:endCxn id="4" idx="3"/>
          </p:cNvCxnSpPr>
          <p:nvPr/>
        </p:nvCxnSpPr>
        <p:spPr bwMode="auto">
          <a:xfrm rot="16200000" flipV="1">
            <a:off x="6142739" y="35584"/>
            <a:ext cx="389742" cy="1278673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425391" y="2754351"/>
            <a:ext cx="1081669" cy="735747"/>
          </a:xfrm>
          <a:prstGeom prst="ellipse">
            <a:avLst/>
          </a:prstGeom>
          <a:solidFill>
            <a:srgbClr val="96FF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425390" y="4287250"/>
            <a:ext cx="1081669" cy="735747"/>
          </a:xfrm>
          <a:prstGeom prst="ellipse">
            <a:avLst/>
          </a:prstGeom>
          <a:solidFill>
            <a:srgbClr val="96FF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425390" y="5834496"/>
            <a:ext cx="1081669" cy="735747"/>
          </a:xfrm>
          <a:prstGeom prst="ellipse">
            <a:avLst/>
          </a:prstGeom>
          <a:solidFill>
            <a:srgbClr val="96FF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70282" y="5840846"/>
            <a:ext cx="1202474" cy="735747"/>
          </a:xfrm>
          <a:prstGeom prst="ellipse">
            <a:avLst/>
          </a:prstGeom>
          <a:solidFill>
            <a:srgbClr val="96FF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stop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6" name="Elbow Connector 25"/>
          <p:cNvCxnSpPr>
            <a:stCxn id="16" idx="4"/>
            <a:endCxn id="17" idx="0"/>
          </p:cNvCxnSpPr>
          <p:nvPr/>
        </p:nvCxnSpPr>
        <p:spPr bwMode="auto">
          <a:xfrm rot="5400000">
            <a:off x="2567650" y="3888674"/>
            <a:ext cx="797152" cy="1"/>
          </a:xfrm>
          <a:prstGeom prst="bentConnector3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372756" y="355731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/send(id0)</a:t>
            </a:r>
            <a:endParaRPr lang="en-US" sz="2400" dirty="0" smtClean="0">
              <a:latin typeface="+mn-lt"/>
            </a:endParaRPr>
          </a:p>
        </p:txBody>
      </p:sp>
      <p:cxnSp>
        <p:nvCxnSpPr>
          <p:cNvPr id="29" name="Elbow Connector 28"/>
          <p:cNvCxnSpPr>
            <a:stCxn id="17" idx="4"/>
            <a:endCxn id="18" idx="0"/>
          </p:cNvCxnSpPr>
          <p:nvPr/>
        </p:nvCxnSpPr>
        <p:spPr bwMode="auto">
          <a:xfrm rot="5400000">
            <a:off x="2560476" y="5428746"/>
            <a:ext cx="811499" cy="12700"/>
          </a:xfrm>
          <a:prstGeom prst="bentConnector3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408022" y="509021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(m0)</a:t>
            </a:r>
          </a:p>
        </p:txBody>
      </p:sp>
      <p:cxnSp>
        <p:nvCxnSpPr>
          <p:cNvPr id="33" name="Elbow Connector 32"/>
          <p:cNvCxnSpPr>
            <a:stCxn id="18" idx="2"/>
            <a:endCxn id="22" idx="6"/>
          </p:cNvCxnSpPr>
          <p:nvPr/>
        </p:nvCxnSpPr>
        <p:spPr bwMode="auto">
          <a:xfrm rot="10800000" flipV="1">
            <a:off x="1372756" y="6208720"/>
            <a:ext cx="1052634" cy="0"/>
          </a:xfrm>
          <a:prstGeom prst="bentConnector3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362080" y="6289339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1CFE"/>
                </a:solidFill>
                <a:latin typeface="+mn-lt"/>
              </a:rPr>
              <a:t>m0=id0</a:t>
            </a:r>
          </a:p>
        </p:txBody>
      </p:sp>
      <p:sp>
        <p:nvSpPr>
          <p:cNvPr id="36" name="Arc 35"/>
          <p:cNvSpPr/>
          <p:nvPr/>
        </p:nvSpPr>
        <p:spPr bwMode="auto">
          <a:xfrm>
            <a:off x="3186241" y="4645560"/>
            <a:ext cx="649778" cy="1634216"/>
          </a:xfrm>
          <a:prstGeom prst="arc">
            <a:avLst>
              <a:gd name="adj1" fmla="val 16200000"/>
              <a:gd name="adj2" fmla="val 5487043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13717" y="5090211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1CFE"/>
                </a:solidFill>
                <a:latin typeface="+mn-lt"/>
              </a:rPr>
              <a:t>m0&lt;id0</a:t>
            </a:r>
          </a:p>
        </p:txBody>
      </p:sp>
      <p:sp>
        <p:nvSpPr>
          <p:cNvPr id="38" name="Arc 37"/>
          <p:cNvSpPr/>
          <p:nvPr/>
        </p:nvSpPr>
        <p:spPr bwMode="auto">
          <a:xfrm>
            <a:off x="1862258" y="4630695"/>
            <a:ext cx="3345363" cy="1634216"/>
          </a:xfrm>
          <a:prstGeom prst="arc">
            <a:avLst>
              <a:gd name="adj1" fmla="val 16200000"/>
              <a:gd name="adj2" fmla="val 5487043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18890" y="6236606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solidFill>
                  <a:srgbClr val="001CFE"/>
                </a:solidFill>
                <a:latin typeface="+mn-lt"/>
              </a:rPr>
              <a:t>m0&gt;id0/send(m0)</a:t>
            </a:r>
            <a:endParaRPr lang="en-US" sz="2400" dirty="0" smtClean="0">
              <a:solidFill>
                <a:srgbClr val="001CFE"/>
              </a:solidFill>
              <a:latin typeface="+mn-lt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770649" y="2891392"/>
            <a:ext cx="1081669" cy="735747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770648" y="4655123"/>
            <a:ext cx="1081669" cy="735747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4" name="Elbow Connector 43"/>
          <p:cNvCxnSpPr>
            <a:stCxn id="42" idx="6"/>
            <a:endCxn id="41" idx="6"/>
          </p:cNvCxnSpPr>
          <p:nvPr/>
        </p:nvCxnSpPr>
        <p:spPr bwMode="auto">
          <a:xfrm flipV="1">
            <a:off x="7852317" y="3259266"/>
            <a:ext cx="1" cy="1763731"/>
          </a:xfrm>
          <a:prstGeom prst="bentConnector3">
            <a:avLst>
              <a:gd name="adj1" fmla="val 2286010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lg" len="med"/>
          </a:ln>
          <a:effectLst/>
        </p:spPr>
      </p:cxnSp>
      <p:cxnSp>
        <p:nvCxnSpPr>
          <p:cNvPr id="50" name="Elbow Connector 49"/>
          <p:cNvCxnSpPr>
            <a:stCxn id="42" idx="2"/>
            <a:endCxn id="41" idx="2"/>
          </p:cNvCxnSpPr>
          <p:nvPr/>
        </p:nvCxnSpPr>
        <p:spPr bwMode="auto">
          <a:xfrm rot="10800000" flipH="1">
            <a:off x="6770647" y="3259267"/>
            <a:ext cx="1" cy="1763731"/>
          </a:xfrm>
          <a:prstGeom prst="bentConnector3">
            <a:avLst>
              <a:gd name="adj1" fmla="val -2286000000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290651" y="3825134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(c0)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98273" y="4018977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/send(c0)</a:t>
            </a:r>
          </a:p>
        </p:txBody>
      </p:sp>
      <p:cxnSp>
        <p:nvCxnSpPr>
          <p:cNvPr id="55" name="Straight Arrow Connector 54"/>
          <p:cNvCxnSpPr>
            <a:endCxn id="16" idx="1"/>
          </p:cNvCxnSpPr>
          <p:nvPr/>
        </p:nvCxnSpPr>
        <p:spPr bwMode="auto">
          <a:xfrm>
            <a:off x="2185639" y="2531327"/>
            <a:ext cx="398159" cy="33077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578787" y="2627690"/>
            <a:ext cx="398159" cy="33077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9018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61893" y="925548"/>
            <a:ext cx="847492" cy="584775"/>
          </a:xfrm>
          <a:prstGeom prst="rect">
            <a:avLst/>
          </a:prstGeom>
          <a:solidFill>
            <a:srgbClr val="96FFA4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553200" y="869792"/>
            <a:ext cx="847492" cy="584775"/>
          </a:xfrm>
          <a:prstGeom prst="rect">
            <a:avLst/>
          </a:prstGeom>
          <a:solidFill>
            <a:srgbClr val="FF9DA9"/>
          </a:solidFill>
          <a:ln w="0" cap="flat" cmpd="sng" algn="ctr">
            <a:solidFill>
              <a:srgbClr val="FF9D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b="1" i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rminator 3"/>
          <p:cNvSpPr/>
          <p:nvPr/>
        </p:nvSpPr>
        <p:spPr bwMode="auto">
          <a:xfrm>
            <a:off x="3813717" y="133816"/>
            <a:ext cx="1884556" cy="692468"/>
          </a:xfrm>
          <a:prstGeom prst="flowChartTerminator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C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" name="Terminator 4"/>
          <p:cNvSpPr/>
          <p:nvPr/>
        </p:nvSpPr>
        <p:spPr bwMode="auto">
          <a:xfrm>
            <a:off x="3813717" y="1546309"/>
            <a:ext cx="1884556" cy="692468"/>
          </a:xfrm>
          <a:prstGeom prst="flowChartTerminator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b="1" i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Elbow Connector 6"/>
          <p:cNvCxnSpPr>
            <a:stCxn id="4" idx="1"/>
            <a:endCxn id="2" idx="0"/>
          </p:cNvCxnSpPr>
          <p:nvPr/>
        </p:nvCxnSpPr>
        <p:spPr bwMode="auto">
          <a:xfrm rot="10800000" flipV="1">
            <a:off x="2185639" y="480050"/>
            <a:ext cx="1628078" cy="44549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9" name="Elbow Connector 8"/>
          <p:cNvCxnSpPr>
            <a:stCxn id="2" idx="2"/>
            <a:endCxn id="5" idx="1"/>
          </p:cNvCxnSpPr>
          <p:nvPr/>
        </p:nvCxnSpPr>
        <p:spPr bwMode="auto">
          <a:xfrm rot="16200000" flipH="1">
            <a:off x="2808568" y="887394"/>
            <a:ext cx="382220" cy="162807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11" name="Elbow Connector 10"/>
          <p:cNvCxnSpPr>
            <a:stCxn id="5" idx="3"/>
            <a:endCxn id="3" idx="2"/>
          </p:cNvCxnSpPr>
          <p:nvPr/>
        </p:nvCxnSpPr>
        <p:spPr bwMode="auto">
          <a:xfrm flipV="1">
            <a:off x="5698273" y="1454567"/>
            <a:ext cx="1278673" cy="437976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13" name="Elbow Connector 12"/>
          <p:cNvCxnSpPr>
            <a:stCxn id="3" idx="0"/>
            <a:endCxn id="4" idx="3"/>
          </p:cNvCxnSpPr>
          <p:nvPr/>
        </p:nvCxnSpPr>
        <p:spPr bwMode="auto">
          <a:xfrm rot="16200000" flipV="1">
            <a:off x="6142739" y="35584"/>
            <a:ext cx="389742" cy="1278673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3836019" y="2815327"/>
            <a:ext cx="640080" cy="457200"/>
          </a:xfrm>
          <a:prstGeom prst="ellipse">
            <a:avLst/>
          </a:prstGeom>
          <a:solidFill>
            <a:srgbClr val="96FF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538906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/&lt;send(id0), 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(c1)&gt;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3169919" y="2815327"/>
            <a:ext cx="640080" cy="457200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 bwMode="auto">
          <a:xfrm>
            <a:off x="2805831" y="2435866"/>
            <a:ext cx="333490" cy="35489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4502119" y="2836880"/>
            <a:ext cx="640080" cy="457200"/>
          </a:xfrm>
          <a:prstGeom prst="ellipse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168219" y="2832056"/>
            <a:ext cx="640080" cy="457200"/>
          </a:xfrm>
          <a:prstGeom prst="ellipse">
            <a:avLst/>
          </a:prstGeom>
          <a:solidFill>
            <a:srgbClr val="FF9DA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088888" y="2815327"/>
            <a:ext cx="2798956" cy="47392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448279" y="4387567"/>
            <a:ext cx="640080" cy="457200"/>
          </a:xfrm>
          <a:prstGeom prst="ellipse">
            <a:avLst/>
          </a:prstGeom>
          <a:solidFill>
            <a:srgbClr val="96FF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82179" y="4380119"/>
            <a:ext cx="640080" cy="457200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 smtClean="0"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114379" y="4386818"/>
            <a:ext cx="640080" cy="457200"/>
          </a:xfrm>
          <a:prstGeom prst="ellipse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780479" y="4389442"/>
            <a:ext cx="640080" cy="457200"/>
          </a:xfrm>
          <a:prstGeom prst="ellipse">
            <a:avLst/>
          </a:prstGeom>
          <a:solidFill>
            <a:srgbClr val="FF9DA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701148" y="4372713"/>
            <a:ext cx="2798956" cy="47392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892724" y="3303361"/>
            <a:ext cx="1032505" cy="106674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6118301" y="4383864"/>
            <a:ext cx="640080" cy="457200"/>
          </a:xfrm>
          <a:prstGeom prst="ellipse">
            <a:avLst/>
          </a:prstGeom>
          <a:solidFill>
            <a:srgbClr val="96FF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452201" y="4387567"/>
            <a:ext cx="640080" cy="457200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784401" y="4383115"/>
            <a:ext cx="640080" cy="457200"/>
          </a:xfrm>
          <a:prstGeom prst="ellipse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450501" y="4381994"/>
            <a:ext cx="640080" cy="457200"/>
          </a:xfrm>
          <a:prstGeom prst="ellipse">
            <a:avLst/>
          </a:prstGeom>
          <a:solidFill>
            <a:srgbClr val="FF9DA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5371170" y="4372713"/>
            <a:ext cx="2798956" cy="47392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168219" y="3289256"/>
            <a:ext cx="950082" cy="10834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5788943" y="3577964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/&lt;send(id1), 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(c0)&gt;</a:t>
            </a:r>
          </a:p>
        </p:txBody>
      </p:sp>
      <p:sp>
        <p:nvSpPr>
          <p:cNvPr id="60" name="Oval 59"/>
          <p:cNvSpPr/>
          <p:nvPr/>
        </p:nvSpPr>
        <p:spPr bwMode="auto">
          <a:xfrm>
            <a:off x="3836019" y="5928458"/>
            <a:ext cx="640080" cy="457200"/>
          </a:xfrm>
          <a:prstGeom prst="ellipse">
            <a:avLst/>
          </a:prstGeom>
          <a:solidFill>
            <a:srgbClr val="96FF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169919" y="5939609"/>
            <a:ext cx="640080" cy="457200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502119" y="5927709"/>
            <a:ext cx="640080" cy="457200"/>
          </a:xfrm>
          <a:prstGeom prst="ellipse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168219" y="5934036"/>
            <a:ext cx="640080" cy="457200"/>
          </a:xfrm>
          <a:prstGeom prst="ellipse">
            <a:avLst/>
          </a:prstGeom>
          <a:solidFill>
            <a:srgbClr val="FF9DA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3088888" y="5924755"/>
            <a:ext cx="2798956" cy="47392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2805831" y="4848725"/>
            <a:ext cx="950082" cy="10834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5086954" y="4850567"/>
            <a:ext cx="1032505" cy="106674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03839" y="5246299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/&lt;send(id1), 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(c0)&gt;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03206" y="5246299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/&lt;send(id0), 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(c1)&gt;</a:t>
            </a:r>
          </a:p>
        </p:txBody>
      </p:sp>
    </p:spTree>
    <p:extLst>
      <p:ext uri="{BB962C8B-B14F-4D97-AF65-F5344CB8AC3E}">
        <p14:creationId xmlns:p14="http://schemas.microsoft.com/office/powerpoint/2010/main" val="101800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61893" y="925548"/>
            <a:ext cx="847492" cy="584775"/>
          </a:xfrm>
          <a:prstGeom prst="rect">
            <a:avLst/>
          </a:prstGeom>
          <a:solidFill>
            <a:srgbClr val="96FFA4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553200" y="869792"/>
            <a:ext cx="847492" cy="584775"/>
          </a:xfrm>
          <a:prstGeom prst="rect">
            <a:avLst/>
          </a:prstGeom>
          <a:solidFill>
            <a:srgbClr val="FF9DA9"/>
          </a:solidFill>
          <a:ln w="0" cap="flat" cmpd="sng" algn="ctr">
            <a:solidFill>
              <a:srgbClr val="FF9D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b="1" i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rminator 3"/>
          <p:cNvSpPr/>
          <p:nvPr/>
        </p:nvSpPr>
        <p:spPr bwMode="auto">
          <a:xfrm>
            <a:off x="3813717" y="133816"/>
            <a:ext cx="1884556" cy="692468"/>
          </a:xfrm>
          <a:prstGeom prst="flowChartTerminator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C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5" name="Terminator 4"/>
          <p:cNvSpPr/>
          <p:nvPr/>
        </p:nvSpPr>
        <p:spPr bwMode="auto">
          <a:xfrm>
            <a:off x="3813717" y="1546309"/>
            <a:ext cx="1884556" cy="692468"/>
          </a:xfrm>
          <a:prstGeom prst="flowChartTerminator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b="1" i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Elbow Connector 6"/>
          <p:cNvCxnSpPr>
            <a:stCxn id="4" idx="1"/>
            <a:endCxn id="2" idx="0"/>
          </p:cNvCxnSpPr>
          <p:nvPr/>
        </p:nvCxnSpPr>
        <p:spPr bwMode="auto">
          <a:xfrm rot="10800000" flipV="1">
            <a:off x="2185639" y="480050"/>
            <a:ext cx="1628078" cy="44549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9" name="Elbow Connector 8"/>
          <p:cNvCxnSpPr>
            <a:stCxn id="2" idx="2"/>
            <a:endCxn id="5" idx="1"/>
          </p:cNvCxnSpPr>
          <p:nvPr/>
        </p:nvCxnSpPr>
        <p:spPr bwMode="auto">
          <a:xfrm rot="16200000" flipH="1">
            <a:off x="2808568" y="887394"/>
            <a:ext cx="382220" cy="162807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11" name="Elbow Connector 10"/>
          <p:cNvCxnSpPr>
            <a:stCxn id="5" idx="3"/>
            <a:endCxn id="3" idx="2"/>
          </p:cNvCxnSpPr>
          <p:nvPr/>
        </p:nvCxnSpPr>
        <p:spPr bwMode="auto">
          <a:xfrm flipV="1">
            <a:off x="5698273" y="1454567"/>
            <a:ext cx="1278673" cy="437976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13" name="Elbow Connector 12"/>
          <p:cNvCxnSpPr>
            <a:stCxn id="3" idx="0"/>
            <a:endCxn id="4" idx="3"/>
          </p:cNvCxnSpPr>
          <p:nvPr/>
        </p:nvCxnSpPr>
        <p:spPr bwMode="auto">
          <a:xfrm rot="16200000" flipV="1">
            <a:off x="6142739" y="35584"/>
            <a:ext cx="389742" cy="1278673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836019" y="3765125"/>
            <a:ext cx="640080" cy="457200"/>
          </a:xfrm>
          <a:prstGeom prst="ellipse">
            <a:avLst/>
          </a:prstGeom>
          <a:solidFill>
            <a:srgbClr val="96FF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169919" y="3776276"/>
            <a:ext cx="640080" cy="457200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502119" y="3764376"/>
            <a:ext cx="640080" cy="457200"/>
          </a:xfrm>
          <a:prstGeom prst="ellipse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168219" y="3770703"/>
            <a:ext cx="640080" cy="457200"/>
          </a:xfrm>
          <a:prstGeom prst="ellipse">
            <a:avLst/>
          </a:prstGeom>
          <a:solidFill>
            <a:srgbClr val="FF9DA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3088888" y="3761422"/>
            <a:ext cx="2798956" cy="47392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2805831" y="2685392"/>
            <a:ext cx="950082" cy="108345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5086954" y="2687234"/>
            <a:ext cx="1032505" cy="106674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03839" y="3082966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/&lt;send(id1), 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(c0)&gt;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03206" y="3082966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/&lt;send(id0), 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(c1)&gt;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1758174" y="5095849"/>
            <a:ext cx="640080" cy="457200"/>
          </a:xfrm>
          <a:prstGeom prst="ellipse">
            <a:avLst/>
          </a:prstGeom>
          <a:solidFill>
            <a:srgbClr val="96FF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 smtClean="0">
                <a:latin typeface="Calibri" charset="0"/>
                <a:ea typeface="Calibri" charset="0"/>
                <a:cs typeface="Calibri" charset="0"/>
              </a:rPr>
              <a:t>2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092074" y="5107000"/>
            <a:ext cx="640080" cy="457200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 smtClean="0"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424274" y="5091397"/>
            <a:ext cx="640080" cy="457200"/>
          </a:xfrm>
          <a:prstGeom prst="ellipse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090374" y="5097724"/>
            <a:ext cx="640080" cy="457200"/>
          </a:xfrm>
          <a:prstGeom prst="ellipse">
            <a:avLst/>
          </a:prstGeom>
          <a:solidFill>
            <a:srgbClr val="FF9DA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1011043" y="5088443"/>
            <a:ext cx="2798956" cy="47392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3088888" y="4233476"/>
            <a:ext cx="721112" cy="85309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35263" y="4347124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/&lt;send(c0), 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(m0)&gt;</a:t>
            </a:r>
          </a:p>
        </p:txBody>
      </p:sp>
      <p:sp>
        <p:nvSpPr>
          <p:cNvPr id="74" name="Oval 73"/>
          <p:cNvSpPr/>
          <p:nvPr/>
        </p:nvSpPr>
        <p:spPr bwMode="auto">
          <a:xfrm>
            <a:off x="5917577" y="5110703"/>
            <a:ext cx="640080" cy="457200"/>
          </a:xfrm>
          <a:prstGeom prst="ellipse">
            <a:avLst/>
          </a:prstGeom>
          <a:solidFill>
            <a:srgbClr val="96FFA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251477" y="5121854"/>
            <a:ext cx="640080" cy="457200"/>
          </a:xfrm>
          <a:prstGeom prst="ellipse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6583677" y="5102506"/>
            <a:ext cx="640080" cy="457200"/>
          </a:xfrm>
          <a:prstGeom prst="ellipse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 smtClean="0"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7249777" y="5108833"/>
            <a:ext cx="640080" cy="457200"/>
          </a:xfrm>
          <a:prstGeom prst="ellipse">
            <a:avLst/>
          </a:prstGeom>
          <a:solidFill>
            <a:srgbClr val="FF9DA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lang="en-US" sz="2800" b="1" i="1" dirty="0" smtClean="0">
                <a:latin typeface="Calibri" charset="0"/>
                <a:ea typeface="Calibri" charset="0"/>
                <a:cs typeface="Calibri" charset="0"/>
              </a:rPr>
              <a:t>2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5170446" y="5107000"/>
            <a:ext cx="2798956" cy="47392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5154466" y="4248419"/>
            <a:ext cx="763111" cy="87156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5625402" y="4440343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/&lt;send(c1), </a:t>
            </a:r>
            <a:r>
              <a:rPr lang="en-US" sz="2400" dirty="0" err="1" smtClean="0">
                <a:latin typeface="+mn-lt"/>
              </a:rPr>
              <a:t>recv</a:t>
            </a:r>
            <a:r>
              <a:rPr lang="en-US" sz="2400" dirty="0" smtClean="0">
                <a:latin typeface="+mn-lt"/>
              </a:rPr>
              <a:t>(m1)&gt;</a:t>
            </a:r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>
            <a:off x="1012946" y="5566678"/>
            <a:ext cx="721112" cy="85309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3088888" y="5559365"/>
            <a:ext cx="763111" cy="87156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2044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61893" y="925548"/>
            <a:ext cx="847492" cy="584775"/>
          </a:xfrm>
          <a:prstGeom prst="rect">
            <a:avLst/>
          </a:prstGeom>
          <a:solidFill>
            <a:srgbClr val="96FFA4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553200" y="869792"/>
            <a:ext cx="847492" cy="584775"/>
          </a:xfrm>
          <a:prstGeom prst="rect">
            <a:avLst/>
          </a:prstGeom>
          <a:solidFill>
            <a:srgbClr val="FF9DA9"/>
          </a:solidFill>
          <a:ln w="0" cap="flat" cmpd="sng" algn="ctr">
            <a:solidFill>
              <a:srgbClr val="FF9DA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b="1" i="1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rminator 3"/>
          <p:cNvSpPr/>
          <p:nvPr/>
        </p:nvSpPr>
        <p:spPr bwMode="auto">
          <a:xfrm>
            <a:off x="3813717" y="133816"/>
            <a:ext cx="1884556" cy="692468"/>
          </a:xfrm>
          <a:prstGeom prst="flowChartTerminator">
            <a:avLst/>
          </a:prstGeom>
          <a:solidFill>
            <a:srgbClr val="FEFF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C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rminator 4"/>
          <p:cNvSpPr/>
          <p:nvPr/>
        </p:nvSpPr>
        <p:spPr bwMode="auto">
          <a:xfrm>
            <a:off x="3813717" y="1546309"/>
            <a:ext cx="1884556" cy="692468"/>
          </a:xfrm>
          <a:prstGeom prst="flowChartTerminator">
            <a:avLst/>
          </a:prstGeom>
          <a:solidFill>
            <a:srgbClr val="F9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effectLst/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b="1" i="1" dirty="0" smtClean="0">
                <a:latin typeface="Calibri" charset="0"/>
                <a:ea typeface="Calibri" charset="0"/>
                <a:cs typeface="Calibri" charset="0"/>
              </a:rPr>
              <a:t>1</a:t>
            </a:r>
            <a:endParaRPr kumimoji="0" lang="en-US" sz="3200" b="1" i="1" u="none" strike="noStrike" cap="none" normalizeH="0" baseline="30000" dirty="0" smtClean="0">
              <a:ln>
                <a:noFill/>
              </a:ln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Elbow Connector 6"/>
          <p:cNvCxnSpPr>
            <a:stCxn id="4" idx="1"/>
            <a:endCxn id="2" idx="0"/>
          </p:cNvCxnSpPr>
          <p:nvPr/>
        </p:nvCxnSpPr>
        <p:spPr bwMode="auto">
          <a:xfrm rot="10800000" flipV="1">
            <a:off x="2185639" y="480050"/>
            <a:ext cx="1628078" cy="44549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9" name="Elbow Connector 8"/>
          <p:cNvCxnSpPr>
            <a:stCxn id="2" idx="2"/>
            <a:endCxn id="5" idx="1"/>
          </p:cNvCxnSpPr>
          <p:nvPr/>
        </p:nvCxnSpPr>
        <p:spPr bwMode="auto">
          <a:xfrm rot="16200000" flipH="1">
            <a:off x="2808568" y="887394"/>
            <a:ext cx="382220" cy="1628078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11" name="Elbow Connector 10"/>
          <p:cNvCxnSpPr>
            <a:stCxn id="5" idx="3"/>
            <a:endCxn id="3" idx="2"/>
          </p:cNvCxnSpPr>
          <p:nvPr/>
        </p:nvCxnSpPr>
        <p:spPr bwMode="auto">
          <a:xfrm flipV="1">
            <a:off x="5698273" y="1454567"/>
            <a:ext cx="1278673" cy="437976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cxnSp>
        <p:nvCxnSpPr>
          <p:cNvPr id="13" name="Elbow Connector 12"/>
          <p:cNvCxnSpPr>
            <a:stCxn id="3" idx="0"/>
            <a:endCxn id="4" idx="3"/>
          </p:cNvCxnSpPr>
          <p:nvPr/>
        </p:nvCxnSpPr>
        <p:spPr bwMode="auto">
          <a:xfrm rot="16200000" flipV="1">
            <a:off x="6142739" y="35584"/>
            <a:ext cx="389742" cy="1278673"/>
          </a:xfrm>
          <a:prstGeom prst="bentConnector2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710050" y="2859538"/>
            <a:ext cx="4091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mr-IN" dirty="0" err="1" smtClean="0">
                <a:latin typeface="Calibri" charset="0"/>
                <a:ea typeface="Calibri" charset="0"/>
                <a:cs typeface="Calibri" charset="0"/>
              </a:rPr>
              <a:t>chan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C1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dirty="0"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[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] </a:t>
            </a:r>
            <a:r>
              <a:rPr lang="mr-IN" dirty="0"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{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byte};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chan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C2 = [1] of {byte};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mr-IN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2269277" y="2754351"/>
            <a:ext cx="1081669" cy="735747"/>
          </a:xfrm>
          <a:prstGeom prst="ellipse">
            <a:avLst/>
          </a:prstGeom>
          <a:solidFill>
            <a:srgbClr val="96FF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0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69276" y="4287250"/>
            <a:ext cx="1081669" cy="735747"/>
          </a:xfrm>
          <a:prstGeom prst="ellipse">
            <a:avLst/>
          </a:prstGeom>
          <a:solidFill>
            <a:srgbClr val="96FF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2269276" y="5834496"/>
            <a:ext cx="1081669" cy="735747"/>
          </a:xfrm>
          <a:prstGeom prst="ellipse">
            <a:avLst/>
          </a:prstGeom>
          <a:solidFill>
            <a:srgbClr val="96FF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4168" y="5840846"/>
            <a:ext cx="1202474" cy="735747"/>
          </a:xfrm>
          <a:prstGeom prst="ellipse">
            <a:avLst/>
          </a:prstGeom>
          <a:solidFill>
            <a:srgbClr val="96FF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stop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6" name="Elbow Connector 25"/>
          <p:cNvCxnSpPr>
            <a:stCxn id="16" idx="4"/>
            <a:endCxn id="17" idx="0"/>
          </p:cNvCxnSpPr>
          <p:nvPr/>
        </p:nvCxnSpPr>
        <p:spPr bwMode="auto">
          <a:xfrm rot="5400000">
            <a:off x="2411536" y="3888674"/>
            <a:ext cx="797152" cy="1"/>
          </a:xfrm>
          <a:prstGeom prst="bentConnector3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216642" y="3557312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</a:t>
            </a:r>
            <a:r>
              <a:rPr lang="en-US" sz="2400" b="1" u="sng" dirty="0" smtClean="0">
                <a:solidFill>
                  <a:srgbClr val="004BF3"/>
                </a:solidFill>
                <a:latin typeface="+mn-lt"/>
              </a:rPr>
              <a:t>C1 ! id0</a:t>
            </a:r>
          </a:p>
        </p:txBody>
      </p:sp>
      <p:cxnSp>
        <p:nvCxnSpPr>
          <p:cNvPr id="29" name="Elbow Connector 28"/>
          <p:cNvCxnSpPr>
            <a:stCxn id="17" idx="4"/>
            <a:endCxn id="18" idx="0"/>
          </p:cNvCxnSpPr>
          <p:nvPr/>
        </p:nvCxnSpPr>
        <p:spPr bwMode="auto">
          <a:xfrm rot="5400000">
            <a:off x="2404362" y="5428746"/>
            <a:ext cx="811499" cy="12700"/>
          </a:xfrm>
          <a:prstGeom prst="bentConnector3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251908" y="509021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/</a:t>
            </a:r>
            <a:r>
              <a:rPr lang="en-US" sz="2400" b="1" u="sng" dirty="0" smtClean="0">
                <a:solidFill>
                  <a:srgbClr val="004BF3"/>
                </a:solidFill>
                <a:latin typeface="+mn-lt"/>
              </a:rPr>
              <a:t>C0 ? m0</a:t>
            </a:r>
          </a:p>
        </p:txBody>
      </p:sp>
      <p:cxnSp>
        <p:nvCxnSpPr>
          <p:cNvPr id="33" name="Elbow Connector 32"/>
          <p:cNvCxnSpPr>
            <a:stCxn id="18" idx="2"/>
            <a:endCxn id="22" idx="6"/>
          </p:cNvCxnSpPr>
          <p:nvPr/>
        </p:nvCxnSpPr>
        <p:spPr bwMode="auto">
          <a:xfrm rot="10800000" flipV="1">
            <a:off x="1216642" y="6208720"/>
            <a:ext cx="1052634" cy="0"/>
          </a:xfrm>
          <a:prstGeom prst="bentConnector3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205966" y="6289339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1CFE"/>
                </a:solidFill>
                <a:latin typeface="+mn-lt"/>
              </a:rPr>
              <a:t>m0=id0</a:t>
            </a:r>
          </a:p>
        </p:txBody>
      </p:sp>
      <p:sp>
        <p:nvSpPr>
          <p:cNvPr id="36" name="Arc 35"/>
          <p:cNvSpPr/>
          <p:nvPr/>
        </p:nvSpPr>
        <p:spPr bwMode="auto">
          <a:xfrm>
            <a:off x="3030127" y="4645560"/>
            <a:ext cx="649778" cy="1634216"/>
          </a:xfrm>
          <a:prstGeom prst="arc">
            <a:avLst>
              <a:gd name="adj1" fmla="val 16200000"/>
              <a:gd name="adj2" fmla="val 5487043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179900" y="5212941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1CFE"/>
                </a:solidFill>
                <a:latin typeface="+mn-lt"/>
              </a:rPr>
              <a:t>m0&lt;id0</a:t>
            </a:r>
          </a:p>
        </p:txBody>
      </p:sp>
      <p:sp>
        <p:nvSpPr>
          <p:cNvPr id="38" name="Arc 37"/>
          <p:cNvSpPr/>
          <p:nvPr/>
        </p:nvSpPr>
        <p:spPr bwMode="auto">
          <a:xfrm>
            <a:off x="2380786" y="4641846"/>
            <a:ext cx="2035096" cy="1634216"/>
          </a:xfrm>
          <a:prstGeom prst="arc">
            <a:avLst>
              <a:gd name="adj1" fmla="val 16200000"/>
              <a:gd name="adj2" fmla="val 5487043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462776" y="6236606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1CFE"/>
                </a:solidFill>
                <a:latin typeface="+mn-lt"/>
              </a:rPr>
              <a:t>m0&gt;id0/ </a:t>
            </a:r>
            <a:r>
              <a:rPr lang="en-US" sz="2400" b="1" u="sng" dirty="0" smtClean="0">
                <a:solidFill>
                  <a:srgbClr val="001CFE"/>
                </a:solidFill>
                <a:latin typeface="+mn-lt"/>
              </a:rPr>
              <a:t>C1 ! m0</a:t>
            </a:r>
          </a:p>
        </p:txBody>
      </p:sp>
      <p:cxnSp>
        <p:nvCxnSpPr>
          <p:cNvPr id="55" name="Straight Arrow Connector 54"/>
          <p:cNvCxnSpPr>
            <a:endCxn id="16" idx="1"/>
          </p:cNvCxnSpPr>
          <p:nvPr/>
        </p:nvCxnSpPr>
        <p:spPr bwMode="auto">
          <a:xfrm>
            <a:off x="2029525" y="2531327"/>
            <a:ext cx="398159" cy="330772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lg"/>
            <a:tailEnd type="arrow" w="lg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838857" y="230609"/>
            <a:ext cx="4126707" cy="5262979"/>
          </a:xfrm>
          <a:prstGeom prst="rect">
            <a:avLst/>
          </a:prstGeom>
          <a:solidFill>
            <a:srgbClr val="96FFA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proctype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P0() {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byte m0;</a:t>
            </a:r>
            <a:r>
              <a:rPr lang="en-US" sz="2800" dirty="0" smtClean="0"/>
              <a:t>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C1 ! id0;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do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 :: C0 ? m0;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     if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       :: m0&lt;id0 -&gt;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goto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stop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       :: m0&gt;id0 -&gt; C1 ! m0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     fi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od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stop: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218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56114"/>
            <a:ext cx="8229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HW 1</a:t>
            </a:r>
          </a:p>
        </p:txBody>
      </p:sp>
    </p:spTree>
    <p:extLst>
      <p:ext uri="{BB962C8B-B14F-4D97-AF65-F5344CB8AC3E}">
        <p14:creationId xmlns:p14="http://schemas.microsoft.com/office/powerpoint/2010/main" val="52226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9" y="106680"/>
            <a:ext cx="2935740" cy="5632311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od;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811" y="5906631"/>
            <a:ext cx="844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What are the largest and smallest values that n can be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produced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by the model upon termination? </a:t>
            </a:r>
          </a:p>
        </p:txBody>
      </p:sp>
    </p:spTree>
    <p:extLst>
      <p:ext uri="{BB962C8B-B14F-4D97-AF65-F5344CB8AC3E}">
        <p14:creationId xmlns:p14="http://schemas.microsoft.com/office/powerpoint/2010/main" val="118155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59" y="22860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6026" y="228600"/>
            <a:ext cx="4365554" cy="6370975"/>
          </a:xfrm>
          <a:prstGeom prst="rect">
            <a:avLst/>
          </a:prstGeom>
          <a:solidFill>
            <a:srgbClr val="FFEEF3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/* passed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proctype checker1()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if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:: stop==2 -&gt; assert (n &lt;= 20);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fi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*/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is-IS" sz="2400" dirty="0">
                <a:latin typeface="Calibri" charset="0"/>
                <a:ea typeface="Calibri" charset="0"/>
                <a:cs typeface="Calibri" charset="0"/>
              </a:rPr>
            </a:b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/*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failed */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proctype checker2()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if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:: stop==2 -&gt; assert (n &lt;= 19);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fi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3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59" y="22860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6026" y="228600"/>
            <a:ext cx="4210063" cy="6370975"/>
          </a:xfrm>
          <a:prstGeom prst="rect">
            <a:avLst/>
          </a:prstGeom>
          <a:solidFill>
            <a:srgbClr val="FEFFD9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/* </a:t>
            </a: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passed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proctype checker4()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if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:: stop==2 -&gt; assert (n &gt;= 2);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fi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*/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is-IS" sz="2400" dirty="0">
                <a:latin typeface="Calibri" charset="0"/>
                <a:ea typeface="Calibri" charset="0"/>
                <a:cs typeface="Calibri" charset="0"/>
              </a:rPr>
            </a:b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/* failed */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proctype checker4()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if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:: stop==2 -&gt; assert (n &gt;= 3);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fi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27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656114"/>
            <a:ext cx="8229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HW </a:t>
            </a:r>
            <a:r>
              <a:rPr lang="en-US" sz="4000" b="1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endParaRPr lang="en-US" sz="4000" b="1" dirty="0" smtClean="0">
              <a:solidFill>
                <a:srgbClr val="004BF3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69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639" y="121920"/>
            <a:ext cx="572464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  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1: proc  1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 2: proc  1 (p:1) a1_3.pml:13 (state 4) [reg = n</a:t>
            </a:r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]          	</a:t>
            </a:r>
            <a:endParaRPr lang="is-IS" sz="20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 3: proc  1 (p:1) a1_3.pml:14 (state 5) [reg = (reg+1</a:t>
            </a:r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r>
              <a:rPr lang="is-IS" sz="2000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        	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 = 0; reg0=0, cnt0=0, reg1=1, cnt1=0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 4: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 5: proc  0 (p:1) a1_3.pml:13 (state 4) [reg = n</a:t>
            </a:r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]</a:t>
            </a:r>
          </a:p>
          <a:p>
            <a:r>
              <a:rPr lang="is-IS" sz="2000" b="1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0; reg0=0, cnt0=0, reg1=1, cnt1=0</a:t>
            </a:r>
            <a:endParaRPr lang="is-IS" sz="2000" b="1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 6: proc  1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 7: proc  1 (p:1) a1_3.pml:16 (state 7) [cnt = (cnt+1</a:t>
            </a:r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1; reg0=0,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reg1=1, cnt1=1</a:t>
            </a:r>
            <a:endParaRPr lang="is-I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 8: proc  1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 9: proc  1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10: proc  1 (p:1) a1_3.pml:14 (state 5) [reg = (reg+1</a:t>
            </a:r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 11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: proc  1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12: proc  1 (p:1) a1_3.pml:16 (state 7) [cnt = (cnt+1</a:t>
            </a:r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)]</a:t>
            </a:r>
          </a:p>
          <a:p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cnt1=2</a:t>
            </a:r>
            <a:endParaRPr lang="is-I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19" y="6492895"/>
            <a:ext cx="666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mr-IN" sz="2000" dirty="0" err="1">
                <a:latin typeface="Calibri" charset="0"/>
                <a:ea typeface="Calibri" charset="0"/>
                <a:cs typeface="Calibri" charset="0"/>
              </a:rPr>
              <a:t>spin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 -</a:t>
            </a:r>
            <a:r>
              <a:rPr lang="mr-IN" sz="20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 -</a:t>
            </a:r>
            <a:r>
              <a:rPr lang="mr-IN" sz="2000" dirty="0" err="1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mr-IN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model</a:t>
            </a:r>
            <a:r>
              <a:rPr lang="mr-IN" sz="20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mr-IN" sz="2000" dirty="0" err="1" smtClean="0">
                <a:latin typeface="Calibri" charset="0"/>
                <a:ea typeface="Calibri" charset="0"/>
                <a:cs typeface="Calibri" charset="0"/>
              </a:rPr>
              <a:t>pml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/* replay error trace “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model.pml.trail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” */ </a:t>
            </a:r>
            <a:endParaRPr lang="mr-IN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96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639" y="121920"/>
            <a:ext cx="57079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cnt1=2</a:t>
            </a:r>
          </a:p>
          <a:p>
            <a:r>
              <a:rPr lang="is-IS" sz="2000" dirty="0"/>
              <a:t> 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13: proc  1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14: proc  1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15: proc  1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16: proc  1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17: proc  1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3;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reg1=3, cnt1=3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18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: proc  1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19: proc  1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20: proc  1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21: proc  1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22: proc  1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4;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reg1=4, cnt1=4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2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639" y="121920"/>
            <a:ext cx="570790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4;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reg1=4, cnt1=4</a:t>
            </a:r>
          </a:p>
          <a:p>
            <a:r>
              <a:rPr lang="is-IS" sz="2000" dirty="0"/>
              <a:t> 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23: proc  1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24: proc  1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25: proc  1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26: proc  1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27: proc  1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5;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reg1=5, cnt1=5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28: proc  1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29: proc  1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30: proc  1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31: proc  1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32: proc  1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6;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reg1=6, cnt1=6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639" y="121920"/>
            <a:ext cx="570790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8;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reg1=8, cnt1=8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43: proc  1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44: proc  1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45: proc  1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46: proc  1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47: proc  1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48: proc  1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9;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reg0=0,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reg1=9, cnt1=9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49: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50: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1; reg0=1,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cnt0=0, reg1=9, cnt1=9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51: proc  1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52: proc  1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1; reg0=1, cnt0=0,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cnt1=9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1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639" y="121920"/>
            <a:ext cx="5707909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1; reg0=1,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cnt0=0, reg1=2, cnt1=9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53: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1; reg0=1, cnt0=1,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cnt1=9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54: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55: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56: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57: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58: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2; reg0=2, cnt2=2,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cnt1=9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59: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60: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61: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62: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63: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3; reg0=3, cnt0=3,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cnt1=9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78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639" y="121920"/>
            <a:ext cx="57079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3; reg0=3, cnt0=3,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cnt1=9</a:t>
            </a:r>
          </a:p>
          <a:p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 64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65: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66: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67: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68: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4; reg0=4, cnt0=4,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cnt1=9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69: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70: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71: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72: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73: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5; reg0=5, cnt0=5,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cnt1=9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65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639" y="121920"/>
            <a:ext cx="57079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5; reg0=5, cnt0=5,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cnt1=9</a:t>
            </a:r>
          </a:p>
          <a:p>
            <a:r>
              <a:rPr lang="is-IS" sz="2000" dirty="0"/>
              <a:t> 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74: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75: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76: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77: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78: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6; reg0=6, cnt0=6,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cnt1=9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79: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80: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81: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82: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83: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7; reg0=7, cnt0=7,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cnt1=9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5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639" y="121920"/>
            <a:ext cx="57079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7; reg0=7, cnt0=7,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cnt1=9</a:t>
            </a:r>
          </a:p>
          <a:p>
            <a:r>
              <a:rPr lang="is-IS" sz="2000" dirty="0"/>
              <a:t> 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84: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85: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86: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87: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88: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8; reg0=8, cnt0=8,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cnt1=9</a:t>
            </a:r>
          </a:p>
          <a:p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89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90: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91: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92: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93: proc  0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9; reg0=9, cnt0=9,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cnt1=9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76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3379" y="121920"/>
            <a:ext cx="614354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9; reg0=9, cnt0=9,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cnt1=9</a:t>
            </a:r>
          </a:p>
          <a:p>
            <a:r>
              <a:rPr lang="is-IS" sz="2000" dirty="0"/>
              <a:t> 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94: proc  0 (p:1) a1_3.pml:12 (state 3) [else]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95: proc  0 (p:1) a1_3.pml:13 (state 4) [reg = n]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96: proc  0 (p:1) a1_3.pml:14 (state 5) [reg = (reg+1)]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97: proc  0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 </a:t>
            </a:r>
            <a:r>
              <a:rPr lang="is-IS" sz="2000" b="1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n 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10; reg0=10,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cnt0=9, reg1=2, cnt1=9</a:t>
            </a:r>
          </a:p>
          <a:p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98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: proc  1 (p:1) a1_3.pml:15 (state 6) [n = reg]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 99: proc  1 (p:1) a1_3.pml:16 (state 7) [cnt = (cnt+1)]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100: proc  1 (p:1) a1_3.pml:11 (state 1) [((cnt==10))]</a:t>
            </a:r>
          </a:p>
          <a:p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101: proc  1 (p:1) a1_3.pml:18 (state 11) [stop = (stop+1)]</a:t>
            </a:r>
          </a:p>
          <a:p>
            <a:r>
              <a:rPr lang="is-IS" sz="2000" dirty="0" smtClean="0">
                <a:latin typeface="Calibri" charset="0"/>
                <a:ea typeface="Calibri" charset="0"/>
                <a:cs typeface="Calibri" charset="0"/>
              </a:rPr>
              <a:t>        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reg0=9, cnt0=9, 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cnt1=10; stop=1</a:t>
            </a:r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68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" y="121920"/>
            <a:ext cx="2935740" cy="6370975"/>
          </a:xfrm>
          <a:prstGeom prst="rect">
            <a:avLst/>
          </a:prstGeom>
          <a:solidFill>
            <a:srgbClr val="E4FFF4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byte n = 0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byte stop = 0;</a:t>
            </a:r>
          </a:p>
          <a:p>
            <a:pPr>
              <a:spcBef>
                <a:spcPts val="0"/>
              </a:spcBef>
            </a:pP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active [2] proctype P()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{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byte cnt = 0;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do 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cnt == 10 -&gt; break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:: else -&gt;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 = n;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reg++;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n = reg;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        cnt++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    od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s-I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   stop++;</a:t>
            </a:r>
            <a:endParaRPr lang="is-I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3379" y="121920"/>
            <a:ext cx="614354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  n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2;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reg0=9, cnt0=9, reg1=2,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cnt1=10; stop=1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102: proc  0 (p:1) a1_3.pml:16 (state 7) [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cnt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= (cnt+1)]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103: proc  0 (p:1) a1_3.pml:11 (state 1) [((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cnt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==10))]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104: proc  0 (p:1) a1_3.pml:18 (state 11) [stop = (stop+1)]</a:t>
            </a:r>
          </a:p>
          <a:p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 n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= 2; reg0=9,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cnt0=10, </a:t>
            </a:r>
            <a:r>
              <a:rPr lang="is-IS" sz="2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reg1=2, cnt1=10; </a:t>
            </a:r>
            <a:r>
              <a:rPr lang="is-IS" sz="20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stop=2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105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proc  2 (checker4:1) a1_3.pml:71 (state 1)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	[((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stop==2))]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106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proc  2 (checker4:1) a1_3.pml:71 (state 2)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	[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assert((n&gt;=3))]</a:t>
            </a:r>
          </a:p>
          <a:p>
            <a:endParaRPr lang="is-IS" sz="2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5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" y="1118161"/>
            <a:ext cx="9043494" cy="38170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0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" y="1158240"/>
            <a:ext cx="9074137" cy="19837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8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" y="1131997"/>
            <a:ext cx="8915400" cy="39302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656114"/>
            <a:ext cx="8229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HW </a:t>
            </a:r>
            <a:r>
              <a:rPr lang="en-US" sz="40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endParaRPr lang="en-US" sz="4000" b="1" dirty="0" smtClean="0">
              <a:solidFill>
                <a:srgbClr val="004BF3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3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9" y="845820"/>
            <a:ext cx="8804812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" y="288669"/>
            <a:ext cx="9022328" cy="46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656114"/>
            <a:ext cx="8229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HW 2</a:t>
            </a:r>
          </a:p>
        </p:txBody>
      </p:sp>
    </p:spTree>
    <p:extLst>
      <p:ext uri="{BB962C8B-B14F-4D97-AF65-F5344CB8AC3E}">
        <p14:creationId xmlns:p14="http://schemas.microsoft.com/office/powerpoint/2010/main" val="1106116530"/>
      </p:ext>
    </p:extLst>
  </p:cSld>
  <p:clrMapOvr>
    <a:masterClrMapping/>
  </p:clrMapOvr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noFill/>
        <a:ln w="31750" cap="flat" cmpd="sng" algn="ctr">
          <a:solidFill>
            <a:schemeClr val="tx1"/>
          </a:solidFill>
          <a:prstDash val="solid"/>
          <a:round/>
          <a:headEnd type="none" w="med" len="lg"/>
          <a:tailEnd type="arrow" w="lg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defRPr dirty="0" err="1">
            <a:latin typeface="Calibri" charset="0"/>
            <a:ea typeface="Calibri" charset="0"/>
            <a:cs typeface="Calibri" charset="0"/>
          </a:defRPr>
        </a:defPPr>
      </a:lstStyle>
    </a:tx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33047</TotalTime>
  <Words>574</Words>
  <Application>Microsoft Macintosh PowerPoint</Application>
  <PresentationFormat>On-screen Show (4:3)</PresentationFormat>
  <Paragraphs>494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Black</vt:lpstr>
      <vt:lpstr>ArialUnicodeMS</vt:lpstr>
      <vt:lpstr>Calibri</vt:lpstr>
      <vt:lpstr>Times New Roman</vt:lpstr>
      <vt:lpstr>Wingdings</vt:lpstr>
      <vt:lpstr>Arial</vt:lpstr>
      <vt:lpstr>1_cod4e</vt:lpstr>
      <vt:lpstr>PowerPoint Presentation</vt:lpstr>
      <vt:lpstr>PowerPoint Presentation</vt:lpstr>
      <vt:lpstr>Problem 2</vt:lpstr>
      <vt:lpstr>Problem 3</vt:lpstr>
      <vt:lpstr>Problem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Ashenden Designs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Microsoft Office User</cp:lastModifiedBy>
  <cp:revision>1002</cp:revision>
  <cp:lastPrinted>2018-05-01T12:40:48Z</cp:lastPrinted>
  <dcterms:created xsi:type="dcterms:W3CDTF">2008-07-27T22:34:41Z</dcterms:created>
  <dcterms:modified xsi:type="dcterms:W3CDTF">2018-10-22T12:58:54Z</dcterms:modified>
</cp:coreProperties>
</file>