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  <p:sldMasterId id="2147483704" r:id="rId2"/>
    <p:sldMasterId id="2147483717" r:id="rId3"/>
    <p:sldMasterId id="2147484036" r:id="rId4"/>
  </p:sldMasterIdLst>
  <p:notesMasterIdLst>
    <p:notesMasterId r:id="rId54"/>
  </p:notesMasterIdLst>
  <p:handoutMasterIdLst>
    <p:handoutMasterId r:id="rId55"/>
  </p:handoutMasterIdLst>
  <p:sldIdLst>
    <p:sldId id="814" r:id="rId5"/>
    <p:sldId id="908" r:id="rId6"/>
    <p:sldId id="991" r:id="rId7"/>
    <p:sldId id="992" r:id="rId8"/>
    <p:sldId id="1041" r:id="rId9"/>
    <p:sldId id="1043" r:id="rId10"/>
    <p:sldId id="1038" r:id="rId11"/>
    <p:sldId id="1037" r:id="rId12"/>
    <p:sldId id="1039" r:id="rId13"/>
    <p:sldId id="1040" r:id="rId14"/>
    <p:sldId id="1003" r:id="rId15"/>
    <p:sldId id="1044" r:id="rId16"/>
    <p:sldId id="1048" r:id="rId17"/>
    <p:sldId id="1009" r:id="rId18"/>
    <p:sldId id="929" r:id="rId19"/>
    <p:sldId id="1021" r:id="rId20"/>
    <p:sldId id="1022" r:id="rId21"/>
    <p:sldId id="930" r:id="rId22"/>
    <p:sldId id="1049" r:id="rId23"/>
    <p:sldId id="1024" r:id="rId24"/>
    <p:sldId id="1025" r:id="rId25"/>
    <p:sldId id="1045" r:id="rId26"/>
    <p:sldId id="1028" r:id="rId27"/>
    <p:sldId id="1026" r:id="rId28"/>
    <p:sldId id="1046" r:id="rId29"/>
    <p:sldId id="1011" r:id="rId30"/>
    <p:sldId id="1012" r:id="rId31"/>
    <p:sldId id="1030" r:id="rId32"/>
    <p:sldId id="1031" r:id="rId33"/>
    <p:sldId id="996" r:id="rId34"/>
    <p:sldId id="1050" r:id="rId35"/>
    <p:sldId id="1051" r:id="rId36"/>
    <p:sldId id="1029" r:id="rId37"/>
    <p:sldId id="1047" r:id="rId38"/>
    <p:sldId id="997" r:id="rId39"/>
    <p:sldId id="1032" r:id="rId40"/>
    <p:sldId id="1014" r:id="rId41"/>
    <p:sldId id="1052" r:id="rId42"/>
    <p:sldId id="1033" r:id="rId43"/>
    <p:sldId id="1034" r:id="rId44"/>
    <p:sldId id="1017" r:id="rId45"/>
    <p:sldId id="1035" r:id="rId46"/>
    <p:sldId id="1001" r:id="rId47"/>
    <p:sldId id="998" r:id="rId48"/>
    <p:sldId id="999" r:id="rId49"/>
    <p:sldId id="1000" r:id="rId50"/>
    <p:sldId id="1053" r:id="rId51"/>
    <p:sldId id="1054" r:id="rId52"/>
    <p:sldId id="1055" r:id="rId53"/>
  </p:sldIdLst>
  <p:sldSz cx="9144000" cy="6858000" type="screen4x3"/>
  <p:notesSz cx="6896100" cy="92329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08">
          <p15:clr>
            <a:srgbClr val="A4A3A4"/>
          </p15:clr>
        </p15:guide>
        <p15:guide id="2" pos="217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313FF"/>
    <a:srgbClr val="1C09FF"/>
    <a:srgbClr val="000000"/>
    <a:srgbClr val="FFFFCC"/>
    <a:srgbClr val="FFCC99"/>
    <a:srgbClr val="8B17FF"/>
    <a:srgbClr val="CCCCFF"/>
    <a:srgbClr val="0066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42" autoAdjust="0"/>
    <p:restoredTop sz="94660"/>
  </p:normalViewPr>
  <p:slideViewPr>
    <p:cSldViewPr>
      <p:cViewPr>
        <p:scale>
          <a:sx n="156" d="100"/>
          <a:sy n="156" d="100"/>
        </p:scale>
        <p:origin x="-416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320" y="-78"/>
      </p:cViewPr>
      <p:guideLst>
        <p:guide orient="horz" pos="2908"/>
        <p:guide pos="217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t" anchorCtr="0" compatLnSpc="1">
            <a:prstTxWarp prst="textNoShape">
              <a:avLst/>
            </a:prstTxWarp>
          </a:bodyPr>
          <a:lstStyle>
            <a:lvl1pPr algn="l" defTabSz="922338" eaLnBrk="0" hangingPunct="0">
              <a:spcBef>
                <a:spcPct val="0"/>
              </a:spcBef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6838" y="0"/>
            <a:ext cx="298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spcBef>
                <a:spcPct val="0"/>
              </a:spcBef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9350"/>
            <a:ext cx="298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b" anchorCtr="0" compatLnSpc="1">
            <a:prstTxWarp prst="textNoShape">
              <a:avLst/>
            </a:prstTxWarp>
          </a:bodyPr>
          <a:lstStyle>
            <a:lvl1pPr algn="l" defTabSz="922338" eaLnBrk="0" hangingPunct="0">
              <a:spcBef>
                <a:spcPct val="0"/>
              </a:spcBef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6838" y="8769350"/>
            <a:ext cx="298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fld id="{31C3849C-A0A9-4D7C-85E8-EB84E3F31E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3001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t" anchorCtr="0" compatLnSpc="1">
            <a:prstTxWarp prst="textNoShape">
              <a:avLst/>
            </a:prstTxWarp>
          </a:bodyPr>
          <a:lstStyle>
            <a:lvl1pPr algn="l" defTabSz="922338" eaLnBrk="0" hangingPunct="0">
              <a:spcBef>
                <a:spcPct val="0"/>
              </a:spcBef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6838" y="0"/>
            <a:ext cx="298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spcBef>
                <a:spcPct val="0"/>
              </a:spcBef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982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386263"/>
            <a:ext cx="551815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50"/>
            <a:ext cx="298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b" anchorCtr="0" compatLnSpc="1">
            <a:prstTxWarp prst="textNoShape">
              <a:avLst/>
            </a:prstTxWarp>
          </a:bodyPr>
          <a:lstStyle>
            <a:lvl1pPr algn="l" defTabSz="922338" eaLnBrk="0" hangingPunct="0">
              <a:spcBef>
                <a:spcPct val="0"/>
              </a:spcBef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6838" y="8769350"/>
            <a:ext cx="298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fld id="{44F4460F-3686-4264-91BD-3376ED2954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684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37B64C64-66C0-45BC-B85A-B3CBBD4A1A50}" type="slidenum">
              <a:rPr lang="pl-PL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pl-PL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401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806B1F56-4520-4409-97DD-191E18BF9E4D}" type="slidenum">
              <a:rPr lang="pl-PL" altLang="en-US" sz="1200">
                <a:latin typeface="Times New Roman" panose="02020603050405020304" pitchFamily="18" charset="0"/>
              </a:rPr>
              <a:pPr/>
              <a:t>20</a:t>
            </a:fld>
            <a:endParaRPr lang="pl-PL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915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64973076-D4A3-48CC-9A08-CBA0AD8CE48F}" type="slidenum">
              <a:rPr lang="pl-PL" altLang="en-US" sz="1200">
                <a:latin typeface="Times New Roman" panose="02020603050405020304" pitchFamily="18" charset="0"/>
              </a:rPr>
              <a:pPr/>
              <a:t>21</a:t>
            </a:fld>
            <a:endParaRPr lang="pl-PL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792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64973076-D4A3-48CC-9A08-CBA0AD8CE48F}" type="slidenum">
              <a:rPr lang="pl-PL" altLang="en-US" sz="1200">
                <a:latin typeface="Times New Roman" panose="02020603050405020304" pitchFamily="18" charset="0"/>
              </a:rPr>
              <a:pPr/>
              <a:t>22</a:t>
            </a:fld>
            <a:endParaRPr lang="pl-PL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792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0119F4B9-31E9-47D0-A2CB-EDC92852BE95}" type="slidenum">
              <a:rPr lang="pl-PL" altLang="en-US" sz="1200">
                <a:latin typeface="Times New Roman" panose="02020603050405020304" pitchFamily="18" charset="0"/>
              </a:rPr>
              <a:pPr/>
              <a:t>23</a:t>
            </a:fld>
            <a:endParaRPr lang="pl-PL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54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555F31E5-5F44-4498-A3C0-B463DF67346B}" type="slidenum">
              <a:rPr lang="pl-PL" altLang="en-US" sz="1200">
                <a:latin typeface="Times New Roman" panose="02020603050405020304" pitchFamily="18" charset="0"/>
              </a:rPr>
              <a:pPr/>
              <a:t>24</a:t>
            </a:fld>
            <a:endParaRPr lang="pl-PL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83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64973076-D4A3-48CC-9A08-CBA0AD8CE48F}" type="slidenum">
              <a:rPr lang="pl-PL" altLang="en-US" sz="1200">
                <a:latin typeface="Times New Roman" panose="02020603050405020304" pitchFamily="18" charset="0"/>
              </a:rPr>
              <a:pPr/>
              <a:t>25</a:t>
            </a:fld>
            <a:endParaRPr lang="pl-PL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792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0A6A28CD-5C0F-4892-A3C6-31EE69D81B0E}" type="slidenum">
              <a:rPr lang="pl-PL" altLang="en-US" sz="1200">
                <a:latin typeface="Times New Roman" panose="02020603050405020304" pitchFamily="18" charset="0"/>
              </a:rPr>
              <a:pPr/>
              <a:t>26</a:t>
            </a:fld>
            <a:endParaRPr lang="pl-PL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849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B05C4A96-AD40-4602-BD7C-2EFEB7C2CE1A}" type="slidenum">
              <a:rPr lang="pl-PL" altLang="en-US" sz="1200">
                <a:latin typeface="Times New Roman" panose="02020603050405020304" pitchFamily="18" charset="0"/>
              </a:rPr>
              <a:pPr/>
              <a:t>27</a:t>
            </a:fld>
            <a:endParaRPr lang="pl-PL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33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5A6E3642-F0C4-45A7-94AC-077012A9B3AE}" type="slidenum">
              <a:rPr lang="pl-PL" altLang="en-US" sz="1200">
                <a:latin typeface="Times New Roman" panose="02020603050405020304" pitchFamily="18" charset="0"/>
              </a:rPr>
              <a:pPr/>
              <a:t>28</a:t>
            </a:fld>
            <a:endParaRPr lang="pl-PL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868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060AED57-ECE2-4B20-9519-A41D81B84CFA}" type="slidenum">
              <a:rPr lang="pl-PL" altLang="en-US" sz="1200">
                <a:latin typeface="Times New Roman" panose="02020603050405020304" pitchFamily="18" charset="0"/>
              </a:rPr>
              <a:pPr/>
              <a:t>29</a:t>
            </a:fld>
            <a:endParaRPr lang="pl-PL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038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0273DC24-015C-4155-BBEA-0CECD5E35ADE}" type="slidenum">
              <a:rPr lang="en-US" altLang="en-US" sz="1200">
                <a:latin typeface="Times New Roman" panose="02020603050405020304" pitchFamily="18" charset="0"/>
              </a:rPr>
              <a:pPr/>
              <a:t>11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69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8CB4240B-BBBA-4FE9-9B7E-54AE090D4BEF}" type="slidenum">
              <a:rPr lang="en-US" altLang="en-US" sz="1200">
                <a:latin typeface="Times New Roman" panose="02020603050405020304" pitchFamily="18" charset="0"/>
              </a:rPr>
              <a:pPr/>
              <a:t>30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104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EFBFE1E0-1357-4729-B014-EA2D4AFB2178}" type="slidenum">
              <a:rPr lang="pl-PL" altLang="en-US" sz="1200">
                <a:latin typeface="Times New Roman" panose="02020603050405020304" pitchFamily="18" charset="0"/>
              </a:rPr>
              <a:pPr/>
              <a:t>31</a:t>
            </a:fld>
            <a:endParaRPr lang="pl-PL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5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EFBFE1E0-1357-4729-B014-EA2D4AFB2178}" type="slidenum">
              <a:rPr lang="pl-PL" altLang="en-US" sz="1200">
                <a:latin typeface="Times New Roman" panose="02020603050405020304" pitchFamily="18" charset="0"/>
              </a:rPr>
              <a:pPr/>
              <a:t>32</a:t>
            </a:fld>
            <a:endParaRPr lang="pl-PL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55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EFBFE1E0-1357-4729-B014-EA2D4AFB2178}" type="slidenum">
              <a:rPr lang="pl-PL" altLang="en-US" sz="1200">
                <a:latin typeface="Times New Roman" panose="02020603050405020304" pitchFamily="18" charset="0"/>
              </a:rPr>
              <a:pPr/>
              <a:t>33</a:t>
            </a:fld>
            <a:endParaRPr lang="pl-PL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55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EFBFE1E0-1357-4729-B014-EA2D4AFB2178}" type="slidenum">
              <a:rPr lang="pl-PL" altLang="en-US" sz="1200">
                <a:latin typeface="Times New Roman" panose="02020603050405020304" pitchFamily="18" charset="0"/>
              </a:rPr>
              <a:pPr/>
              <a:t>34</a:t>
            </a:fld>
            <a:endParaRPr lang="pl-PL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55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D9250DC3-24F1-4DD7-946F-AEE43DBF7DE1}" type="slidenum">
              <a:rPr lang="pl-PL" altLang="en-US" sz="1200">
                <a:latin typeface="Times New Roman" panose="02020603050405020304" pitchFamily="18" charset="0"/>
              </a:rPr>
              <a:pPr/>
              <a:t>35</a:t>
            </a:fld>
            <a:endParaRPr lang="pl-PL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8925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B4BB2B2B-CA90-4A2C-BE22-467D38A5DEDF}" type="slidenum">
              <a:rPr lang="en-US" altLang="en-US" sz="1200">
                <a:latin typeface="Times New Roman" panose="02020603050405020304" pitchFamily="18" charset="0"/>
              </a:rPr>
              <a:pPr/>
              <a:t>43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4839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B69F3B8A-D606-44C8-96D9-FC215DE2D013}" type="slidenum">
              <a:rPr lang="pl-PL" altLang="en-US" sz="1200">
                <a:latin typeface="Times New Roman" panose="02020603050405020304" pitchFamily="18" charset="0"/>
              </a:rPr>
              <a:pPr/>
              <a:t>44</a:t>
            </a:fld>
            <a:endParaRPr lang="pl-PL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7509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625DFA02-2836-427B-AEA2-A92F14534097}" type="slidenum">
              <a:rPr lang="pl-PL" altLang="en-US" sz="1200">
                <a:latin typeface="Times New Roman" panose="02020603050405020304" pitchFamily="18" charset="0"/>
              </a:rPr>
              <a:pPr/>
              <a:t>45</a:t>
            </a:fld>
            <a:endParaRPr lang="pl-PL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676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625DFA02-2836-427B-AEA2-A92F14534097}" type="slidenum">
              <a:rPr lang="pl-PL" altLang="en-US" sz="1200">
                <a:latin typeface="Times New Roman" panose="02020603050405020304" pitchFamily="18" charset="0"/>
              </a:rPr>
              <a:pPr/>
              <a:t>47</a:t>
            </a:fld>
            <a:endParaRPr lang="pl-PL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67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0273DC24-015C-4155-BBEA-0CECD5E35ADE}" type="slidenum">
              <a:rPr lang="en-US" altLang="en-US" sz="1200">
                <a:latin typeface="Times New Roman" panose="02020603050405020304" pitchFamily="18" charset="0"/>
              </a:rPr>
              <a:pPr/>
              <a:t>12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699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625DFA02-2836-427B-AEA2-A92F14534097}" type="slidenum">
              <a:rPr lang="pl-PL" altLang="en-US" sz="1200">
                <a:latin typeface="Times New Roman" panose="02020603050405020304" pitchFamily="18" charset="0"/>
              </a:rPr>
              <a:pPr/>
              <a:t>48</a:t>
            </a:fld>
            <a:endParaRPr lang="pl-PL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676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625DFA02-2836-427B-AEA2-A92F14534097}" type="slidenum">
              <a:rPr lang="pl-PL" altLang="en-US" sz="1200">
                <a:latin typeface="Times New Roman" panose="02020603050405020304" pitchFamily="18" charset="0"/>
              </a:rPr>
              <a:pPr/>
              <a:t>49</a:t>
            </a:fld>
            <a:endParaRPr lang="pl-PL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67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0273DC24-015C-4155-BBEA-0CECD5E35ADE}" type="slidenum">
              <a:rPr lang="en-US" altLang="en-US" sz="1200">
                <a:latin typeface="Times New Roman" panose="02020603050405020304" pitchFamily="18" charset="0"/>
              </a:rPr>
              <a:pPr/>
              <a:t>13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69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9A6B5146-AB54-460E-8B12-EED1BD8A0FDF}" type="slidenum">
              <a:rPr lang="pl-PL" altLang="en-US" sz="1200">
                <a:latin typeface="Times New Roman" panose="02020603050405020304" pitchFamily="18" charset="0"/>
              </a:rPr>
              <a:pPr/>
              <a:t>15</a:t>
            </a:fld>
            <a:endParaRPr lang="pl-PL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072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9FED8B66-050A-437A-90A2-6EE5AEAC23C1}" type="slidenum">
              <a:rPr lang="pl-PL" altLang="en-US" sz="1200">
                <a:latin typeface="Times New Roman" panose="02020603050405020304" pitchFamily="18" charset="0"/>
              </a:rPr>
              <a:pPr/>
              <a:t>16</a:t>
            </a:fld>
            <a:endParaRPr lang="pl-PL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140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6468109D-96F2-49DF-9588-F536BFC6166E}" type="slidenum">
              <a:rPr lang="pl-PL" altLang="en-US" sz="1200">
                <a:latin typeface="Times New Roman" panose="02020603050405020304" pitchFamily="18" charset="0"/>
              </a:rPr>
              <a:pPr/>
              <a:t>17</a:t>
            </a:fld>
            <a:endParaRPr lang="pl-PL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505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3B5C213E-BC29-465B-B849-9FF28428E2CD}" type="slidenum">
              <a:rPr lang="pl-PL" altLang="en-US" sz="1200">
                <a:latin typeface="Times New Roman" panose="02020603050405020304" pitchFamily="18" charset="0"/>
              </a:rPr>
              <a:pPr/>
              <a:t>18</a:t>
            </a:fld>
            <a:endParaRPr lang="pl-PL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329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defTabSz="9223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3B5C213E-BC29-465B-B849-9FF28428E2CD}" type="slidenum">
              <a:rPr lang="pl-PL" altLang="en-US" sz="1200">
                <a:latin typeface="Times New Roman" panose="02020603050405020304" pitchFamily="18" charset="0"/>
              </a:rPr>
              <a:pPr/>
              <a:t>19</a:t>
            </a:fld>
            <a:endParaRPr lang="pl-PL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329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24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5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76200"/>
            <a:ext cx="20955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1341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9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553200"/>
            <a:ext cx="670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4182878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8C80E-3870-4CBC-9145-17CD98C386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5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</a:lstStyle>
          <a:p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152698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eaLnBrk="1" hangingPunct="1">
              <a:spcBef>
                <a:spcPct val="50000"/>
              </a:spcBef>
              <a:defRPr smtClean="0">
                <a:latin typeface="Arial Narrow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1" hangingPunct="1">
              <a:spcBef>
                <a:spcPct val="50000"/>
              </a:spcBef>
              <a:defRPr smtClean="0">
                <a:latin typeface="Arial Narrow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1" hangingPunct="1">
              <a:spcBef>
                <a:spcPct val="50000"/>
              </a:spcBef>
              <a:defRPr>
                <a:latin typeface="Arial Narrow" panose="020B0606020202030204" pitchFamily="34" charset="0"/>
              </a:defRPr>
            </a:lvl1pPr>
          </a:lstStyle>
          <a:p>
            <a:fld id="{097F86B5-33CC-4FE7-BB5B-AAA2AB7774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691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eaLnBrk="1" hangingPunct="1">
              <a:spcBef>
                <a:spcPct val="50000"/>
              </a:spcBef>
              <a:defRPr smtClean="0">
                <a:latin typeface="Arial Narrow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1" hangingPunct="1">
              <a:spcBef>
                <a:spcPct val="50000"/>
              </a:spcBef>
              <a:defRPr smtClean="0">
                <a:latin typeface="Arial Narrow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1" hangingPunct="1">
              <a:spcBef>
                <a:spcPct val="50000"/>
              </a:spcBef>
              <a:defRPr>
                <a:latin typeface="Arial Narrow" panose="020B0606020202030204" pitchFamily="34" charset="0"/>
              </a:defRPr>
            </a:lvl1pPr>
          </a:lstStyle>
          <a:p>
            <a:fld id="{A78A77A7-18C8-49CD-B264-C5293450D4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426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eaLnBrk="1" hangingPunct="1">
              <a:spcBef>
                <a:spcPct val="50000"/>
              </a:spcBef>
              <a:defRPr smtClean="0">
                <a:latin typeface="Arial Narrow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1" hangingPunct="1">
              <a:spcBef>
                <a:spcPct val="50000"/>
              </a:spcBef>
              <a:defRPr smtClean="0">
                <a:latin typeface="Arial Narrow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1" hangingPunct="1">
              <a:spcBef>
                <a:spcPct val="50000"/>
              </a:spcBef>
              <a:defRPr>
                <a:latin typeface="Arial Narrow" panose="020B0606020202030204" pitchFamily="34" charset="0"/>
              </a:defRPr>
            </a:lvl1pPr>
          </a:lstStyle>
          <a:p>
            <a:fld id="{A87A884E-63B5-4B06-9694-E6F13A90B8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941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eaLnBrk="1" hangingPunct="1">
              <a:spcBef>
                <a:spcPct val="50000"/>
              </a:spcBef>
              <a:defRPr smtClean="0">
                <a:latin typeface="Arial Narrow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1" hangingPunct="1">
              <a:spcBef>
                <a:spcPct val="50000"/>
              </a:spcBef>
              <a:defRPr smtClean="0">
                <a:latin typeface="Arial Narrow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1" hangingPunct="1">
              <a:spcBef>
                <a:spcPct val="50000"/>
              </a:spcBef>
              <a:defRPr>
                <a:latin typeface="Arial Narrow" panose="020B0606020202030204" pitchFamily="34" charset="0"/>
              </a:defRPr>
            </a:lvl1pPr>
          </a:lstStyle>
          <a:p>
            <a:fld id="{EEB3AA26-CBB7-452B-9884-FF0C316BF1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809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eaLnBrk="1" hangingPunct="1">
              <a:spcBef>
                <a:spcPct val="50000"/>
              </a:spcBef>
              <a:defRPr smtClean="0">
                <a:latin typeface="Arial Narrow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1" hangingPunct="1">
              <a:spcBef>
                <a:spcPct val="50000"/>
              </a:spcBef>
              <a:defRPr smtClean="0">
                <a:latin typeface="Arial Narrow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1" hangingPunct="1">
              <a:spcBef>
                <a:spcPct val="50000"/>
              </a:spcBef>
              <a:defRPr>
                <a:latin typeface="Arial Narrow" panose="020B0606020202030204" pitchFamily="34" charset="0"/>
              </a:defRPr>
            </a:lvl1pPr>
          </a:lstStyle>
          <a:p>
            <a:fld id="{09FEE4D1-0EB2-41EB-96CE-8832F1B4A2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32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28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eaLnBrk="1" hangingPunct="1">
              <a:spcBef>
                <a:spcPct val="50000"/>
              </a:spcBef>
              <a:defRPr smtClean="0">
                <a:latin typeface="Arial Narrow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1" hangingPunct="1">
              <a:spcBef>
                <a:spcPct val="50000"/>
              </a:spcBef>
              <a:defRPr smtClean="0">
                <a:latin typeface="Arial Narrow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1" hangingPunct="1">
              <a:spcBef>
                <a:spcPct val="50000"/>
              </a:spcBef>
              <a:defRPr>
                <a:latin typeface="Arial Narrow" panose="020B0606020202030204" pitchFamily="34" charset="0"/>
              </a:defRPr>
            </a:lvl1pPr>
          </a:lstStyle>
          <a:p>
            <a:fld id="{E8B34020-789D-4D4A-AA77-658C5F190F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062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eaLnBrk="1" hangingPunct="1">
              <a:spcBef>
                <a:spcPct val="50000"/>
              </a:spcBef>
              <a:defRPr smtClean="0">
                <a:latin typeface="Arial Narrow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1" hangingPunct="1">
              <a:spcBef>
                <a:spcPct val="50000"/>
              </a:spcBef>
              <a:defRPr smtClean="0">
                <a:latin typeface="Arial Narrow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1" hangingPunct="1">
              <a:spcBef>
                <a:spcPct val="50000"/>
              </a:spcBef>
              <a:defRPr>
                <a:latin typeface="Arial Narrow" panose="020B0606020202030204" pitchFamily="34" charset="0"/>
              </a:defRPr>
            </a:lvl1pPr>
          </a:lstStyle>
          <a:p>
            <a:fld id="{DD21AA03-0AC8-4177-A023-5CBF40055C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603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eaLnBrk="1" hangingPunct="1">
              <a:spcBef>
                <a:spcPct val="50000"/>
              </a:spcBef>
              <a:defRPr smtClean="0">
                <a:latin typeface="Arial Narrow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1" hangingPunct="1">
              <a:spcBef>
                <a:spcPct val="50000"/>
              </a:spcBef>
              <a:defRPr smtClean="0">
                <a:latin typeface="Arial Narrow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1" hangingPunct="1">
              <a:spcBef>
                <a:spcPct val="50000"/>
              </a:spcBef>
              <a:defRPr>
                <a:latin typeface="Arial Narrow" panose="020B0606020202030204" pitchFamily="34" charset="0"/>
              </a:defRPr>
            </a:lvl1pPr>
          </a:lstStyle>
          <a:p>
            <a:fld id="{B89E4372-A21C-409A-B453-92FCE42A38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780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eaLnBrk="1" hangingPunct="1">
              <a:spcBef>
                <a:spcPct val="50000"/>
              </a:spcBef>
              <a:defRPr smtClean="0">
                <a:latin typeface="Arial Narrow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1" hangingPunct="1">
              <a:spcBef>
                <a:spcPct val="50000"/>
              </a:spcBef>
              <a:defRPr smtClean="0">
                <a:latin typeface="Arial Narrow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1" hangingPunct="1">
              <a:spcBef>
                <a:spcPct val="50000"/>
              </a:spcBef>
              <a:defRPr>
                <a:latin typeface="Arial Narrow" panose="020B0606020202030204" pitchFamily="34" charset="0"/>
              </a:defRPr>
            </a:lvl1pPr>
          </a:lstStyle>
          <a:p>
            <a:fld id="{83FD2A1E-FADE-4CA1-A6F2-356F076253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282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eaLnBrk="1" hangingPunct="1">
              <a:spcBef>
                <a:spcPct val="50000"/>
              </a:spcBef>
              <a:defRPr smtClean="0">
                <a:latin typeface="Arial Narrow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1" hangingPunct="1">
              <a:spcBef>
                <a:spcPct val="50000"/>
              </a:spcBef>
              <a:defRPr smtClean="0">
                <a:latin typeface="Arial Narrow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1" hangingPunct="1">
              <a:spcBef>
                <a:spcPct val="50000"/>
              </a:spcBef>
              <a:defRPr>
                <a:latin typeface="Arial Narrow" panose="020B0606020202030204" pitchFamily="34" charset="0"/>
              </a:defRPr>
            </a:lvl1pPr>
          </a:lstStyle>
          <a:p>
            <a:fld id="{7E4803F0-5E4F-4763-9936-35795E15D9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723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eaLnBrk="1" hangingPunct="1">
              <a:spcBef>
                <a:spcPct val="50000"/>
              </a:spcBef>
              <a:defRPr smtClean="0">
                <a:latin typeface="Arial Narrow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1" hangingPunct="1">
              <a:spcBef>
                <a:spcPct val="50000"/>
              </a:spcBef>
              <a:defRPr smtClean="0">
                <a:latin typeface="Arial Narrow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1" hangingPunct="1">
              <a:spcBef>
                <a:spcPct val="50000"/>
              </a:spcBef>
              <a:defRPr>
                <a:latin typeface="Arial Narrow" panose="020B0606020202030204" pitchFamily="34" charset="0"/>
              </a:defRPr>
            </a:lvl1pPr>
          </a:lstStyle>
          <a:p>
            <a:fld id="{E540F78D-BD62-4A0E-A444-8914A65992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29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08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14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0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4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8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2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609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166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pl-PL" altLang="en-US" dirty="0" smtClean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39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  <a:endParaRPr lang="pl-PL" altLang="en-US" dirty="0" smtClean="0"/>
          </a:p>
          <a:p>
            <a:pPr lvl="1"/>
            <a:r>
              <a:rPr lang="en-US" altLang="en-US" dirty="0" smtClean="0"/>
              <a:t>First Level </a:t>
            </a:r>
            <a:endParaRPr lang="pl-PL" altLang="en-US" dirty="0" smtClean="0"/>
          </a:p>
          <a:p>
            <a:pPr lvl="2"/>
            <a:r>
              <a:rPr lang="en-US" altLang="en-US" dirty="0" smtClean="0"/>
              <a:t>Second Level</a:t>
            </a:r>
            <a:endParaRPr lang="pl-PL" altLang="en-US" dirty="0" smtClean="0"/>
          </a:p>
          <a:p>
            <a:pPr lvl="3"/>
            <a:r>
              <a:rPr lang="en-US" altLang="en-US" dirty="0" smtClean="0"/>
              <a:t>Third Level</a:t>
            </a:r>
            <a:endParaRPr lang="pl-PL" altLang="en-US" dirty="0" smtClean="0"/>
          </a:p>
          <a:p>
            <a:pPr lvl="4"/>
            <a:r>
              <a:rPr lang="en-US" altLang="en-US" dirty="0" smtClean="0"/>
              <a:t>Fourth Level</a:t>
            </a:r>
            <a:endParaRPr lang="pl-PL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 i="0">
          <a:solidFill>
            <a:srgbClr val="0000CC"/>
          </a:solidFill>
          <a:latin typeface="Calibri"/>
          <a:ea typeface="MS PGothic" panose="020B0600070205080204" pitchFamily="34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Arial Narrow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Arial Narrow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Arial Narrow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Arial Narrow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Arial Narrow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Arial Narrow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Arial Narrow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kumimoji="1" sz="3200" b="0" i="0">
          <a:solidFill>
            <a:srgbClr val="000000"/>
          </a:solidFill>
          <a:latin typeface="Calibri"/>
          <a:ea typeface="MS PGothic" panose="020B0600070205080204" pitchFamily="34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kumimoji="1" sz="2800" b="0" i="0">
          <a:solidFill>
            <a:srgbClr val="000000"/>
          </a:solidFill>
          <a:latin typeface="Calibri"/>
          <a:ea typeface="MS PGothic" panose="020B0600070205080204" pitchFamily="34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kumimoji="1" sz="2400" b="0" i="0">
          <a:solidFill>
            <a:srgbClr val="000000"/>
          </a:solidFill>
          <a:latin typeface="Calibri"/>
          <a:ea typeface="MS PGothic" panose="020B0600070205080204" pitchFamily="34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kumimoji="1" sz="2000" b="0" i="0">
          <a:solidFill>
            <a:srgbClr val="000000"/>
          </a:solidFill>
          <a:latin typeface="Calibri"/>
          <a:ea typeface="MS PGothic" panose="020B0600070205080204" pitchFamily="34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kumimoji="1" sz="2000" b="0" i="0">
          <a:solidFill>
            <a:srgbClr val="000000"/>
          </a:solidFill>
          <a:latin typeface="Calibri"/>
          <a:ea typeface="MS PGothic" panose="020B0600070205080204" pitchFamily="34" charset="-128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kumimoji="1"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kumimoji="1"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kumimoji="1"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kumimoji="1"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ackground2"/>
          <p:cNvPicPr>
            <a:picLocks noChangeAspect="1" noChangeArrowheads="1"/>
          </p:cNvPicPr>
          <p:nvPr/>
        </p:nvPicPr>
        <p:blipFill>
          <a:blip r:embed="rId3">
            <a:lum bright="70000" contrast="-8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pl-PL" alt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  <a:endParaRPr lang="pl-PL" altLang="en-US" smtClean="0"/>
          </a:p>
          <a:p>
            <a:pPr lvl="1"/>
            <a:r>
              <a:rPr lang="en-US" altLang="en-US" smtClean="0"/>
              <a:t>First Level </a:t>
            </a:r>
            <a:endParaRPr lang="pl-PL" altLang="en-US" smtClean="0"/>
          </a:p>
          <a:p>
            <a:pPr lvl="2"/>
            <a:r>
              <a:rPr lang="en-US" altLang="en-US" smtClean="0"/>
              <a:t>Second Level</a:t>
            </a:r>
            <a:endParaRPr lang="pl-PL" altLang="en-US" smtClean="0"/>
          </a:p>
          <a:p>
            <a:pPr lvl="3"/>
            <a:r>
              <a:rPr lang="en-US" altLang="en-US" smtClean="0"/>
              <a:t>Third Level</a:t>
            </a:r>
            <a:endParaRPr lang="pl-PL" altLang="en-US" smtClean="0"/>
          </a:p>
          <a:p>
            <a:pPr lvl="4"/>
            <a:r>
              <a:rPr lang="en-US" altLang="en-US" smtClean="0"/>
              <a:t>Fourth Level</a:t>
            </a:r>
            <a:endParaRPr lang="pl-PL" altLang="en-US" smtClean="0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6934200" y="65532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B2284C9-05D5-4414-8D02-F8CC324AB9C1}" type="slidenum">
              <a:rPr lang="en-US" altLang="en-US" sz="1400"/>
              <a:pPr algn="r" eaLnBrk="1" hangingPunct="1">
                <a:spcBef>
                  <a:spcPct val="0"/>
                </a:spcBef>
              </a:pPr>
              <a:t>‹#›</a:t>
            </a:fld>
            <a:endParaRPr lang="en-US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pitchFamily="34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pitchFamily="34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pitchFamily="34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pitchFamily="34" charset="0"/>
          <a:ea typeface="MS PGothic" panose="020B0600070205080204" pitchFamily="34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kumimoji="1"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kumimoji="1"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kumimoji="1"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kumimoji="1"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kumimoji="1"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 Narrow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D02602E-0137-43F2-BA90-8E8E4CE5D3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MS PGothic" panose="020B0600070205080204" pitchFamily="34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MS PGothic" panose="020B0600070205080204" pitchFamily="34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MS PGothic" panose="020B0600070205080204" pitchFamily="34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MS PGothic" panose="020B0600070205080204" pitchFamily="34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 smtClean="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smtClean="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E98DBF23-9CC4-4269-B68E-AB4F4B2FF9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fautronix.com/en/fide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152400" y="1371600"/>
            <a:ext cx="8839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 i="0">
                <a:solidFill>
                  <a:srgbClr val="0000CC"/>
                </a:solidFill>
                <a:latin typeface="Calibri"/>
                <a:ea typeface="MS PGothic" panose="020B0600070205080204" pitchFamily="34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latin typeface="Arial Narrow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latin typeface="Arial Narrow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latin typeface="Arial Narrow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latin typeface="Arial Narrow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latin typeface="Arial Narrow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latin typeface="Arial Narrow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latin typeface="Arial Narrow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latin typeface="Arial Narrow" charset="0"/>
              </a:defRPr>
            </a:lvl9pPr>
          </a:lstStyle>
          <a:p>
            <a:pPr algn="ctr" eaLnBrk="1" hangingPunct="1"/>
            <a:r>
              <a:rPr lang="en-US" sz="4800" dirty="0" smtClean="0">
                <a:solidFill>
                  <a:srgbClr val="0000FF"/>
                </a:solidFill>
                <a:ea typeface="ＭＳ Ｐゴシック" charset="0"/>
              </a:rPr>
              <a:t>CDA 4253 FPGA System Design</a:t>
            </a:r>
            <a:br>
              <a:rPr lang="en-US" sz="4800" dirty="0" smtClean="0">
                <a:solidFill>
                  <a:srgbClr val="0000FF"/>
                </a:solidFill>
                <a:ea typeface="ＭＳ Ｐゴシック" charset="0"/>
              </a:rPr>
            </a:br>
            <a:r>
              <a:rPr lang="en-US" sz="4800" dirty="0" err="1" smtClean="0">
                <a:solidFill>
                  <a:srgbClr val="0000FF"/>
                </a:solidFill>
                <a:ea typeface="ＭＳ Ｐゴシック" charset="0"/>
              </a:rPr>
              <a:t>PicoBlaze</a:t>
            </a:r>
            <a:r>
              <a:rPr lang="en-US" sz="4800" dirty="0" smtClean="0">
                <a:solidFill>
                  <a:srgbClr val="0000FF"/>
                </a:solidFill>
                <a:ea typeface="ＭＳ Ｐゴシック" charset="0"/>
              </a:rPr>
              <a:t> Instruction Set</a:t>
            </a:r>
            <a:endParaRPr lang="en-US" sz="4800" dirty="0">
              <a:solidFill>
                <a:srgbClr val="0000FF"/>
              </a:solidFill>
              <a:ea typeface="ＭＳ Ｐゴシック" charset="0"/>
            </a:endParaRPr>
          </a:p>
        </p:txBody>
      </p:sp>
      <p:sp>
        <p:nvSpPr>
          <p:cNvPr id="5" name="Subtitle 2"/>
          <p:cNvSpPr>
            <a:spLocks noGrp="1"/>
          </p:cNvSpPr>
          <p:nvPr/>
        </p:nvSpPr>
        <p:spPr bwMode="auto">
          <a:xfrm>
            <a:off x="1295400" y="4191000"/>
            <a:ext cx="6673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2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Hao</a:t>
            </a: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Zheng</a:t>
            </a:r>
            <a:endParaRPr lang="en-US" sz="32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Comp </a:t>
            </a:r>
            <a:r>
              <a:rPr lang="en-US" sz="32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Sci</a:t>
            </a: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 &amp; </a:t>
            </a:r>
            <a:r>
              <a:rPr lang="en-US" sz="32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Eng</a:t>
            </a:r>
            <a:endParaRPr lang="en-US" sz="32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U of South Florida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897"/>
            <a:ext cx="7543800" cy="683537"/>
          </a:xfrm>
        </p:spPr>
        <p:txBody>
          <a:bodyPr/>
          <a:lstStyle/>
          <a:p>
            <a:r>
              <a:rPr lang="en-US" b="1" dirty="0" smtClean="0"/>
              <a:t>Differences between Programs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829610"/>
            <a:ext cx="4038600" cy="59959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03" y="823543"/>
            <a:ext cx="4066986" cy="60020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835231" y="762000"/>
            <a:ext cx="326143" cy="2616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A5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762000"/>
            <a:ext cx="533400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0xA5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1559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7453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4000" b="1" dirty="0" smtClean="0">
                <a:solidFill>
                  <a:srgbClr val="0000FF"/>
                </a:solidFill>
                <a:latin typeface="+mj-lt"/>
              </a:rPr>
              <a:t>An Example in KCPSM Convention</a:t>
            </a:r>
            <a:endParaRPr lang="en-US" altLang="en-US" sz="4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C80E-3870-4CBC-9145-17CD98C386AC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3" name="Picture 2" descr="book-fpga-prototying-by-vhdl-ex (dragged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2" y="2057401"/>
            <a:ext cx="9010458" cy="1995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7453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4000" b="1" dirty="0">
                <a:solidFill>
                  <a:srgbClr val="1C09FF"/>
                </a:solidFill>
                <a:latin typeface="+mj-lt"/>
              </a:rPr>
              <a:t>Data Movement </a:t>
            </a:r>
            <a:r>
              <a:rPr lang="en-US" altLang="en-US" sz="4000" b="1" dirty="0" smtClean="0">
                <a:solidFill>
                  <a:srgbClr val="1C09FF"/>
                </a:solidFill>
                <a:latin typeface="+mj-lt"/>
              </a:rPr>
              <a:t>Instructions (1)</a:t>
            </a:r>
            <a:endParaRPr lang="en-US" altLang="en-US" sz="4000" dirty="0">
              <a:solidFill>
                <a:srgbClr val="1C09FF"/>
              </a:solidFill>
              <a:latin typeface="+mj-lt"/>
            </a:endParaRPr>
          </a:p>
        </p:txBody>
      </p:sp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534400" cy="27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2800" dirty="0" smtClean="0">
                <a:latin typeface="Calibri"/>
                <a:cs typeface="Calibri"/>
              </a:rPr>
              <a:t>Move data to/from registers</a:t>
            </a:r>
            <a:endParaRPr lang="en-US" altLang="en-US" sz="2800" dirty="0">
              <a:latin typeface="Calibri"/>
              <a:cs typeface="Calibri"/>
            </a:endParaRPr>
          </a:p>
          <a:p>
            <a:pPr algn="l"/>
            <a:r>
              <a:rPr lang="en-US" altLang="en-US" sz="2800" b="1" dirty="0">
                <a:latin typeface="Calibri"/>
                <a:cs typeface="Calibri"/>
              </a:rPr>
              <a:t>      </a:t>
            </a:r>
            <a:r>
              <a:rPr lang="en-US" altLang="en-US" sz="2800" b="1" dirty="0" smtClean="0">
                <a:latin typeface="Calibri"/>
                <a:cs typeface="Calibri"/>
              </a:rPr>
              <a:t>	LOAD  </a:t>
            </a:r>
            <a:r>
              <a:rPr lang="en-US" altLang="en-US" sz="2800" b="1" dirty="0" err="1">
                <a:latin typeface="Calibri"/>
                <a:cs typeface="Calibri"/>
              </a:rPr>
              <a:t>sX</a:t>
            </a:r>
            <a:r>
              <a:rPr lang="en-US" altLang="en-US" sz="2800" b="1" dirty="0">
                <a:latin typeface="Calibri"/>
                <a:cs typeface="Calibri"/>
              </a:rPr>
              <a:t>,  </a:t>
            </a:r>
            <a:r>
              <a:rPr lang="en-US" altLang="en-US" sz="2800" b="1" dirty="0" err="1" smtClean="0">
                <a:latin typeface="Calibri"/>
                <a:cs typeface="Calibri"/>
              </a:rPr>
              <a:t>sY</a:t>
            </a:r>
            <a:r>
              <a:rPr lang="en-US" altLang="en-US" sz="2800" b="1" dirty="0" smtClean="0">
                <a:latin typeface="Calibri"/>
                <a:cs typeface="Calibri"/>
              </a:rPr>
              <a:t>		</a:t>
            </a:r>
            <a:r>
              <a:rPr lang="en-US" altLang="en-US" sz="2800" i="1" dirty="0" smtClean="0">
                <a:latin typeface="Calibri"/>
                <a:cs typeface="Calibri"/>
              </a:rPr>
              <a:t>; direct addressing</a:t>
            </a:r>
            <a:endParaRPr lang="en-US" altLang="en-US" sz="2800" b="1" dirty="0">
              <a:latin typeface="Calibri"/>
              <a:cs typeface="Calibri"/>
            </a:endParaRPr>
          </a:p>
          <a:p>
            <a:pPr algn="l">
              <a:lnSpc>
                <a:spcPct val="50000"/>
              </a:lnSpc>
            </a:pPr>
            <a:r>
              <a:rPr lang="en-US" altLang="en-US" sz="2800" b="1" dirty="0">
                <a:latin typeface="Calibri"/>
                <a:cs typeface="Calibri"/>
              </a:rPr>
              <a:t>	</a:t>
            </a:r>
            <a:r>
              <a:rPr lang="en-US" altLang="en-US" sz="2800" i="1" dirty="0" err="1" smtClean="0">
                <a:solidFill>
                  <a:srgbClr val="1C09FF"/>
                </a:solidFill>
                <a:latin typeface="Calibri"/>
                <a:cs typeface="Calibri"/>
              </a:rPr>
              <a:t>sX</a:t>
            </a:r>
            <a:r>
              <a:rPr lang="en-US" altLang="en-US" sz="2800" i="1" dirty="0" smtClean="0">
                <a:solidFill>
                  <a:srgbClr val="1C09FF"/>
                </a:solidFill>
                <a:latin typeface="Calibri"/>
                <a:cs typeface="Calibri"/>
              </a:rPr>
              <a:t>  </a:t>
            </a:r>
            <a:r>
              <a:rPr lang="en-US" altLang="en-US" sz="2800" i="1" dirty="0">
                <a:solidFill>
                  <a:srgbClr val="1C09FF"/>
                </a:solidFill>
                <a:latin typeface="Calibri"/>
                <a:cs typeface="Calibri"/>
              </a:rPr>
              <a:t>&lt;= </a:t>
            </a:r>
            <a:r>
              <a:rPr lang="en-US" altLang="en-US" sz="2800" i="1" dirty="0" err="1">
                <a:solidFill>
                  <a:srgbClr val="1C09FF"/>
                </a:solidFill>
                <a:latin typeface="Calibri"/>
                <a:cs typeface="Calibri"/>
              </a:rPr>
              <a:t>sY</a:t>
            </a:r>
            <a:endParaRPr lang="en-US" altLang="en-US" sz="2800" i="1" dirty="0">
              <a:solidFill>
                <a:srgbClr val="1C09FF"/>
              </a:solidFill>
              <a:latin typeface="Calibri"/>
              <a:cs typeface="Calibri"/>
            </a:endParaRPr>
          </a:p>
          <a:p>
            <a:pPr algn="l"/>
            <a:r>
              <a:rPr lang="en-US" altLang="en-US" sz="2800" b="1" dirty="0">
                <a:latin typeface="Calibri"/>
                <a:cs typeface="Calibri"/>
              </a:rPr>
              <a:t>      </a:t>
            </a:r>
            <a:r>
              <a:rPr lang="en-US" altLang="en-US" sz="2800" b="1" dirty="0" smtClean="0">
                <a:latin typeface="Calibri"/>
                <a:cs typeface="Calibri"/>
              </a:rPr>
              <a:t>	 </a:t>
            </a:r>
            <a:r>
              <a:rPr lang="en-US" altLang="en-US" sz="2800" b="1" dirty="0">
                <a:latin typeface="Calibri"/>
                <a:cs typeface="Calibri"/>
              </a:rPr>
              <a:t>LOAD  </a:t>
            </a:r>
            <a:r>
              <a:rPr lang="en-US" altLang="en-US" sz="2800" b="1" dirty="0" err="1">
                <a:latin typeface="Calibri"/>
                <a:cs typeface="Calibri"/>
              </a:rPr>
              <a:t>sX</a:t>
            </a:r>
            <a:r>
              <a:rPr lang="en-US" altLang="en-US" sz="2800" b="1" dirty="0">
                <a:latin typeface="Calibri"/>
                <a:cs typeface="Calibri"/>
              </a:rPr>
              <a:t>,  </a:t>
            </a:r>
            <a:r>
              <a:rPr lang="en-US" altLang="en-US" sz="2800" b="1" dirty="0" smtClean="0">
                <a:latin typeface="Calibri"/>
                <a:cs typeface="Calibri"/>
              </a:rPr>
              <a:t>0F		</a:t>
            </a:r>
            <a:r>
              <a:rPr lang="en-US" altLang="en-US" sz="2800" i="1" dirty="0" smtClean="0">
                <a:latin typeface="Calibri"/>
                <a:cs typeface="Calibri"/>
              </a:rPr>
              <a:t>; immediate addressing</a:t>
            </a:r>
            <a:endParaRPr lang="en-US" altLang="en-US" sz="2800" b="1" dirty="0">
              <a:latin typeface="Calibri"/>
              <a:cs typeface="Calibri"/>
            </a:endParaRPr>
          </a:p>
          <a:p>
            <a:pPr algn="l">
              <a:lnSpc>
                <a:spcPct val="50000"/>
              </a:lnSpc>
            </a:pPr>
            <a:r>
              <a:rPr lang="en-US" altLang="en-US" sz="2800" b="1" dirty="0">
                <a:latin typeface="Calibri"/>
                <a:cs typeface="Calibri"/>
              </a:rPr>
              <a:t>	</a:t>
            </a:r>
            <a:r>
              <a:rPr lang="en-US" altLang="en-US" sz="2800" i="1" dirty="0" err="1" smtClean="0">
                <a:solidFill>
                  <a:srgbClr val="1C09FF"/>
                </a:solidFill>
                <a:latin typeface="Calibri"/>
                <a:cs typeface="Calibri"/>
              </a:rPr>
              <a:t>sX</a:t>
            </a:r>
            <a:r>
              <a:rPr lang="en-US" altLang="en-US" sz="2800" i="1" dirty="0" smtClean="0">
                <a:solidFill>
                  <a:srgbClr val="1C09FF"/>
                </a:solidFill>
                <a:latin typeface="Calibri"/>
                <a:cs typeface="Calibri"/>
              </a:rPr>
              <a:t> </a:t>
            </a:r>
            <a:r>
              <a:rPr lang="en-US" altLang="en-US" sz="2800" i="1" dirty="0">
                <a:solidFill>
                  <a:srgbClr val="1C09FF"/>
                </a:solidFill>
                <a:latin typeface="Calibri"/>
                <a:cs typeface="Calibri"/>
              </a:rPr>
              <a:t>&lt;= </a:t>
            </a:r>
            <a:r>
              <a:rPr lang="en-US" altLang="en-US" sz="2800" i="1" dirty="0" smtClean="0">
                <a:solidFill>
                  <a:srgbClr val="1C09FF"/>
                </a:solidFill>
                <a:latin typeface="Calibri"/>
                <a:cs typeface="Calibri"/>
              </a:rPr>
              <a:t>0F</a:t>
            </a:r>
            <a:endParaRPr lang="en-US" altLang="en-US" sz="2800" dirty="0"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C80E-3870-4CBC-9145-17CD98C386A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279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7453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4000" b="1" dirty="0">
                <a:solidFill>
                  <a:srgbClr val="1C09FF"/>
                </a:solidFill>
                <a:latin typeface="+mj-lt"/>
              </a:rPr>
              <a:t>Data Movement </a:t>
            </a:r>
            <a:r>
              <a:rPr lang="en-US" altLang="en-US" sz="4000" b="1" dirty="0" smtClean="0">
                <a:solidFill>
                  <a:srgbClr val="1C09FF"/>
                </a:solidFill>
                <a:latin typeface="+mj-lt"/>
              </a:rPr>
              <a:t>Instructions (2)</a:t>
            </a:r>
            <a:endParaRPr lang="en-US" altLang="en-US" sz="4000" dirty="0">
              <a:solidFill>
                <a:srgbClr val="1C09FF"/>
              </a:solidFill>
              <a:latin typeface="+mj-lt"/>
            </a:endParaRPr>
          </a:p>
        </p:txBody>
      </p:sp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534400" cy="529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2800" dirty="0" smtClean="0">
                <a:latin typeface="Calibri"/>
                <a:cs typeface="Calibri"/>
              </a:rPr>
              <a:t>Move data to/from scratch pad memory</a:t>
            </a:r>
          </a:p>
          <a:p>
            <a:pPr algn="l"/>
            <a:r>
              <a:rPr lang="en-US" altLang="en-US" sz="2800" dirty="0">
                <a:latin typeface="Calibri"/>
                <a:cs typeface="Calibri"/>
              </a:rPr>
              <a:t>	</a:t>
            </a:r>
            <a:r>
              <a:rPr lang="en-US" altLang="en-US" sz="2800" b="1" dirty="0" err="1" smtClean="0">
                <a:latin typeface="Calibri"/>
                <a:cs typeface="Calibri"/>
              </a:rPr>
              <a:t>fectch</a:t>
            </a:r>
            <a:r>
              <a:rPr lang="en-US" altLang="en-US" sz="2800" b="1" dirty="0" smtClean="0">
                <a:latin typeface="Calibri"/>
                <a:cs typeface="Calibri"/>
              </a:rPr>
              <a:t> </a:t>
            </a:r>
            <a:r>
              <a:rPr lang="en-US" altLang="en-US" sz="2800" b="1" dirty="0" err="1" smtClean="0">
                <a:latin typeface="Calibri"/>
                <a:cs typeface="Calibri"/>
              </a:rPr>
              <a:t>sX</a:t>
            </a:r>
            <a:r>
              <a:rPr lang="en-US" altLang="en-US" sz="2800" b="1" dirty="0" smtClean="0">
                <a:latin typeface="Calibri"/>
                <a:cs typeface="Calibri"/>
              </a:rPr>
              <a:t>, (</a:t>
            </a:r>
            <a:r>
              <a:rPr lang="en-US" altLang="en-US" sz="2800" b="1" dirty="0" err="1" smtClean="0">
                <a:latin typeface="Calibri"/>
                <a:cs typeface="Calibri"/>
              </a:rPr>
              <a:t>sY</a:t>
            </a:r>
            <a:r>
              <a:rPr lang="en-US" altLang="en-US" sz="2800" b="1" dirty="0" smtClean="0">
                <a:latin typeface="Calibri"/>
                <a:cs typeface="Calibri"/>
              </a:rPr>
              <a:t>)	</a:t>
            </a:r>
            <a:r>
              <a:rPr lang="en-US" altLang="en-US" sz="2800" i="1" dirty="0" smtClean="0">
                <a:latin typeface="Calibri"/>
                <a:cs typeface="Calibri"/>
              </a:rPr>
              <a:t>; indirect addressing</a:t>
            </a:r>
          </a:p>
          <a:p>
            <a:pPr algn="l">
              <a:lnSpc>
                <a:spcPct val="50000"/>
              </a:lnSpc>
            </a:pPr>
            <a:r>
              <a:rPr lang="en-US" altLang="en-US" sz="2800" b="1" i="1" dirty="0">
                <a:latin typeface="Calibri"/>
                <a:cs typeface="Calibri"/>
              </a:rPr>
              <a:t>	</a:t>
            </a:r>
            <a:r>
              <a:rPr lang="en-US" altLang="en-US" sz="2800" i="1" dirty="0" err="1" smtClean="0">
                <a:solidFill>
                  <a:srgbClr val="1C09FF"/>
                </a:solidFill>
                <a:latin typeface="Calibri"/>
                <a:cs typeface="Calibri"/>
              </a:rPr>
              <a:t>sX</a:t>
            </a:r>
            <a:r>
              <a:rPr lang="en-US" altLang="en-US" sz="2800" i="1" dirty="0" smtClean="0">
                <a:solidFill>
                  <a:srgbClr val="1C09FF"/>
                </a:solidFill>
                <a:latin typeface="Calibri"/>
                <a:cs typeface="Calibri"/>
              </a:rPr>
              <a:t> &lt;= RAM[(</a:t>
            </a:r>
            <a:r>
              <a:rPr lang="en-US" altLang="en-US" sz="2800" i="1" dirty="0" err="1" smtClean="0">
                <a:solidFill>
                  <a:srgbClr val="1C09FF"/>
                </a:solidFill>
                <a:latin typeface="Calibri"/>
                <a:cs typeface="Calibri"/>
              </a:rPr>
              <a:t>sY</a:t>
            </a:r>
            <a:r>
              <a:rPr lang="en-US" altLang="en-US" sz="2800" i="1" dirty="0" smtClean="0">
                <a:solidFill>
                  <a:srgbClr val="1C09FF"/>
                </a:solidFill>
                <a:latin typeface="Calibri"/>
                <a:cs typeface="Calibri"/>
              </a:rPr>
              <a:t>)]</a:t>
            </a:r>
            <a:endParaRPr lang="en-US" altLang="en-US" sz="2800" b="1" dirty="0" smtClean="0">
              <a:latin typeface="Calibri"/>
              <a:cs typeface="Calibri"/>
            </a:endParaRPr>
          </a:p>
          <a:p>
            <a:pPr algn="l"/>
            <a:r>
              <a:rPr lang="en-US" altLang="en-US" sz="2800" b="1" dirty="0">
                <a:latin typeface="Calibri"/>
                <a:cs typeface="Calibri"/>
              </a:rPr>
              <a:t>	</a:t>
            </a:r>
            <a:r>
              <a:rPr lang="en-US" altLang="en-US" sz="2800" b="1" dirty="0" err="1" smtClean="0">
                <a:latin typeface="Calibri"/>
                <a:cs typeface="Calibri"/>
              </a:rPr>
              <a:t>fectch</a:t>
            </a:r>
            <a:r>
              <a:rPr lang="en-US" altLang="en-US" sz="2800" b="1" dirty="0" smtClean="0">
                <a:latin typeface="Calibri"/>
                <a:cs typeface="Calibri"/>
              </a:rPr>
              <a:t> </a:t>
            </a:r>
            <a:r>
              <a:rPr lang="en-US" altLang="en-US" sz="2800" b="1" dirty="0" err="1" smtClean="0">
                <a:latin typeface="Calibri"/>
                <a:cs typeface="Calibri"/>
              </a:rPr>
              <a:t>sX</a:t>
            </a:r>
            <a:r>
              <a:rPr lang="en-US" altLang="en-US" sz="2800" b="1" dirty="0" smtClean="0">
                <a:latin typeface="Calibri"/>
                <a:cs typeface="Calibri"/>
              </a:rPr>
              <a:t>, KK	</a:t>
            </a:r>
            <a:r>
              <a:rPr lang="en-US" altLang="en-US" sz="2800" i="1" dirty="0" smtClean="0">
                <a:latin typeface="Calibri"/>
                <a:cs typeface="Calibri"/>
              </a:rPr>
              <a:t>; immediate addressing</a:t>
            </a:r>
          </a:p>
          <a:p>
            <a:pPr algn="l">
              <a:lnSpc>
                <a:spcPct val="50000"/>
              </a:lnSpc>
            </a:pPr>
            <a:r>
              <a:rPr lang="en-US" altLang="en-US" sz="2800" i="1" dirty="0">
                <a:latin typeface="Calibri"/>
                <a:cs typeface="Calibri"/>
              </a:rPr>
              <a:t>	</a:t>
            </a:r>
            <a:r>
              <a:rPr lang="en-US" altLang="en-US" sz="2800" i="1" dirty="0" err="1" smtClean="0">
                <a:solidFill>
                  <a:srgbClr val="1C09FF"/>
                </a:solidFill>
                <a:latin typeface="Calibri"/>
                <a:cs typeface="Calibri"/>
              </a:rPr>
              <a:t>sX</a:t>
            </a:r>
            <a:r>
              <a:rPr lang="en-US" altLang="en-US" sz="2800" i="1" dirty="0" smtClean="0">
                <a:solidFill>
                  <a:srgbClr val="1C09FF"/>
                </a:solidFill>
                <a:latin typeface="Calibri"/>
                <a:cs typeface="Calibri"/>
              </a:rPr>
              <a:t> &lt;= RAM[KK]</a:t>
            </a:r>
            <a:endParaRPr lang="en-US" altLang="en-US" sz="2800" i="1" dirty="0">
              <a:solidFill>
                <a:srgbClr val="1C09FF"/>
              </a:solidFill>
              <a:latin typeface="Calibri"/>
              <a:cs typeface="Calibri"/>
            </a:endParaRPr>
          </a:p>
          <a:p>
            <a:pPr algn="l"/>
            <a:r>
              <a:rPr lang="en-US" altLang="en-US" sz="2800" b="1" dirty="0" smtClean="0">
                <a:latin typeface="Calibri"/>
                <a:cs typeface="Calibri"/>
              </a:rPr>
              <a:t>	store </a:t>
            </a:r>
            <a:r>
              <a:rPr lang="en-US" altLang="en-US" sz="2800" b="1" dirty="0" err="1">
                <a:latin typeface="Calibri"/>
                <a:cs typeface="Calibri"/>
              </a:rPr>
              <a:t>sX</a:t>
            </a:r>
            <a:r>
              <a:rPr lang="en-US" altLang="en-US" sz="2800" b="1" dirty="0">
                <a:latin typeface="Calibri"/>
                <a:cs typeface="Calibri"/>
              </a:rPr>
              <a:t>, (</a:t>
            </a:r>
            <a:r>
              <a:rPr lang="en-US" altLang="en-US" sz="2800" b="1" dirty="0" err="1">
                <a:latin typeface="Calibri"/>
                <a:cs typeface="Calibri"/>
              </a:rPr>
              <a:t>sY</a:t>
            </a:r>
            <a:r>
              <a:rPr lang="en-US" altLang="en-US" sz="2800" b="1" dirty="0">
                <a:latin typeface="Calibri"/>
                <a:cs typeface="Calibri"/>
              </a:rPr>
              <a:t>)	</a:t>
            </a:r>
            <a:r>
              <a:rPr lang="en-US" altLang="en-US" sz="2800" i="1" dirty="0">
                <a:latin typeface="Calibri"/>
                <a:cs typeface="Calibri"/>
              </a:rPr>
              <a:t>; indirect addressing</a:t>
            </a:r>
          </a:p>
          <a:p>
            <a:pPr algn="l">
              <a:lnSpc>
                <a:spcPct val="50000"/>
              </a:lnSpc>
            </a:pPr>
            <a:r>
              <a:rPr lang="en-US" altLang="en-US" sz="2800" b="1" i="1" dirty="0">
                <a:latin typeface="Calibri"/>
                <a:cs typeface="Calibri"/>
              </a:rPr>
              <a:t>	</a:t>
            </a:r>
            <a:r>
              <a:rPr lang="en-US" altLang="en-US" sz="2800" i="1" dirty="0" smtClean="0">
                <a:solidFill>
                  <a:srgbClr val="1C09FF"/>
                </a:solidFill>
                <a:latin typeface="Calibri"/>
                <a:cs typeface="Calibri"/>
              </a:rPr>
              <a:t> </a:t>
            </a:r>
            <a:r>
              <a:rPr lang="en-US" altLang="en-US" sz="2800" i="1" dirty="0">
                <a:solidFill>
                  <a:srgbClr val="1C09FF"/>
                </a:solidFill>
                <a:latin typeface="Calibri"/>
                <a:cs typeface="Calibri"/>
              </a:rPr>
              <a:t>RAM[(</a:t>
            </a:r>
            <a:r>
              <a:rPr lang="en-US" altLang="en-US" sz="2800" i="1" dirty="0" err="1">
                <a:solidFill>
                  <a:srgbClr val="1C09FF"/>
                </a:solidFill>
                <a:latin typeface="Calibri"/>
                <a:cs typeface="Calibri"/>
              </a:rPr>
              <a:t>sY</a:t>
            </a:r>
            <a:r>
              <a:rPr lang="en-US" altLang="en-US" sz="2800" i="1" dirty="0">
                <a:solidFill>
                  <a:srgbClr val="1C09FF"/>
                </a:solidFill>
                <a:latin typeface="Calibri"/>
                <a:cs typeface="Calibri"/>
              </a:rPr>
              <a:t>)</a:t>
            </a:r>
            <a:r>
              <a:rPr lang="en-US" altLang="en-US" sz="2800" i="1" dirty="0" smtClean="0">
                <a:solidFill>
                  <a:srgbClr val="1C09FF"/>
                </a:solidFill>
                <a:latin typeface="Calibri"/>
                <a:cs typeface="Calibri"/>
              </a:rPr>
              <a:t>] &lt;= </a:t>
            </a:r>
            <a:r>
              <a:rPr lang="en-US" altLang="en-US" sz="2800" i="1" dirty="0" err="1" smtClean="0">
                <a:solidFill>
                  <a:srgbClr val="1C09FF"/>
                </a:solidFill>
                <a:latin typeface="Calibri"/>
                <a:cs typeface="Calibri"/>
              </a:rPr>
              <a:t>sX</a:t>
            </a:r>
            <a:endParaRPr lang="en-US" altLang="en-US" sz="2800" b="1" dirty="0">
              <a:latin typeface="Calibri"/>
              <a:cs typeface="Calibri"/>
            </a:endParaRPr>
          </a:p>
          <a:p>
            <a:pPr algn="l"/>
            <a:r>
              <a:rPr lang="en-US" altLang="en-US" sz="2800" b="1" dirty="0">
                <a:latin typeface="Calibri"/>
                <a:cs typeface="Calibri"/>
              </a:rPr>
              <a:t>	</a:t>
            </a:r>
            <a:r>
              <a:rPr lang="en-US" altLang="en-US" sz="2800" b="1" dirty="0" smtClean="0">
                <a:latin typeface="Calibri"/>
                <a:cs typeface="Calibri"/>
              </a:rPr>
              <a:t>store </a:t>
            </a:r>
            <a:r>
              <a:rPr lang="en-US" altLang="en-US" sz="2800" b="1" dirty="0" err="1" smtClean="0">
                <a:latin typeface="Calibri"/>
                <a:cs typeface="Calibri"/>
              </a:rPr>
              <a:t>sX</a:t>
            </a:r>
            <a:r>
              <a:rPr lang="en-US" altLang="en-US" sz="2800" b="1" dirty="0">
                <a:latin typeface="Calibri"/>
                <a:cs typeface="Calibri"/>
              </a:rPr>
              <a:t>, KK	</a:t>
            </a:r>
            <a:r>
              <a:rPr lang="en-US" altLang="en-US" sz="2800" b="1" dirty="0" smtClean="0">
                <a:latin typeface="Calibri"/>
                <a:cs typeface="Calibri"/>
              </a:rPr>
              <a:t>	</a:t>
            </a:r>
            <a:r>
              <a:rPr lang="en-US" altLang="en-US" sz="2800" i="1" dirty="0" smtClean="0">
                <a:latin typeface="Calibri"/>
                <a:cs typeface="Calibri"/>
              </a:rPr>
              <a:t>; </a:t>
            </a:r>
            <a:r>
              <a:rPr lang="en-US" altLang="en-US" sz="2800" i="1" dirty="0">
                <a:latin typeface="Calibri"/>
                <a:cs typeface="Calibri"/>
              </a:rPr>
              <a:t>immediate addressing</a:t>
            </a:r>
          </a:p>
          <a:p>
            <a:pPr algn="l">
              <a:lnSpc>
                <a:spcPct val="50000"/>
              </a:lnSpc>
            </a:pPr>
            <a:r>
              <a:rPr lang="en-US" altLang="en-US" sz="2800" i="1" dirty="0">
                <a:latin typeface="Calibri"/>
                <a:cs typeface="Calibri"/>
              </a:rPr>
              <a:t>	</a:t>
            </a:r>
            <a:r>
              <a:rPr lang="en-US" altLang="en-US" sz="2800" i="1" dirty="0" smtClean="0">
                <a:solidFill>
                  <a:srgbClr val="1C09FF"/>
                </a:solidFill>
                <a:latin typeface="Calibri"/>
                <a:cs typeface="Calibri"/>
              </a:rPr>
              <a:t>RAM</a:t>
            </a:r>
            <a:r>
              <a:rPr lang="en-US" altLang="en-US" sz="2800" i="1" dirty="0">
                <a:solidFill>
                  <a:srgbClr val="1C09FF"/>
                </a:solidFill>
                <a:latin typeface="Calibri"/>
                <a:cs typeface="Calibri"/>
              </a:rPr>
              <a:t>[KK</a:t>
            </a:r>
            <a:r>
              <a:rPr lang="en-US" altLang="en-US" sz="2800" i="1" dirty="0" smtClean="0">
                <a:solidFill>
                  <a:srgbClr val="1C09FF"/>
                </a:solidFill>
                <a:latin typeface="Calibri"/>
                <a:cs typeface="Calibri"/>
              </a:rPr>
              <a:t>] &lt;= </a:t>
            </a:r>
            <a:r>
              <a:rPr lang="en-US" altLang="en-US" sz="2800" i="1" dirty="0" err="1" smtClean="0">
                <a:solidFill>
                  <a:srgbClr val="1C09FF"/>
                </a:solidFill>
                <a:latin typeface="Calibri"/>
                <a:cs typeface="Calibri"/>
              </a:rPr>
              <a:t>sX</a:t>
            </a:r>
            <a:endParaRPr lang="en-US" altLang="en-US" sz="2800" dirty="0">
              <a:latin typeface="Calibri"/>
              <a:cs typeface="Calibri"/>
            </a:endParaRPr>
          </a:p>
          <a:p>
            <a:pPr algn="l">
              <a:lnSpc>
                <a:spcPct val="50000"/>
              </a:lnSpc>
            </a:pPr>
            <a:endParaRPr lang="en-US" altLang="en-US" sz="2800" dirty="0"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C80E-3870-4CBC-9145-17CD98C386AC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175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10600" cy="639762"/>
          </a:xfrm>
        </p:spPr>
        <p:txBody>
          <a:bodyPr/>
          <a:lstStyle/>
          <a:p>
            <a:pPr algn="l"/>
            <a:r>
              <a:rPr lang="en-US" altLang="en-US" sz="4000" b="1" dirty="0" smtClean="0">
                <a:solidFill>
                  <a:srgbClr val="0000FF"/>
                </a:solidFill>
                <a:latin typeface="Calibri"/>
                <a:cs typeface="Calibri"/>
              </a:rPr>
              <a:t>Example: Clear Scratch Pad RAM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507153"/>
            <a:ext cx="8534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/>
            <a:r>
              <a:rPr lang="en-US" altLang="en-US" sz="2400" b="1" dirty="0">
                <a:latin typeface="Calibri"/>
                <a:cs typeface="Calibri"/>
              </a:rPr>
              <a:t>	</a:t>
            </a:r>
            <a:r>
              <a:rPr lang="en-US" altLang="en-US" sz="2400" b="1" dirty="0" smtClean="0">
                <a:latin typeface="Calibri"/>
                <a:cs typeface="Calibri"/>
              </a:rPr>
              <a:t>constant </a:t>
            </a:r>
            <a:r>
              <a:rPr lang="en-US" altLang="en-US" sz="2400" dirty="0" smtClean="0">
                <a:latin typeface="Calibri"/>
                <a:cs typeface="Calibri"/>
              </a:rPr>
              <a:t>RAM_SIZE   40	</a:t>
            </a:r>
            <a:r>
              <a:rPr lang="en-US" altLang="en-US" sz="2400" i="1" dirty="0" smtClean="0">
                <a:latin typeface="Calibri"/>
                <a:cs typeface="Calibri"/>
              </a:rPr>
              <a:t>; </a:t>
            </a:r>
            <a:r>
              <a:rPr lang="en-US" altLang="en-US" sz="2400" i="1" dirty="0">
                <a:latin typeface="Calibri"/>
                <a:cs typeface="Calibri"/>
              </a:rPr>
              <a:t>size of RAM = 64</a:t>
            </a:r>
          </a:p>
          <a:p>
            <a:pPr algn="l" eaLnBrk="1" hangingPunct="1"/>
            <a:r>
              <a:rPr lang="en-US" altLang="en-US" sz="2400" dirty="0" err="1">
                <a:latin typeface="Calibri"/>
                <a:cs typeface="Calibri"/>
              </a:rPr>
              <a:t>clr_data_mem</a:t>
            </a:r>
            <a:r>
              <a:rPr lang="en-US" altLang="en-US" sz="2400" dirty="0">
                <a:latin typeface="Calibri"/>
                <a:cs typeface="Calibri"/>
              </a:rPr>
              <a:t>:</a:t>
            </a:r>
          </a:p>
          <a:p>
            <a:pPr algn="l" eaLnBrk="1" hangingPunct="1"/>
            <a:r>
              <a:rPr lang="en-US" altLang="en-US" sz="2400" dirty="0">
                <a:latin typeface="Calibri"/>
                <a:cs typeface="Calibri"/>
              </a:rPr>
              <a:t>   </a:t>
            </a:r>
            <a:r>
              <a:rPr lang="en-US" altLang="en-US" sz="2400" dirty="0" smtClean="0">
                <a:latin typeface="Calibri"/>
                <a:cs typeface="Calibri"/>
              </a:rPr>
              <a:t>	</a:t>
            </a:r>
            <a:r>
              <a:rPr lang="en-US" altLang="en-US" sz="2400" b="1" dirty="0" smtClean="0">
                <a:latin typeface="Calibri"/>
                <a:cs typeface="Calibri"/>
              </a:rPr>
              <a:t>load</a:t>
            </a:r>
            <a:r>
              <a:rPr lang="en-US" altLang="en-US" sz="2400" dirty="0" smtClean="0">
                <a:latin typeface="Calibri"/>
                <a:cs typeface="Calibri"/>
              </a:rPr>
              <a:t> </a:t>
            </a:r>
            <a:r>
              <a:rPr lang="en-US" altLang="en-US" sz="2400" dirty="0">
                <a:latin typeface="Calibri"/>
                <a:cs typeface="Calibri"/>
              </a:rPr>
              <a:t>s2, RAM_SIZE       </a:t>
            </a:r>
            <a:r>
              <a:rPr lang="en-US" altLang="en-US" sz="2400" dirty="0" smtClean="0">
                <a:latin typeface="Calibri"/>
                <a:cs typeface="Calibri"/>
              </a:rPr>
              <a:t>	</a:t>
            </a:r>
            <a:r>
              <a:rPr lang="en-US" altLang="en-US" sz="2400" i="1" dirty="0" smtClean="0">
                <a:latin typeface="Calibri"/>
                <a:cs typeface="Calibri"/>
              </a:rPr>
              <a:t>; </a:t>
            </a:r>
            <a:r>
              <a:rPr lang="en-US" altLang="en-US" sz="2400" i="1" dirty="0">
                <a:latin typeface="Calibri"/>
                <a:cs typeface="Calibri"/>
              </a:rPr>
              <a:t>unitize loop index to 64</a:t>
            </a:r>
          </a:p>
          <a:p>
            <a:pPr algn="l" eaLnBrk="1" hangingPunct="1"/>
            <a:r>
              <a:rPr lang="en-US" altLang="en-US" sz="2400" dirty="0">
                <a:latin typeface="Calibri"/>
                <a:cs typeface="Calibri"/>
              </a:rPr>
              <a:t>   </a:t>
            </a:r>
            <a:r>
              <a:rPr lang="en-US" altLang="en-US" sz="2400" dirty="0" smtClean="0">
                <a:latin typeface="Calibri"/>
                <a:cs typeface="Calibri"/>
              </a:rPr>
              <a:t>	</a:t>
            </a:r>
            <a:r>
              <a:rPr lang="en-US" altLang="en-US" sz="2400" b="1" dirty="0" smtClean="0">
                <a:latin typeface="Calibri"/>
                <a:cs typeface="Calibri"/>
              </a:rPr>
              <a:t>load</a:t>
            </a:r>
            <a:r>
              <a:rPr lang="en-US" altLang="en-US" sz="2400" dirty="0" smtClean="0">
                <a:latin typeface="Calibri"/>
                <a:cs typeface="Calibri"/>
              </a:rPr>
              <a:t> </a:t>
            </a:r>
            <a:r>
              <a:rPr lang="en-US" altLang="en-US" sz="2400" dirty="0">
                <a:latin typeface="Calibri"/>
                <a:cs typeface="Calibri"/>
              </a:rPr>
              <a:t>s0, </a:t>
            </a:r>
            <a:r>
              <a:rPr lang="en-US" altLang="en-US" sz="2400" dirty="0" smtClean="0">
                <a:latin typeface="Calibri"/>
                <a:cs typeface="Calibri"/>
              </a:rPr>
              <a:t>00</a:t>
            </a:r>
            <a:endParaRPr lang="en-US" altLang="en-US" sz="2400" dirty="0">
              <a:latin typeface="Calibri"/>
              <a:cs typeface="Calibri"/>
            </a:endParaRPr>
          </a:p>
          <a:p>
            <a:pPr algn="l" eaLnBrk="1" hangingPunct="1"/>
            <a:r>
              <a:rPr lang="en-US" altLang="en-US" sz="2400" dirty="0" err="1">
                <a:latin typeface="Calibri"/>
                <a:cs typeface="Calibri"/>
              </a:rPr>
              <a:t>clr_mem_loop</a:t>
            </a:r>
            <a:r>
              <a:rPr lang="en-US" altLang="en-US" sz="2400" dirty="0">
                <a:latin typeface="Calibri"/>
                <a:cs typeface="Calibri"/>
              </a:rPr>
              <a:t>:</a:t>
            </a:r>
          </a:p>
          <a:p>
            <a:pPr algn="l" eaLnBrk="1" hangingPunct="1"/>
            <a:r>
              <a:rPr lang="en-US" altLang="en-US" sz="2400" dirty="0">
                <a:latin typeface="Calibri"/>
                <a:cs typeface="Calibri"/>
              </a:rPr>
              <a:t>   </a:t>
            </a:r>
            <a:r>
              <a:rPr lang="en-US" altLang="en-US" sz="2400" dirty="0" smtClean="0">
                <a:latin typeface="Calibri"/>
                <a:cs typeface="Calibri"/>
              </a:rPr>
              <a:t>	</a:t>
            </a:r>
            <a:r>
              <a:rPr lang="en-US" altLang="en-US" sz="2400" b="1" dirty="0" smtClean="0">
                <a:latin typeface="Calibri"/>
                <a:cs typeface="Calibri"/>
              </a:rPr>
              <a:t>sub</a:t>
            </a:r>
            <a:r>
              <a:rPr lang="en-US" altLang="en-US" sz="2400" dirty="0" smtClean="0">
                <a:latin typeface="Calibri"/>
                <a:cs typeface="Calibri"/>
              </a:rPr>
              <a:t> </a:t>
            </a:r>
            <a:r>
              <a:rPr lang="en-US" altLang="en-US" sz="2400" dirty="0">
                <a:latin typeface="Calibri"/>
                <a:cs typeface="Calibri"/>
              </a:rPr>
              <a:t>s2, </a:t>
            </a:r>
            <a:r>
              <a:rPr lang="en-US" altLang="en-US" sz="2400" dirty="0" smtClean="0">
                <a:latin typeface="Calibri"/>
                <a:cs typeface="Calibri"/>
              </a:rPr>
              <a:t>01            		</a:t>
            </a:r>
            <a:r>
              <a:rPr lang="en-US" altLang="en-US" sz="2400" i="1" dirty="0" smtClean="0">
                <a:latin typeface="Calibri"/>
                <a:cs typeface="Calibri"/>
              </a:rPr>
              <a:t>; </a:t>
            </a:r>
            <a:r>
              <a:rPr lang="en-US" altLang="en-US" sz="2400" i="1" dirty="0" err="1" smtClean="0">
                <a:latin typeface="Calibri"/>
                <a:cs typeface="Calibri"/>
              </a:rPr>
              <a:t>dec</a:t>
            </a:r>
            <a:r>
              <a:rPr lang="en-US" altLang="en-US" sz="2400" i="1" dirty="0" smtClean="0">
                <a:latin typeface="Calibri"/>
                <a:cs typeface="Calibri"/>
              </a:rPr>
              <a:t> </a:t>
            </a:r>
            <a:r>
              <a:rPr lang="en-US" altLang="en-US" sz="2400" i="1" dirty="0">
                <a:latin typeface="Calibri"/>
                <a:cs typeface="Calibri"/>
              </a:rPr>
              <a:t>loop index</a:t>
            </a:r>
          </a:p>
          <a:p>
            <a:pPr algn="l" eaLnBrk="1" hangingPunct="1"/>
            <a:r>
              <a:rPr lang="en-US" altLang="en-US" sz="2400" dirty="0">
                <a:latin typeface="Calibri"/>
                <a:cs typeface="Calibri"/>
              </a:rPr>
              <a:t>   </a:t>
            </a:r>
            <a:r>
              <a:rPr lang="en-US" altLang="en-US" sz="2400" dirty="0" smtClean="0">
                <a:latin typeface="Calibri"/>
                <a:cs typeface="Calibri"/>
              </a:rPr>
              <a:t>	</a:t>
            </a:r>
            <a:r>
              <a:rPr lang="en-US" altLang="en-US" sz="2400" b="1" dirty="0" smtClean="0">
                <a:latin typeface="Calibri"/>
                <a:cs typeface="Calibri"/>
              </a:rPr>
              <a:t>store</a:t>
            </a:r>
            <a:r>
              <a:rPr lang="en-US" altLang="en-US" sz="2400" dirty="0" smtClean="0">
                <a:latin typeface="Calibri"/>
                <a:cs typeface="Calibri"/>
              </a:rPr>
              <a:t> </a:t>
            </a:r>
            <a:r>
              <a:rPr lang="en-US" altLang="en-US" sz="2400" dirty="0">
                <a:latin typeface="Calibri"/>
                <a:cs typeface="Calibri"/>
              </a:rPr>
              <a:t>s0, (s2)</a:t>
            </a:r>
          </a:p>
          <a:p>
            <a:pPr algn="l" eaLnBrk="1" hangingPunct="1"/>
            <a:r>
              <a:rPr lang="en-US" altLang="en-US" sz="2400" dirty="0">
                <a:latin typeface="Calibri"/>
                <a:cs typeface="Calibri"/>
              </a:rPr>
              <a:t>  </a:t>
            </a:r>
            <a:r>
              <a:rPr lang="en-US" altLang="en-US" sz="2400" dirty="0" smtClean="0">
                <a:latin typeface="Calibri"/>
                <a:cs typeface="Calibri"/>
              </a:rPr>
              <a:t>	 </a:t>
            </a:r>
            <a:r>
              <a:rPr lang="en-US" altLang="en-US" sz="2400" b="1" dirty="0">
                <a:latin typeface="Calibri"/>
                <a:cs typeface="Calibri"/>
              </a:rPr>
              <a:t>jump</a:t>
            </a:r>
            <a:r>
              <a:rPr lang="en-US" altLang="en-US" sz="2400" dirty="0">
                <a:latin typeface="Calibri"/>
                <a:cs typeface="Calibri"/>
              </a:rPr>
              <a:t> </a:t>
            </a:r>
            <a:r>
              <a:rPr lang="en-US" altLang="en-US" sz="2400" b="1" dirty="0" err="1">
                <a:latin typeface="Calibri"/>
                <a:cs typeface="Calibri"/>
              </a:rPr>
              <a:t>nz</a:t>
            </a:r>
            <a:r>
              <a:rPr lang="en-US" altLang="en-US" sz="2400" dirty="0">
                <a:latin typeface="Calibri"/>
                <a:cs typeface="Calibri"/>
              </a:rPr>
              <a:t>, </a:t>
            </a:r>
            <a:r>
              <a:rPr lang="en-US" altLang="en-US" sz="2400" dirty="0" err="1">
                <a:latin typeface="Calibri"/>
                <a:cs typeface="Calibri"/>
              </a:rPr>
              <a:t>clr_mem_loop</a:t>
            </a:r>
            <a:r>
              <a:rPr lang="en-US" altLang="en-US" sz="2400" dirty="0">
                <a:latin typeface="Calibri"/>
                <a:cs typeface="Calibri"/>
              </a:rPr>
              <a:t>    </a:t>
            </a:r>
            <a:r>
              <a:rPr lang="en-US" altLang="en-US" sz="2400" dirty="0" smtClean="0">
                <a:latin typeface="Calibri"/>
                <a:cs typeface="Calibri"/>
              </a:rPr>
              <a:t>	</a:t>
            </a:r>
            <a:r>
              <a:rPr lang="en-US" altLang="en-US" sz="2400" i="1" dirty="0" smtClean="0">
                <a:latin typeface="Calibri"/>
                <a:cs typeface="Calibri"/>
              </a:rPr>
              <a:t>; repeat </a:t>
            </a:r>
            <a:r>
              <a:rPr lang="en-US" altLang="en-US" sz="2400" i="1" dirty="0">
                <a:latin typeface="Calibri"/>
                <a:cs typeface="Calibri"/>
              </a:rPr>
              <a:t>until s2=0</a:t>
            </a:r>
          </a:p>
          <a:p>
            <a:pPr algn="l" eaLnBrk="1" hangingPunct="1"/>
            <a:r>
              <a:rPr lang="en-US" altLang="en-US" sz="2400" dirty="0">
                <a:latin typeface="Calibri"/>
                <a:cs typeface="Calibri"/>
              </a:rPr>
              <a:t>   </a:t>
            </a:r>
            <a:r>
              <a:rPr lang="en-US" altLang="en-US" sz="2400" dirty="0" smtClean="0">
                <a:latin typeface="Calibri"/>
                <a:cs typeface="Calibri"/>
              </a:rPr>
              <a:t>	</a:t>
            </a:r>
            <a:r>
              <a:rPr lang="en-US" altLang="en-US" sz="2400" b="1" dirty="0" smtClean="0">
                <a:latin typeface="Calibri"/>
                <a:cs typeface="Calibri"/>
              </a:rPr>
              <a:t>return				</a:t>
            </a:r>
            <a:r>
              <a:rPr lang="en-US" altLang="en-US" sz="2400" i="1" dirty="0" smtClean="0">
                <a:latin typeface="Calibri"/>
                <a:cs typeface="Calibri"/>
              </a:rPr>
              <a:t>; return from this sub-routine</a:t>
            </a:r>
            <a:endParaRPr lang="en-US" altLang="en-US" sz="2400" b="1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61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4000" b="1" dirty="0" smtClean="0">
                <a:solidFill>
                  <a:srgbClr val="1C09FF"/>
                </a:solidFill>
                <a:latin typeface="+mj-lt"/>
              </a:rPr>
              <a:t>Logic/Bit Manipulation Instructions</a:t>
            </a:r>
            <a:endParaRPr lang="en-US" altLang="en-US" sz="4000" dirty="0">
              <a:solidFill>
                <a:srgbClr val="1C09FF"/>
              </a:solidFill>
              <a:latin typeface="+mj-lt"/>
            </a:endParaRPr>
          </a:p>
        </p:txBody>
      </p:sp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304800" y="1137821"/>
            <a:ext cx="85344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en-US" dirty="0" smtClean="0">
                <a:latin typeface="Calibri"/>
                <a:cs typeface="Calibri"/>
              </a:rPr>
              <a:t>     	</a:t>
            </a:r>
            <a:r>
              <a:rPr lang="en-US" altLang="en-US" b="1" dirty="0" smtClean="0">
                <a:latin typeface="Calibri"/>
                <a:cs typeface="Calibri"/>
              </a:rPr>
              <a:t>AND</a:t>
            </a:r>
            <a:r>
              <a:rPr lang="en-US" altLang="en-US" dirty="0" smtClean="0">
                <a:latin typeface="Calibri"/>
                <a:cs typeface="Calibri"/>
              </a:rPr>
              <a:t> </a:t>
            </a:r>
            <a:r>
              <a:rPr lang="en-US" altLang="en-US" dirty="0" err="1">
                <a:latin typeface="Calibri"/>
                <a:cs typeface="Calibri"/>
              </a:rPr>
              <a:t>sX</a:t>
            </a:r>
            <a:r>
              <a:rPr lang="en-US" altLang="en-US" dirty="0">
                <a:latin typeface="Calibri"/>
                <a:cs typeface="Calibri"/>
              </a:rPr>
              <a:t>, </a:t>
            </a:r>
            <a:r>
              <a:rPr lang="en-US" altLang="en-US" dirty="0" err="1" smtClean="0">
                <a:latin typeface="Calibri"/>
                <a:cs typeface="Calibri"/>
              </a:rPr>
              <a:t>sY</a:t>
            </a:r>
            <a:r>
              <a:rPr lang="en-US" altLang="en-US" dirty="0" smtClean="0">
                <a:latin typeface="Calibri"/>
                <a:cs typeface="Calibri"/>
              </a:rPr>
              <a:t>		</a:t>
            </a:r>
            <a:r>
              <a:rPr lang="en-US" altLang="en-US" i="1" dirty="0" smtClean="0">
                <a:latin typeface="Calibri"/>
                <a:cs typeface="Calibri"/>
              </a:rPr>
              <a:t>; direct addressing, </a:t>
            </a:r>
            <a:endParaRPr lang="en-US" altLang="en-US" dirty="0">
              <a:latin typeface="Calibri"/>
              <a:cs typeface="Calibri"/>
            </a:endParaRPr>
          </a:p>
          <a:p>
            <a:pPr algn="just">
              <a:spcBef>
                <a:spcPct val="0"/>
              </a:spcBef>
            </a:pP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lang="en-US" altLang="en-US" i="1" dirty="0" err="1" smtClean="0">
                <a:solidFill>
                  <a:srgbClr val="0000FF"/>
                </a:solidFill>
                <a:latin typeface="Calibri"/>
                <a:cs typeface="Calibri"/>
              </a:rPr>
              <a:t>sX</a:t>
            </a: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&lt;= </a:t>
            </a:r>
            <a:r>
              <a:rPr lang="en-US" altLang="en-US" i="1" dirty="0" err="1">
                <a:solidFill>
                  <a:srgbClr val="0000FF"/>
                </a:solidFill>
                <a:latin typeface="Calibri"/>
                <a:cs typeface="Calibri"/>
              </a:rPr>
              <a:t>sX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 and </a:t>
            </a:r>
            <a:r>
              <a:rPr lang="en-US" altLang="en-US" i="1" dirty="0" err="1">
                <a:solidFill>
                  <a:srgbClr val="0000FF"/>
                </a:solidFill>
                <a:latin typeface="Calibri"/>
                <a:cs typeface="Calibri"/>
              </a:rPr>
              <a:t>sY</a:t>
            </a:r>
            <a:endParaRPr lang="en-US" altLang="en-US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 algn="just">
              <a:spcBef>
                <a:spcPct val="0"/>
              </a:spcBef>
            </a:pPr>
            <a:r>
              <a:rPr lang="en-US" altLang="en-US" dirty="0">
                <a:latin typeface="Calibri"/>
                <a:cs typeface="Calibri"/>
              </a:rPr>
              <a:t>     </a:t>
            </a:r>
            <a:r>
              <a:rPr lang="en-US" altLang="en-US" dirty="0" smtClean="0">
                <a:latin typeface="Calibri"/>
                <a:cs typeface="Calibri"/>
              </a:rPr>
              <a:t>	</a:t>
            </a:r>
            <a:r>
              <a:rPr lang="en-US" altLang="en-US" b="1" dirty="0" smtClean="0">
                <a:latin typeface="Calibri"/>
                <a:cs typeface="Calibri"/>
              </a:rPr>
              <a:t>AND</a:t>
            </a:r>
            <a:r>
              <a:rPr lang="en-US" altLang="en-US" dirty="0" smtClean="0">
                <a:latin typeface="Calibri"/>
                <a:cs typeface="Calibri"/>
              </a:rPr>
              <a:t> </a:t>
            </a:r>
            <a:r>
              <a:rPr lang="en-US" altLang="en-US" dirty="0" err="1">
                <a:latin typeface="Calibri"/>
                <a:cs typeface="Calibri"/>
              </a:rPr>
              <a:t>sX</a:t>
            </a:r>
            <a:r>
              <a:rPr lang="en-US" altLang="en-US" dirty="0">
                <a:latin typeface="Calibri"/>
                <a:cs typeface="Calibri"/>
              </a:rPr>
              <a:t>, </a:t>
            </a:r>
            <a:r>
              <a:rPr lang="en-US" altLang="en-US" dirty="0" smtClean="0">
                <a:latin typeface="Calibri"/>
                <a:cs typeface="Calibri"/>
              </a:rPr>
              <a:t>0F		</a:t>
            </a:r>
            <a:r>
              <a:rPr lang="en-US" altLang="en-US" i="1" dirty="0" smtClean="0">
                <a:latin typeface="Calibri"/>
                <a:cs typeface="Calibri"/>
              </a:rPr>
              <a:t>; immediate addressing</a:t>
            </a:r>
            <a:endParaRPr lang="en-US" altLang="en-US" dirty="0">
              <a:latin typeface="Calibri"/>
              <a:cs typeface="Calibri"/>
            </a:endParaRPr>
          </a:p>
          <a:p>
            <a:pPr algn="just">
              <a:spcBef>
                <a:spcPct val="0"/>
              </a:spcBef>
            </a:pPr>
            <a:r>
              <a:rPr lang="en-US" altLang="en-US" dirty="0">
                <a:latin typeface="Calibri"/>
                <a:cs typeface="Calibri"/>
              </a:rPr>
              <a:t>	</a:t>
            </a:r>
            <a:r>
              <a:rPr lang="en-US" altLang="en-US" i="1" dirty="0" err="1" smtClean="0">
                <a:solidFill>
                  <a:srgbClr val="0000FF"/>
                </a:solidFill>
                <a:latin typeface="Calibri"/>
                <a:cs typeface="Calibri"/>
              </a:rPr>
              <a:t>sX</a:t>
            </a: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&lt;= </a:t>
            </a:r>
            <a:r>
              <a:rPr lang="en-US" altLang="en-US" i="1" dirty="0" err="1">
                <a:solidFill>
                  <a:srgbClr val="0000FF"/>
                </a:solidFill>
                <a:latin typeface="Calibri"/>
                <a:cs typeface="Calibri"/>
              </a:rPr>
              <a:t>sX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 and KK</a:t>
            </a:r>
          </a:p>
          <a:p>
            <a:pPr algn="l">
              <a:spcBef>
                <a:spcPct val="0"/>
              </a:spcBef>
            </a:pPr>
            <a:endParaRPr lang="en-US" altLang="en-US" b="1" dirty="0">
              <a:latin typeface="Calibri"/>
              <a:cs typeface="Calibri"/>
            </a:endParaRPr>
          </a:p>
          <a:p>
            <a:pPr algn="just">
              <a:spcBef>
                <a:spcPct val="0"/>
              </a:spcBef>
            </a:pPr>
            <a:r>
              <a:rPr lang="en-US" altLang="en-US" dirty="0">
                <a:latin typeface="Calibri"/>
                <a:cs typeface="Calibri"/>
              </a:rPr>
              <a:t>    </a:t>
            </a:r>
            <a:r>
              <a:rPr lang="en-US" altLang="en-US" dirty="0" smtClean="0">
                <a:latin typeface="Calibri"/>
                <a:cs typeface="Calibri"/>
              </a:rPr>
              <a:t>	</a:t>
            </a:r>
            <a:r>
              <a:rPr lang="en-US" altLang="en-US" b="1" dirty="0" smtClean="0">
                <a:latin typeface="Calibri"/>
                <a:cs typeface="Calibri"/>
              </a:rPr>
              <a:t>OR</a:t>
            </a:r>
            <a:r>
              <a:rPr lang="en-US" altLang="en-US" dirty="0" smtClean="0">
                <a:latin typeface="Calibri"/>
                <a:cs typeface="Calibri"/>
              </a:rPr>
              <a:t> </a:t>
            </a:r>
            <a:r>
              <a:rPr lang="en-US" altLang="en-US" dirty="0" err="1">
                <a:latin typeface="Calibri"/>
                <a:cs typeface="Calibri"/>
              </a:rPr>
              <a:t>sX</a:t>
            </a:r>
            <a:r>
              <a:rPr lang="en-US" altLang="en-US" dirty="0">
                <a:latin typeface="Calibri"/>
                <a:cs typeface="Calibri"/>
              </a:rPr>
              <a:t>, </a:t>
            </a:r>
            <a:r>
              <a:rPr lang="en-US" altLang="en-US" dirty="0" err="1" smtClean="0">
                <a:latin typeface="Calibri"/>
                <a:cs typeface="Calibri"/>
              </a:rPr>
              <a:t>sY</a:t>
            </a:r>
            <a:r>
              <a:rPr lang="en-US" altLang="en-US" dirty="0" smtClean="0">
                <a:latin typeface="Calibri"/>
                <a:cs typeface="Calibri"/>
              </a:rPr>
              <a:t>		</a:t>
            </a:r>
            <a:r>
              <a:rPr lang="en-US" altLang="en-US" i="1" dirty="0" smtClean="0">
                <a:latin typeface="Calibri"/>
                <a:cs typeface="Calibri"/>
              </a:rPr>
              <a:t>; direct addressing</a:t>
            </a:r>
            <a:endParaRPr lang="en-US" altLang="en-US" dirty="0">
              <a:latin typeface="Calibri"/>
              <a:cs typeface="Calibri"/>
            </a:endParaRPr>
          </a:p>
          <a:p>
            <a:pPr algn="just">
              <a:spcBef>
                <a:spcPct val="0"/>
              </a:spcBef>
            </a:pPr>
            <a:r>
              <a:rPr lang="en-US" altLang="en-US" dirty="0">
                <a:latin typeface="Calibri"/>
                <a:cs typeface="Calibri"/>
              </a:rPr>
              <a:t>      </a:t>
            </a:r>
            <a:r>
              <a:rPr lang="en-US" altLang="en-US" dirty="0" smtClean="0">
                <a:latin typeface="Calibri"/>
                <a:cs typeface="Calibri"/>
              </a:rPr>
              <a:t> </a:t>
            </a:r>
            <a:r>
              <a:rPr lang="en-US" altLang="en-US" i="1" dirty="0" err="1" smtClean="0">
                <a:solidFill>
                  <a:srgbClr val="0000FF"/>
                </a:solidFill>
                <a:latin typeface="Calibri"/>
                <a:cs typeface="Calibri"/>
              </a:rPr>
              <a:t>sX</a:t>
            </a: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&lt;= </a:t>
            </a:r>
            <a:r>
              <a:rPr lang="en-US" altLang="en-US" i="1" dirty="0" err="1">
                <a:solidFill>
                  <a:srgbClr val="0000FF"/>
                </a:solidFill>
                <a:latin typeface="Calibri"/>
                <a:cs typeface="Calibri"/>
              </a:rPr>
              <a:t>sX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 or </a:t>
            </a:r>
            <a:r>
              <a:rPr lang="en-US" altLang="en-US" i="1" dirty="0" err="1">
                <a:solidFill>
                  <a:srgbClr val="0000FF"/>
                </a:solidFill>
                <a:latin typeface="Calibri"/>
                <a:cs typeface="Calibri"/>
              </a:rPr>
              <a:t>sY</a:t>
            </a:r>
            <a:endParaRPr lang="en-US" altLang="en-US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 algn="just">
              <a:spcBef>
                <a:spcPct val="0"/>
              </a:spcBef>
            </a:pPr>
            <a:r>
              <a:rPr lang="en-US" altLang="en-US" dirty="0">
                <a:latin typeface="Calibri"/>
                <a:cs typeface="Calibri"/>
              </a:rPr>
              <a:t>    </a:t>
            </a:r>
            <a:r>
              <a:rPr lang="en-US" altLang="en-US" dirty="0" smtClean="0">
                <a:latin typeface="Calibri"/>
                <a:cs typeface="Calibri"/>
              </a:rPr>
              <a:t>	</a:t>
            </a:r>
            <a:r>
              <a:rPr lang="en-US" altLang="en-US" b="1" dirty="0" smtClean="0">
                <a:latin typeface="Calibri"/>
                <a:cs typeface="Calibri"/>
              </a:rPr>
              <a:t>OR</a:t>
            </a:r>
            <a:r>
              <a:rPr lang="en-US" altLang="en-US" dirty="0" smtClean="0">
                <a:latin typeface="Calibri"/>
                <a:cs typeface="Calibri"/>
              </a:rPr>
              <a:t> </a:t>
            </a:r>
            <a:r>
              <a:rPr lang="en-US" altLang="en-US" dirty="0" err="1">
                <a:latin typeface="Calibri"/>
                <a:cs typeface="Calibri"/>
              </a:rPr>
              <a:t>sX</a:t>
            </a:r>
            <a:r>
              <a:rPr lang="en-US" altLang="en-US" dirty="0">
                <a:latin typeface="Calibri"/>
                <a:cs typeface="Calibri"/>
              </a:rPr>
              <a:t>, </a:t>
            </a:r>
            <a:r>
              <a:rPr lang="en-US" altLang="en-US" dirty="0" smtClean="0">
                <a:latin typeface="Calibri"/>
                <a:cs typeface="Calibri"/>
              </a:rPr>
              <a:t>0F		</a:t>
            </a:r>
            <a:r>
              <a:rPr lang="en-US" altLang="en-US" i="1" dirty="0" smtClean="0">
                <a:latin typeface="Calibri"/>
                <a:cs typeface="Calibri"/>
              </a:rPr>
              <a:t>; immediate addressing</a:t>
            </a:r>
            <a:endParaRPr lang="en-US" altLang="en-US" dirty="0">
              <a:latin typeface="Calibri"/>
              <a:cs typeface="Calibri"/>
            </a:endParaRPr>
          </a:p>
          <a:p>
            <a:pPr algn="just">
              <a:spcBef>
                <a:spcPct val="0"/>
              </a:spcBef>
            </a:pPr>
            <a:r>
              <a:rPr lang="en-US" altLang="en-US" dirty="0">
                <a:latin typeface="Calibri"/>
                <a:cs typeface="Calibri"/>
              </a:rPr>
              <a:t>     </a:t>
            </a:r>
            <a:r>
              <a:rPr lang="en-US" altLang="en-US" dirty="0" smtClean="0">
                <a:latin typeface="Calibri"/>
                <a:cs typeface="Calibri"/>
              </a:rPr>
              <a:t>  </a:t>
            </a:r>
            <a:r>
              <a:rPr lang="en-US" altLang="en-US" i="1" dirty="0" err="1">
                <a:solidFill>
                  <a:srgbClr val="0000FF"/>
                </a:solidFill>
                <a:latin typeface="Calibri"/>
                <a:cs typeface="Calibri"/>
              </a:rPr>
              <a:t>sX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 &lt;= </a:t>
            </a:r>
            <a:r>
              <a:rPr lang="en-US" altLang="en-US" i="1" dirty="0" err="1">
                <a:solidFill>
                  <a:srgbClr val="0000FF"/>
                </a:solidFill>
                <a:latin typeface="Calibri"/>
                <a:cs typeface="Calibri"/>
              </a:rPr>
              <a:t>sX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 or KK</a:t>
            </a:r>
          </a:p>
          <a:p>
            <a:pPr algn="l">
              <a:spcBef>
                <a:spcPct val="0"/>
              </a:spcBef>
            </a:pPr>
            <a:endParaRPr lang="en-US" altLang="en-US" b="1" dirty="0">
              <a:latin typeface="Calibri"/>
              <a:cs typeface="Calibri"/>
            </a:endParaRPr>
          </a:p>
          <a:p>
            <a:pPr algn="just">
              <a:spcBef>
                <a:spcPct val="0"/>
              </a:spcBef>
            </a:pPr>
            <a:r>
              <a:rPr lang="en-US" altLang="en-US" dirty="0">
                <a:latin typeface="Calibri"/>
                <a:cs typeface="Calibri"/>
              </a:rPr>
              <a:t>    </a:t>
            </a:r>
            <a:r>
              <a:rPr lang="en-US" altLang="en-US" dirty="0" smtClean="0">
                <a:latin typeface="Calibri"/>
                <a:cs typeface="Calibri"/>
              </a:rPr>
              <a:t>	</a:t>
            </a:r>
            <a:r>
              <a:rPr lang="en-US" altLang="en-US" b="1" dirty="0" smtClean="0">
                <a:latin typeface="Calibri"/>
                <a:cs typeface="Calibri"/>
              </a:rPr>
              <a:t>XOR</a:t>
            </a:r>
            <a:r>
              <a:rPr lang="en-US" altLang="en-US" dirty="0" smtClean="0">
                <a:latin typeface="Calibri"/>
                <a:cs typeface="Calibri"/>
              </a:rPr>
              <a:t> </a:t>
            </a:r>
            <a:r>
              <a:rPr lang="en-US" altLang="en-US" dirty="0" err="1">
                <a:latin typeface="Calibri"/>
                <a:cs typeface="Calibri"/>
              </a:rPr>
              <a:t>sX</a:t>
            </a:r>
            <a:r>
              <a:rPr lang="en-US" altLang="en-US" dirty="0">
                <a:latin typeface="Calibri"/>
                <a:cs typeface="Calibri"/>
              </a:rPr>
              <a:t>, </a:t>
            </a:r>
            <a:r>
              <a:rPr lang="en-US" altLang="en-US" dirty="0" err="1" smtClean="0">
                <a:latin typeface="Calibri"/>
                <a:cs typeface="Calibri"/>
              </a:rPr>
              <a:t>sY</a:t>
            </a:r>
            <a:r>
              <a:rPr lang="en-US" altLang="en-US" dirty="0" smtClean="0">
                <a:latin typeface="Calibri"/>
                <a:cs typeface="Calibri"/>
              </a:rPr>
              <a:t>		</a:t>
            </a:r>
            <a:r>
              <a:rPr lang="en-US" altLang="en-US" i="1" dirty="0" smtClean="0">
                <a:latin typeface="Calibri"/>
                <a:cs typeface="Calibri"/>
              </a:rPr>
              <a:t>; direct addressing</a:t>
            </a:r>
            <a:endParaRPr lang="en-US" altLang="en-US" dirty="0">
              <a:latin typeface="Calibri"/>
              <a:cs typeface="Calibri"/>
            </a:endParaRPr>
          </a:p>
          <a:p>
            <a:pPr algn="just">
              <a:spcBef>
                <a:spcPct val="0"/>
              </a:spcBef>
            </a:pPr>
            <a:r>
              <a:rPr lang="en-US" altLang="en-US" dirty="0">
                <a:latin typeface="Calibri"/>
                <a:cs typeface="Calibri"/>
              </a:rPr>
              <a:t>	</a:t>
            </a:r>
            <a:r>
              <a:rPr lang="en-US" altLang="en-US" i="1" dirty="0" err="1" smtClean="0">
                <a:solidFill>
                  <a:srgbClr val="0000FF"/>
                </a:solidFill>
                <a:latin typeface="Calibri"/>
                <a:cs typeface="Calibri"/>
              </a:rPr>
              <a:t>sX</a:t>
            </a: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&lt;= </a:t>
            </a:r>
            <a:r>
              <a:rPr lang="en-US" altLang="en-US" i="1" dirty="0" err="1">
                <a:solidFill>
                  <a:srgbClr val="0000FF"/>
                </a:solidFill>
                <a:latin typeface="Calibri"/>
                <a:cs typeface="Calibri"/>
              </a:rPr>
              <a:t>sX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  <a:latin typeface="Calibri"/>
                <a:cs typeface="Calibri"/>
              </a:rPr>
              <a:t>xor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  <a:latin typeface="Calibri"/>
                <a:cs typeface="Calibri"/>
              </a:rPr>
              <a:t>sY</a:t>
            </a:r>
            <a:endParaRPr lang="en-US" altLang="en-US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 algn="just">
              <a:spcBef>
                <a:spcPct val="0"/>
              </a:spcBef>
            </a:pPr>
            <a:r>
              <a:rPr lang="en-US" altLang="en-US" dirty="0">
                <a:latin typeface="Calibri"/>
                <a:cs typeface="Calibri"/>
              </a:rPr>
              <a:t>    </a:t>
            </a:r>
            <a:r>
              <a:rPr lang="en-US" altLang="en-US" dirty="0" smtClean="0">
                <a:latin typeface="Calibri"/>
                <a:cs typeface="Calibri"/>
              </a:rPr>
              <a:t>	</a:t>
            </a:r>
            <a:r>
              <a:rPr lang="en-US" altLang="en-US" b="1" dirty="0" smtClean="0">
                <a:latin typeface="Calibri"/>
                <a:cs typeface="Calibri"/>
              </a:rPr>
              <a:t>XOR</a:t>
            </a:r>
            <a:r>
              <a:rPr lang="en-US" altLang="en-US" dirty="0" smtClean="0">
                <a:latin typeface="Calibri"/>
                <a:cs typeface="Calibri"/>
              </a:rPr>
              <a:t> </a:t>
            </a:r>
            <a:r>
              <a:rPr lang="en-US" altLang="en-US" dirty="0" err="1">
                <a:latin typeface="Calibri"/>
                <a:cs typeface="Calibri"/>
              </a:rPr>
              <a:t>sX</a:t>
            </a:r>
            <a:r>
              <a:rPr lang="en-US" altLang="en-US" dirty="0">
                <a:latin typeface="Calibri"/>
                <a:cs typeface="Calibri"/>
              </a:rPr>
              <a:t>, </a:t>
            </a:r>
            <a:r>
              <a:rPr lang="en-US" altLang="en-US" dirty="0" smtClean="0">
                <a:latin typeface="Calibri"/>
                <a:cs typeface="Calibri"/>
              </a:rPr>
              <a:t>FF		</a:t>
            </a:r>
            <a:r>
              <a:rPr lang="en-US" altLang="en-US" i="1" dirty="0" smtClean="0">
                <a:latin typeface="Calibri"/>
                <a:cs typeface="Calibri"/>
              </a:rPr>
              <a:t>; immediate addressing</a:t>
            </a:r>
            <a:endParaRPr lang="en-US" altLang="en-US" dirty="0">
              <a:latin typeface="Calibri"/>
              <a:cs typeface="Calibri"/>
            </a:endParaRPr>
          </a:p>
          <a:p>
            <a:pPr algn="just">
              <a:spcBef>
                <a:spcPct val="0"/>
              </a:spcBef>
            </a:pPr>
            <a:r>
              <a:rPr lang="en-US" altLang="en-US" dirty="0">
                <a:latin typeface="Calibri"/>
                <a:cs typeface="Calibri"/>
              </a:rPr>
              <a:t>	</a:t>
            </a:r>
            <a:r>
              <a:rPr lang="en-US" altLang="en-US" i="1" dirty="0" err="1" smtClean="0">
                <a:solidFill>
                  <a:srgbClr val="0000FF"/>
                </a:solidFill>
                <a:latin typeface="Calibri"/>
                <a:cs typeface="Calibri"/>
              </a:rPr>
              <a:t>sX</a:t>
            </a: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&lt;= </a:t>
            </a:r>
            <a:r>
              <a:rPr lang="en-US" altLang="en-US" i="1" dirty="0" err="1">
                <a:solidFill>
                  <a:srgbClr val="0000FF"/>
                </a:solidFill>
                <a:latin typeface="Calibri"/>
                <a:cs typeface="Calibri"/>
              </a:rPr>
              <a:t>sX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  <a:latin typeface="Calibri"/>
                <a:cs typeface="Calibri"/>
              </a:rPr>
              <a:t>xor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FF</a:t>
            </a:r>
            <a:endParaRPr lang="en-US" altLang="en-US" i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C80E-3870-4CBC-9145-17CD98C386AC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"/>
          <p:cNvSpPr txBox="1">
            <a:spLocks noChangeArrowheads="1"/>
          </p:cNvSpPr>
          <p:nvPr/>
        </p:nvSpPr>
        <p:spPr bwMode="auto">
          <a:xfrm>
            <a:off x="1256228" y="76200"/>
            <a:ext cx="663154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Calibri"/>
                <a:cs typeface="Calibri"/>
              </a:rPr>
              <a:t>Questions</a:t>
            </a:r>
          </a:p>
          <a:p>
            <a:pPr>
              <a:spcBef>
                <a:spcPct val="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Calibri"/>
                <a:cs typeface="Calibri"/>
              </a:rPr>
              <a:t>Perform the following operations </a:t>
            </a:r>
          </a:p>
          <a:p>
            <a:pPr>
              <a:spcBef>
                <a:spcPct val="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Calibri"/>
                <a:cs typeface="Calibri"/>
              </a:rPr>
              <a:t>in the assembly language of </a:t>
            </a:r>
            <a:r>
              <a:rPr lang="en-US" altLang="en-US" sz="3200" b="1" dirty="0" err="1">
                <a:solidFill>
                  <a:srgbClr val="0000FF"/>
                </a:solidFill>
                <a:latin typeface="Calibri"/>
                <a:cs typeface="Calibri"/>
              </a:rPr>
              <a:t>PicoBlaze</a:t>
            </a:r>
            <a:endParaRPr lang="en-US" altLang="en-US" sz="32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362200"/>
            <a:ext cx="85344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l">
              <a:buFontTx/>
              <a:buAutoNum type="arabicPeriod"/>
              <a:defRPr/>
            </a:pPr>
            <a:r>
              <a:rPr lang="en-US" sz="2800" dirty="0">
                <a:latin typeface="Calibri"/>
                <a:ea typeface="ＭＳ Ｐゴシック" charset="0"/>
                <a:cs typeface="Calibri"/>
              </a:rPr>
              <a:t>Set the most significant bit of the register s0 to 1</a:t>
            </a:r>
          </a:p>
          <a:p>
            <a:pPr algn="l">
              <a:defRPr/>
            </a:pPr>
            <a:endParaRPr lang="en-US" sz="2800" dirty="0">
              <a:latin typeface="Calibri"/>
              <a:ea typeface="ＭＳ Ｐゴシック" charset="0"/>
              <a:cs typeface="Calibri"/>
            </a:endParaRPr>
          </a:p>
          <a:p>
            <a:pPr marL="514350" indent="-514350" algn="l">
              <a:buFontTx/>
              <a:buAutoNum type="arabicPeriod"/>
              <a:defRPr/>
            </a:pPr>
            <a:r>
              <a:rPr lang="en-US" sz="2800" dirty="0">
                <a:latin typeface="Calibri"/>
                <a:ea typeface="ＭＳ Ｐゴシック" charset="0"/>
                <a:cs typeface="Calibri"/>
              </a:rPr>
              <a:t>Clear two middle bits of the register s1</a:t>
            </a:r>
          </a:p>
          <a:p>
            <a:pPr algn="l">
              <a:defRPr/>
            </a:pPr>
            <a:endParaRPr lang="en-US" sz="2800" dirty="0">
              <a:latin typeface="Calibri"/>
              <a:ea typeface="ＭＳ Ｐゴシック" charset="0"/>
              <a:cs typeface="Calibri"/>
            </a:endParaRPr>
          </a:p>
          <a:p>
            <a:pPr marL="514350" indent="-514350" algn="l">
              <a:buFontTx/>
              <a:buAutoNum type="arabicPeriod"/>
              <a:defRPr/>
            </a:pPr>
            <a:r>
              <a:rPr lang="en-US" sz="2800" dirty="0">
                <a:latin typeface="Calibri"/>
                <a:ea typeface="ＭＳ Ｐゴシック" charset="0"/>
                <a:cs typeface="Calibri"/>
              </a:rPr>
              <a:t> Toggle the least significant bit of the register s2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C80E-3870-4CBC-9145-17CD98C386AC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3728151" y="76200"/>
            <a:ext cx="168928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Calibri"/>
                <a:cs typeface="Calibri"/>
              </a:rPr>
              <a:t>Answers</a:t>
            </a:r>
          </a:p>
        </p:txBody>
      </p:sp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381000" y="914400"/>
            <a:ext cx="8610600" cy="5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sz="2800" dirty="0">
                <a:latin typeface="Calibri"/>
                <a:cs typeface="Calibri"/>
              </a:rPr>
              <a:t>Set the most significant bit of the register s0 to 1</a:t>
            </a:r>
          </a:p>
          <a:p>
            <a:pPr lvl="1" algn="l" eaLnBrk="1" hangingPunct="1">
              <a:spcBef>
                <a:spcPct val="0"/>
              </a:spcBef>
            </a:pPr>
            <a:r>
              <a:rPr lang="en-US" altLang="en-US" sz="2800" dirty="0" smtClean="0">
                <a:solidFill>
                  <a:srgbClr val="3366FF"/>
                </a:solidFill>
                <a:latin typeface="Calibri"/>
                <a:cs typeface="Calibri"/>
              </a:rPr>
              <a:t>	</a:t>
            </a:r>
            <a:r>
              <a:rPr lang="en-US" altLang="en-US" sz="2800" b="1" dirty="0" smtClean="0">
                <a:solidFill>
                  <a:srgbClr val="0000FF"/>
                </a:solidFill>
                <a:latin typeface="Calibri"/>
                <a:cs typeface="Calibri"/>
              </a:rPr>
              <a:t>constant</a:t>
            </a:r>
            <a:r>
              <a:rPr lang="en-US" altLang="en-US" sz="2800" dirty="0" smtClean="0">
                <a:solidFill>
                  <a:srgbClr val="0000FF"/>
                </a:solidFill>
                <a:latin typeface="Calibri"/>
                <a:cs typeface="Calibri"/>
              </a:rPr>
              <a:t> BIT7,</a:t>
            </a:r>
            <a:r>
              <a:rPr lang="en-US" altLang="en-US" sz="28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Calibri"/>
                <a:cs typeface="Calibri"/>
              </a:rPr>
              <a:t>80	; </a:t>
            </a:r>
            <a:r>
              <a:rPr lang="en-US" altLang="en-US" sz="2800" i="1" dirty="0" smtClean="0">
                <a:solidFill>
                  <a:srgbClr val="0000FF"/>
                </a:solidFill>
                <a:latin typeface="Calibri"/>
                <a:cs typeface="Calibri"/>
              </a:rPr>
              <a:t>create a symbolic constant</a:t>
            </a:r>
            <a:endParaRPr lang="en-US" altLang="en-US" sz="2800" dirty="0">
              <a:solidFill>
                <a:srgbClr val="0000FF"/>
              </a:solidFill>
              <a:latin typeface="Calibri"/>
              <a:cs typeface="Calibri"/>
            </a:endParaRPr>
          </a:p>
          <a:p>
            <a:pPr lvl="1" algn="l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lang="en-US" altLang="en-US" sz="2800" b="1" dirty="0" smtClean="0">
                <a:solidFill>
                  <a:srgbClr val="0000FF"/>
                </a:solidFill>
                <a:latin typeface="Calibri"/>
                <a:cs typeface="Calibri"/>
              </a:rPr>
              <a:t>or </a:t>
            </a:r>
            <a:r>
              <a:rPr lang="en-US" altLang="en-US" sz="2800" dirty="0" smtClean="0">
                <a:solidFill>
                  <a:srgbClr val="0000FF"/>
                </a:solidFill>
                <a:latin typeface="Calibri"/>
                <a:cs typeface="Calibri"/>
              </a:rPr>
              <a:t>s0</a:t>
            </a:r>
            <a:r>
              <a:rPr lang="en-US" altLang="en-US" sz="2800" dirty="0">
                <a:solidFill>
                  <a:srgbClr val="0000FF"/>
                </a:solidFill>
                <a:latin typeface="Calibri"/>
                <a:cs typeface="Calibri"/>
              </a:rPr>
              <a:t>, BIT7</a:t>
            </a:r>
          </a:p>
          <a:p>
            <a:pPr lvl="1" algn="l" eaLnBrk="1" hangingPunct="1">
              <a:spcBef>
                <a:spcPct val="0"/>
              </a:spcBef>
            </a:pPr>
            <a:endParaRPr lang="en-US" altLang="en-US" sz="2800" dirty="0">
              <a:solidFill>
                <a:srgbClr val="3366FF"/>
              </a:solidFill>
              <a:latin typeface="Calibri"/>
              <a:cs typeface="Calibri"/>
            </a:endParaRP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sz="2800" dirty="0">
                <a:latin typeface="Calibri"/>
                <a:cs typeface="Calibri"/>
              </a:rPr>
              <a:t>Clear two middle bits of the register s1</a:t>
            </a:r>
          </a:p>
          <a:p>
            <a:pPr lvl="1" algn="l" eaLnBrk="1" hangingPunct="1">
              <a:spcBef>
                <a:spcPct val="0"/>
              </a:spcBef>
            </a:pPr>
            <a:r>
              <a:rPr lang="en-US" altLang="en-US" sz="2800" dirty="0" smtClean="0">
                <a:solidFill>
                  <a:srgbClr val="3366FF"/>
                </a:solidFill>
                <a:latin typeface="Calibri"/>
                <a:cs typeface="Calibri"/>
              </a:rPr>
              <a:t>	</a:t>
            </a:r>
            <a:r>
              <a:rPr lang="en-US" altLang="en-US" sz="2800" b="1" dirty="0" smtClean="0">
                <a:solidFill>
                  <a:srgbClr val="0000FF"/>
                </a:solidFill>
                <a:latin typeface="Calibri"/>
                <a:cs typeface="Calibri"/>
              </a:rPr>
              <a:t>constant</a:t>
            </a:r>
            <a:r>
              <a:rPr lang="en-US" altLang="en-US" sz="2800" dirty="0" smtClean="0">
                <a:solidFill>
                  <a:srgbClr val="0000FF"/>
                </a:solidFill>
                <a:latin typeface="Calibri"/>
                <a:cs typeface="Calibri"/>
              </a:rPr>
              <a:t> BITS43C, E7</a:t>
            </a:r>
            <a:endParaRPr lang="en-US" altLang="en-US" sz="2800" dirty="0">
              <a:solidFill>
                <a:srgbClr val="0000FF"/>
              </a:solidFill>
              <a:latin typeface="Calibri"/>
              <a:cs typeface="Calibri"/>
            </a:endParaRPr>
          </a:p>
          <a:p>
            <a:pPr lvl="1" algn="l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lang="en-US" altLang="en-US" sz="2800" b="1" dirty="0" smtClean="0">
                <a:solidFill>
                  <a:srgbClr val="0000FF"/>
                </a:solidFill>
                <a:latin typeface="Calibri"/>
                <a:cs typeface="Calibri"/>
              </a:rPr>
              <a:t>AND</a:t>
            </a:r>
            <a:r>
              <a:rPr lang="en-US" altLang="en-US" sz="2800" dirty="0" smtClean="0">
                <a:solidFill>
                  <a:srgbClr val="0000FF"/>
                </a:solidFill>
                <a:latin typeface="Calibri"/>
                <a:cs typeface="Calibri"/>
              </a:rPr>
              <a:t>    </a:t>
            </a:r>
            <a:r>
              <a:rPr lang="en-US" altLang="en-US" sz="2800" dirty="0">
                <a:solidFill>
                  <a:srgbClr val="0000FF"/>
                </a:solidFill>
                <a:latin typeface="Calibri"/>
                <a:cs typeface="Calibri"/>
              </a:rPr>
              <a:t>s1, BITS43C</a:t>
            </a:r>
          </a:p>
          <a:p>
            <a:pPr lvl="1" algn="l" eaLnBrk="1" hangingPunct="1">
              <a:spcBef>
                <a:spcPct val="0"/>
              </a:spcBef>
            </a:pPr>
            <a:endParaRPr lang="en-US" altLang="en-US" sz="2800" dirty="0">
              <a:latin typeface="Calibri"/>
              <a:cs typeface="Calibri"/>
            </a:endParaRP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sz="2800" dirty="0">
                <a:latin typeface="Calibri"/>
                <a:cs typeface="Calibri"/>
              </a:rPr>
              <a:t> Toggle the least significant bit of the register s2</a:t>
            </a:r>
          </a:p>
          <a:p>
            <a:pPr lvl="1" algn="l" eaLnBrk="1" hangingPunct="1">
              <a:spcBef>
                <a:spcPct val="0"/>
              </a:spcBef>
            </a:pPr>
            <a:r>
              <a:rPr lang="en-US" altLang="en-US" sz="2800" dirty="0" smtClean="0">
                <a:solidFill>
                  <a:srgbClr val="3366FF"/>
                </a:solidFill>
                <a:latin typeface="Calibri"/>
                <a:cs typeface="Calibri"/>
              </a:rPr>
              <a:t>	</a:t>
            </a:r>
            <a:r>
              <a:rPr lang="en-US" altLang="en-US" sz="2800" b="1" dirty="0" smtClean="0">
                <a:solidFill>
                  <a:srgbClr val="0000FF"/>
                </a:solidFill>
                <a:latin typeface="Calibri"/>
                <a:cs typeface="Calibri"/>
              </a:rPr>
              <a:t>constant</a:t>
            </a:r>
            <a:r>
              <a:rPr lang="en-US" altLang="en-US" sz="2800" dirty="0" smtClean="0">
                <a:solidFill>
                  <a:srgbClr val="0000FF"/>
                </a:solidFill>
                <a:latin typeface="Calibri"/>
                <a:cs typeface="Calibri"/>
              </a:rPr>
              <a:t> BIT0, 01</a:t>
            </a:r>
            <a:endParaRPr lang="en-US" altLang="en-US" sz="2800" dirty="0">
              <a:solidFill>
                <a:srgbClr val="0000FF"/>
              </a:solidFill>
              <a:latin typeface="Calibri"/>
              <a:cs typeface="Calibri"/>
            </a:endParaRPr>
          </a:p>
          <a:p>
            <a:pPr lvl="1" algn="l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lang="en-US" altLang="en-US" sz="2800" b="1" dirty="0" smtClean="0">
                <a:solidFill>
                  <a:srgbClr val="0000FF"/>
                </a:solidFill>
                <a:latin typeface="Calibri"/>
                <a:cs typeface="Calibri"/>
              </a:rPr>
              <a:t>XOR</a:t>
            </a:r>
            <a:r>
              <a:rPr lang="en-US" altLang="en-US" sz="2800" dirty="0" smtClean="0">
                <a:solidFill>
                  <a:srgbClr val="0000FF"/>
                </a:solidFill>
                <a:latin typeface="Calibri"/>
                <a:cs typeface="Calibri"/>
              </a:rPr>
              <a:t>  </a:t>
            </a:r>
            <a:r>
              <a:rPr lang="en-US" altLang="en-US" sz="2800" dirty="0">
                <a:solidFill>
                  <a:srgbClr val="0000FF"/>
                </a:solidFill>
                <a:latin typeface="Calibri"/>
                <a:cs typeface="Calibri"/>
              </a:rPr>
              <a:t>s2, BIT0</a:t>
            </a:r>
          </a:p>
          <a:p>
            <a:pPr lvl="1" algn="l" eaLnBrk="1" hangingPunct="1">
              <a:spcBef>
                <a:spcPct val="0"/>
              </a:spcBef>
              <a:spcAft>
                <a:spcPts val="600"/>
              </a:spcAft>
            </a:pPr>
            <a:endParaRPr lang="en-US" altLang="en-US" sz="2800" dirty="0"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C80E-3870-4CBC-9145-17CD98C386AC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76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3600" b="1" dirty="0" smtClean="0">
                <a:solidFill>
                  <a:srgbClr val="0000FF"/>
                </a:solidFill>
                <a:latin typeface="Calibri"/>
                <a:cs typeface="Calibri"/>
              </a:rPr>
              <a:t>Arithmetic/Multi-Byte Manipulation Instructions</a:t>
            </a:r>
            <a:endParaRPr lang="en-US" altLang="en-US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43016" name="TextBox 9"/>
          <p:cNvSpPr txBox="1">
            <a:spLocks noChangeArrowheads="1"/>
          </p:cNvSpPr>
          <p:nvPr/>
        </p:nvSpPr>
        <p:spPr bwMode="auto">
          <a:xfrm>
            <a:off x="304800" y="1600200"/>
            <a:ext cx="8458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b="1" dirty="0" smtClean="0">
                <a:latin typeface="Calibri"/>
                <a:cs typeface="Calibri"/>
              </a:rPr>
              <a:t>ADD </a:t>
            </a:r>
            <a:r>
              <a:rPr lang="en-US" altLang="en-US" b="1" dirty="0" err="1">
                <a:latin typeface="Calibri"/>
                <a:cs typeface="Calibri"/>
              </a:rPr>
              <a:t>sX</a:t>
            </a:r>
            <a:r>
              <a:rPr lang="en-US" altLang="en-US" b="1" dirty="0">
                <a:latin typeface="Calibri"/>
                <a:cs typeface="Calibri"/>
              </a:rPr>
              <a:t>, </a:t>
            </a:r>
            <a:r>
              <a:rPr lang="en-US" altLang="en-US" b="1" dirty="0" err="1" smtClean="0">
                <a:latin typeface="Calibri"/>
                <a:cs typeface="Calibri"/>
              </a:rPr>
              <a:t>sY</a:t>
            </a:r>
            <a:r>
              <a:rPr lang="en-US" altLang="en-US" b="1" dirty="0" smtClean="0">
                <a:latin typeface="Calibri"/>
                <a:cs typeface="Calibri"/>
              </a:rPr>
              <a:t>		</a:t>
            </a:r>
            <a:r>
              <a:rPr lang="en-US" altLang="en-US" i="1" dirty="0" smtClean="0">
                <a:latin typeface="Calibri"/>
                <a:cs typeface="Calibri"/>
              </a:rPr>
              <a:t>; direct addressing</a:t>
            </a:r>
            <a:endParaRPr lang="en-US" altLang="en-US" dirty="0">
              <a:latin typeface="Calibri"/>
              <a:cs typeface="Calibri"/>
            </a:endParaRPr>
          </a:p>
          <a:p>
            <a:pPr algn="l">
              <a:lnSpc>
                <a:spcPct val="50000"/>
              </a:lnSpc>
            </a:pPr>
            <a:r>
              <a:rPr lang="en-US" altLang="en-US" i="1" dirty="0" err="1" smtClean="0">
                <a:solidFill>
                  <a:srgbClr val="0000FF"/>
                </a:solidFill>
                <a:latin typeface="Calibri"/>
                <a:cs typeface="Calibri"/>
              </a:rPr>
              <a:t>sX</a:t>
            </a: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&lt;= </a:t>
            </a:r>
            <a:r>
              <a:rPr lang="en-US" altLang="en-US" i="1" dirty="0" err="1">
                <a:solidFill>
                  <a:srgbClr val="0000FF"/>
                </a:solidFill>
                <a:latin typeface="Calibri"/>
                <a:cs typeface="Calibri"/>
              </a:rPr>
              <a:t>sX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 + </a:t>
            </a:r>
            <a:r>
              <a:rPr lang="en-US" altLang="en-US" i="1" dirty="0" err="1">
                <a:solidFill>
                  <a:srgbClr val="0000FF"/>
                </a:solidFill>
                <a:latin typeface="Calibri"/>
                <a:cs typeface="Calibri"/>
              </a:rPr>
              <a:t>sY</a:t>
            </a:r>
            <a:endParaRPr lang="en-US" altLang="en-US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 algn="l"/>
            <a:r>
              <a:rPr lang="en-US" altLang="en-US" b="1" dirty="0" smtClean="0">
                <a:latin typeface="Calibri"/>
                <a:cs typeface="Calibri"/>
              </a:rPr>
              <a:t>ADD </a:t>
            </a:r>
            <a:r>
              <a:rPr lang="en-US" altLang="en-US" b="1" dirty="0" err="1">
                <a:latin typeface="Calibri"/>
                <a:cs typeface="Calibri"/>
              </a:rPr>
              <a:t>sX</a:t>
            </a:r>
            <a:r>
              <a:rPr lang="en-US" altLang="en-US" b="1" dirty="0">
                <a:latin typeface="Calibri"/>
                <a:cs typeface="Calibri"/>
              </a:rPr>
              <a:t>, </a:t>
            </a:r>
            <a:r>
              <a:rPr lang="en-US" altLang="en-US" b="1" dirty="0" smtClean="0">
                <a:latin typeface="Calibri"/>
                <a:cs typeface="Calibri"/>
              </a:rPr>
              <a:t>0F</a:t>
            </a:r>
            <a:r>
              <a:rPr lang="en-US" altLang="en-US" b="1" dirty="0">
                <a:latin typeface="Calibri"/>
                <a:cs typeface="Calibri"/>
              </a:rPr>
              <a:t>	</a:t>
            </a:r>
            <a:r>
              <a:rPr lang="en-US" altLang="en-US" b="1" dirty="0" smtClean="0">
                <a:latin typeface="Calibri"/>
                <a:cs typeface="Calibri"/>
              </a:rPr>
              <a:t>	</a:t>
            </a:r>
            <a:r>
              <a:rPr lang="en-US" altLang="en-US" i="1" dirty="0" smtClean="0">
                <a:latin typeface="Calibri"/>
                <a:cs typeface="Calibri"/>
              </a:rPr>
              <a:t>; immediate addressing</a:t>
            </a:r>
            <a:endParaRPr lang="en-US" altLang="en-US" b="1" dirty="0">
              <a:latin typeface="Calibri"/>
              <a:cs typeface="Calibri"/>
            </a:endParaRPr>
          </a:p>
          <a:p>
            <a:pPr algn="l">
              <a:lnSpc>
                <a:spcPct val="50000"/>
              </a:lnSpc>
            </a:pPr>
            <a:r>
              <a:rPr lang="en-US" altLang="en-US" i="1" dirty="0" err="1" smtClean="0">
                <a:solidFill>
                  <a:srgbClr val="0000FF"/>
                </a:solidFill>
                <a:latin typeface="Calibri"/>
                <a:cs typeface="Calibri"/>
              </a:rPr>
              <a:t>sX</a:t>
            </a: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&lt;= </a:t>
            </a:r>
            <a:r>
              <a:rPr lang="en-US" altLang="en-US" i="1" dirty="0" err="1">
                <a:solidFill>
                  <a:srgbClr val="0000FF"/>
                </a:solidFill>
                <a:latin typeface="Calibri"/>
                <a:cs typeface="Calibri"/>
              </a:rPr>
              <a:t>sX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 + </a:t>
            </a: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0F</a:t>
            </a:r>
            <a:endParaRPr lang="en-US" altLang="en-US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 algn="l" eaLnBrk="1" hangingPunct="1"/>
            <a:endParaRPr lang="en-US" altLang="en-US" dirty="0"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C80E-3870-4CBC-9145-17CD98C386AC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3" name="Picture 2" descr="ug129 (dragged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3276600"/>
            <a:ext cx="4495801" cy="323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76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3600" b="1" dirty="0" smtClean="0">
                <a:solidFill>
                  <a:srgbClr val="0000FF"/>
                </a:solidFill>
                <a:latin typeface="Calibri"/>
                <a:cs typeface="Calibri"/>
              </a:rPr>
              <a:t>Arithmetic/Multi-Byte Manipulation Instructions</a:t>
            </a:r>
            <a:endParaRPr lang="en-US" altLang="en-US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43016" name="TextBox 9"/>
          <p:cNvSpPr txBox="1">
            <a:spLocks noChangeArrowheads="1"/>
          </p:cNvSpPr>
          <p:nvPr/>
        </p:nvSpPr>
        <p:spPr bwMode="auto">
          <a:xfrm>
            <a:off x="304800" y="1447800"/>
            <a:ext cx="8458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b="1" dirty="0" smtClean="0">
                <a:latin typeface="Calibri"/>
                <a:cs typeface="Calibri"/>
              </a:rPr>
              <a:t>ADDC </a:t>
            </a:r>
            <a:r>
              <a:rPr lang="en-US" altLang="en-US" b="1" dirty="0" err="1">
                <a:latin typeface="Calibri"/>
                <a:cs typeface="Calibri"/>
              </a:rPr>
              <a:t>sX</a:t>
            </a:r>
            <a:r>
              <a:rPr lang="en-US" altLang="en-US" b="1" dirty="0">
                <a:latin typeface="Calibri"/>
                <a:cs typeface="Calibri"/>
              </a:rPr>
              <a:t>, </a:t>
            </a:r>
            <a:r>
              <a:rPr lang="en-US" altLang="en-US" b="1" dirty="0" err="1" smtClean="0">
                <a:latin typeface="Calibri"/>
                <a:cs typeface="Calibri"/>
              </a:rPr>
              <a:t>sY</a:t>
            </a:r>
            <a:r>
              <a:rPr lang="en-US" altLang="en-US" b="1" dirty="0" smtClean="0">
                <a:latin typeface="Calibri"/>
                <a:cs typeface="Calibri"/>
              </a:rPr>
              <a:t>		</a:t>
            </a:r>
            <a:r>
              <a:rPr lang="en-US" altLang="en-US" i="1" dirty="0">
                <a:latin typeface="Calibri"/>
                <a:cs typeface="Calibri"/>
              </a:rPr>
              <a:t>; direct </a:t>
            </a:r>
            <a:r>
              <a:rPr lang="en-US" altLang="en-US" i="1" dirty="0" smtClean="0">
                <a:latin typeface="Calibri"/>
                <a:cs typeface="Calibri"/>
              </a:rPr>
              <a:t>addressing</a:t>
            </a:r>
            <a:endParaRPr lang="en-US" altLang="en-US" b="1" dirty="0">
              <a:latin typeface="Calibri"/>
              <a:cs typeface="Calibri"/>
            </a:endParaRPr>
          </a:p>
          <a:p>
            <a:pPr algn="l">
              <a:lnSpc>
                <a:spcPct val="50000"/>
              </a:lnSpc>
            </a:pPr>
            <a:r>
              <a:rPr lang="en-US" altLang="en-US" i="1" dirty="0" err="1" smtClean="0">
                <a:solidFill>
                  <a:srgbClr val="0000FF"/>
                </a:solidFill>
                <a:latin typeface="Calibri"/>
                <a:cs typeface="Calibri"/>
              </a:rPr>
              <a:t>sX</a:t>
            </a: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altLang="en-US" b="1" i="1" dirty="0">
                <a:solidFill>
                  <a:srgbClr val="0000FF"/>
                </a:solidFill>
                <a:latin typeface="Calibri"/>
                <a:cs typeface="Calibri"/>
              </a:rPr>
              <a:t>&lt;= </a:t>
            </a:r>
            <a:r>
              <a:rPr lang="en-US" altLang="en-US" i="1" dirty="0" err="1">
                <a:solidFill>
                  <a:srgbClr val="0000FF"/>
                </a:solidFill>
                <a:latin typeface="Calibri"/>
                <a:cs typeface="Calibri"/>
              </a:rPr>
              <a:t>sX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 + </a:t>
            </a:r>
            <a:r>
              <a:rPr lang="en-US" altLang="en-US" i="1" dirty="0" err="1">
                <a:solidFill>
                  <a:srgbClr val="0000FF"/>
                </a:solidFill>
                <a:latin typeface="Calibri"/>
                <a:cs typeface="Calibri"/>
              </a:rPr>
              <a:t>sY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 + CARRY</a:t>
            </a:r>
          </a:p>
          <a:p>
            <a:pPr algn="l"/>
            <a:r>
              <a:rPr lang="en-US" altLang="en-US" b="1" dirty="0" smtClean="0">
                <a:latin typeface="Calibri"/>
                <a:cs typeface="Calibri"/>
              </a:rPr>
              <a:t>ADDC </a:t>
            </a:r>
            <a:r>
              <a:rPr lang="en-US" altLang="en-US" b="1" dirty="0" err="1">
                <a:latin typeface="Calibri"/>
                <a:cs typeface="Calibri"/>
              </a:rPr>
              <a:t>sX</a:t>
            </a:r>
            <a:r>
              <a:rPr lang="en-US" altLang="en-US" b="1" dirty="0">
                <a:latin typeface="Calibri"/>
                <a:cs typeface="Calibri"/>
              </a:rPr>
              <a:t>, </a:t>
            </a:r>
            <a:r>
              <a:rPr lang="en-US" altLang="en-US" b="1" dirty="0" smtClean="0">
                <a:latin typeface="Calibri"/>
                <a:cs typeface="Calibri"/>
              </a:rPr>
              <a:t>0F		</a:t>
            </a:r>
            <a:r>
              <a:rPr lang="en-US" altLang="en-US" i="1" dirty="0">
                <a:latin typeface="Calibri"/>
                <a:cs typeface="Calibri"/>
              </a:rPr>
              <a:t>; immediate </a:t>
            </a:r>
            <a:r>
              <a:rPr lang="en-US" altLang="en-US" i="1" dirty="0" smtClean="0">
                <a:latin typeface="Calibri"/>
                <a:cs typeface="Calibri"/>
              </a:rPr>
              <a:t>addressing</a:t>
            </a:r>
            <a:endParaRPr lang="en-US" altLang="en-US" b="1" dirty="0">
              <a:latin typeface="Calibri"/>
              <a:cs typeface="Calibri"/>
            </a:endParaRPr>
          </a:p>
          <a:p>
            <a:pPr algn="l">
              <a:lnSpc>
                <a:spcPct val="50000"/>
              </a:lnSpc>
            </a:pPr>
            <a:r>
              <a:rPr lang="en-US" altLang="en-US" i="1" dirty="0" err="1" smtClean="0">
                <a:solidFill>
                  <a:srgbClr val="0000FF"/>
                </a:solidFill>
                <a:latin typeface="Calibri"/>
                <a:cs typeface="Calibri"/>
              </a:rPr>
              <a:t>sX</a:t>
            </a: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&lt;= </a:t>
            </a:r>
            <a:r>
              <a:rPr lang="en-US" altLang="en-US" i="1" dirty="0" err="1">
                <a:solidFill>
                  <a:srgbClr val="0000FF"/>
                </a:solidFill>
                <a:latin typeface="Calibri"/>
                <a:cs typeface="Calibri"/>
              </a:rPr>
              <a:t>sX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 + </a:t>
            </a: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0F 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+ CARRY </a:t>
            </a:r>
          </a:p>
          <a:p>
            <a:pPr algn="l" eaLnBrk="1" hangingPunct="1"/>
            <a:endParaRPr lang="en-US" altLang="en-US" dirty="0"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C80E-3870-4CBC-9145-17CD98C386AC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4" name="Picture 3" descr="ug129 (dragged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276599"/>
            <a:ext cx="4495800" cy="348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399"/>
            <a:ext cx="8686800" cy="982133"/>
          </a:xfrm>
        </p:spPr>
        <p:txBody>
          <a:bodyPr/>
          <a:lstStyle/>
          <a:p>
            <a:r>
              <a:rPr lang="pl-PL" altLang="en-US" b="1" dirty="0" err="1" smtClean="0">
                <a:solidFill>
                  <a:srgbClr val="0000FF"/>
                </a:solidFill>
                <a:latin typeface="Calibri"/>
                <a:cs typeface="Calibri"/>
              </a:rPr>
              <a:t>Required</a:t>
            </a:r>
            <a:r>
              <a:rPr lang="pl-PL" altLang="en-US" b="1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pl-PL" altLang="en-US" b="1" dirty="0" err="1" smtClean="0">
                <a:solidFill>
                  <a:srgbClr val="0000FF"/>
                </a:solidFill>
                <a:latin typeface="Calibri"/>
                <a:cs typeface="Calibri"/>
              </a:rPr>
              <a:t>reading</a:t>
            </a:r>
            <a:endParaRPr lang="en-US" altLang="en-US" b="1" dirty="0" smtClean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57200" y="1371600"/>
            <a:ext cx="77851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   </a:t>
            </a:r>
            <a:r>
              <a:rPr lang="en-US" altLang="en-US" sz="2800" dirty="0"/>
              <a:t>P. Chu, </a:t>
            </a:r>
            <a:r>
              <a:rPr lang="en-US" altLang="en-US" sz="2800" i="1" dirty="0"/>
              <a:t>FPGA Prototyping by VHDL Examples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800" b="1" i="1" dirty="0">
                <a:solidFill>
                  <a:srgbClr val="800000"/>
                </a:solidFill>
              </a:rPr>
              <a:t>    </a:t>
            </a:r>
            <a:r>
              <a:rPr lang="en-US" altLang="en-US" sz="2800" b="1" i="1" dirty="0">
                <a:solidFill>
                  <a:srgbClr val="000000"/>
                </a:solidFill>
              </a:rPr>
              <a:t>Chapter 15 </a:t>
            </a:r>
            <a:r>
              <a:rPr lang="en-US" altLang="en-US" sz="2800" b="1" i="1" dirty="0" err="1">
                <a:solidFill>
                  <a:srgbClr val="000000"/>
                </a:solidFill>
              </a:rPr>
              <a:t>PicoBlaze</a:t>
            </a:r>
            <a:r>
              <a:rPr lang="en-US" altLang="en-US" sz="2800" b="1" i="1" dirty="0">
                <a:solidFill>
                  <a:srgbClr val="000000"/>
                </a:solidFill>
              </a:rPr>
              <a:t> Assembly Code Development</a:t>
            </a:r>
          </a:p>
        </p:txBody>
      </p:sp>
      <p:sp>
        <p:nvSpPr>
          <p:cNvPr id="22532" name="Rectangle 2"/>
          <p:cNvSpPr txBox="1">
            <a:spLocks noChangeArrowheads="1"/>
          </p:cNvSpPr>
          <p:nvPr/>
        </p:nvSpPr>
        <p:spPr bwMode="auto">
          <a:xfrm>
            <a:off x="457200" y="3048000"/>
            <a:ext cx="838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kumimoji="1" lang="pl-PL" altLang="en-US" sz="4000" b="1" dirty="0" err="1">
                <a:solidFill>
                  <a:srgbClr val="0000FF"/>
                </a:solidFill>
                <a:latin typeface="Calibri"/>
                <a:cs typeface="Calibri"/>
              </a:rPr>
              <a:t>Recommended</a:t>
            </a:r>
            <a:r>
              <a:rPr kumimoji="1" lang="pl-PL" altLang="en-US" sz="40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kumimoji="1" lang="pl-PL" altLang="en-US" sz="4000" b="1" dirty="0" err="1">
                <a:solidFill>
                  <a:srgbClr val="0000FF"/>
                </a:solidFill>
                <a:latin typeface="Calibri"/>
                <a:cs typeface="Calibri"/>
              </a:rPr>
              <a:t>reading</a:t>
            </a:r>
            <a:endParaRPr kumimoji="1" lang="en-US" altLang="en-US" sz="40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533400" y="4038600"/>
            <a:ext cx="75438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800" i="1" dirty="0">
                <a:solidFill>
                  <a:srgbClr val="000000"/>
                </a:solidFill>
                <a:latin typeface="Calibri"/>
                <a:cs typeface="Calibri"/>
              </a:rPr>
              <a:t>K. Chapman, </a:t>
            </a:r>
            <a:r>
              <a:rPr lang="en-US" altLang="en-US" sz="2800" i="1" dirty="0" err="1">
                <a:solidFill>
                  <a:srgbClr val="000000"/>
                </a:solidFill>
                <a:latin typeface="Calibri"/>
                <a:cs typeface="Calibri"/>
              </a:rPr>
              <a:t>PicoBlaze</a:t>
            </a:r>
            <a:r>
              <a:rPr lang="en-US" altLang="en-US" sz="2800" i="1" dirty="0">
                <a:solidFill>
                  <a:srgbClr val="000000"/>
                </a:solidFill>
                <a:latin typeface="Calibri"/>
                <a:cs typeface="Calibri"/>
              </a:rPr>
              <a:t> for Spartan-6, Virtex-6, and 7-Series (KCPSM6)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2"/>
          <p:cNvSpPr txBox="1">
            <a:spLocks noChangeArrowheads="1"/>
          </p:cNvSpPr>
          <p:nvPr/>
        </p:nvSpPr>
        <p:spPr bwMode="auto">
          <a:xfrm>
            <a:off x="1168400" y="273050"/>
            <a:ext cx="6807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 b="1" i="1" dirty="0">
                <a:solidFill>
                  <a:srgbClr val="1C09FF"/>
                </a:solidFill>
                <a:latin typeface="Calibri"/>
                <a:cs typeface="Calibri"/>
              </a:rPr>
              <a:t>Questions</a:t>
            </a:r>
          </a:p>
          <a:p>
            <a:pPr>
              <a:spcBef>
                <a:spcPct val="0"/>
              </a:spcBef>
            </a:pPr>
            <a:r>
              <a:rPr lang="en-US" altLang="en-US" sz="3200" b="1" i="1" dirty="0">
                <a:solidFill>
                  <a:srgbClr val="1C09FF"/>
                </a:solidFill>
                <a:latin typeface="Calibri"/>
                <a:cs typeface="Calibri"/>
              </a:rPr>
              <a:t>Perform the following operation </a:t>
            </a:r>
          </a:p>
          <a:p>
            <a:pPr>
              <a:spcBef>
                <a:spcPct val="0"/>
              </a:spcBef>
            </a:pPr>
            <a:r>
              <a:rPr lang="en-US" altLang="en-US" sz="3200" b="1" i="1" dirty="0">
                <a:solidFill>
                  <a:srgbClr val="1C09FF"/>
                </a:solidFill>
                <a:latin typeface="Calibri"/>
                <a:cs typeface="Calibri"/>
              </a:rPr>
              <a:t>in the assembly language of </a:t>
            </a:r>
            <a:r>
              <a:rPr lang="en-US" altLang="en-US" sz="3200" b="1" i="1" dirty="0" err="1">
                <a:solidFill>
                  <a:srgbClr val="1C09FF"/>
                </a:solidFill>
                <a:latin typeface="Calibri"/>
                <a:cs typeface="Calibri"/>
              </a:rPr>
              <a:t>PicoBlaze</a:t>
            </a:r>
            <a:endParaRPr lang="en-US" altLang="en-US" sz="3200" i="1" dirty="0">
              <a:solidFill>
                <a:srgbClr val="1C09FF"/>
              </a:solidFill>
              <a:latin typeface="Calibri"/>
              <a:cs typeface="Calibri"/>
            </a:endParaRPr>
          </a:p>
        </p:txBody>
      </p:sp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228600" y="2895600"/>
            <a:ext cx="8686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2800" dirty="0">
                <a:latin typeface="Calibri"/>
                <a:cs typeface="Calibri"/>
              </a:rPr>
              <a:t>Add two 3-byte numbers X=(x2, x1, x0) and Y=(y2, y1, y0),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2800" dirty="0">
                <a:latin typeface="Calibri"/>
                <a:cs typeface="Calibri"/>
              </a:rPr>
              <a:t>stored originally in registers  (s2, s1, s0) and (s5, s4, s3),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2800" dirty="0">
                <a:latin typeface="Calibri"/>
                <a:cs typeface="Calibri"/>
              </a:rPr>
              <a:t>accordingly.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C80E-3870-4CBC-9145-17CD98C386AC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"/>
          <p:cNvSpPr txBox="1">
            <a:spLocks noChangeArrowheads="1"/>
          </p:cNvSpPr>
          <p:nvPr/>
        </p:nvSpPr>
        <p:spPr bwMode="auto">
          <a:xfrm>
            <a:off x="152400" y="130314"/>
            <a:ext cx="53186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000" b="1" dirty="0">
                <a:solidFill>
                  <a:srgbClr val="0000FF"/>
                </a:solidFill>
                <a:latin typeface="Calibri"/>
                <a:cs typeface="Calibri"/>
              </a:rPr>
              <a:t>Answer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C80E-3870-4CBC-9145-17CD98C386AC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3" name="Picture 2" descr="book-fpga-prototying-by-vhdl-ex (dragged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05000"/>
            <a:ext cx="9067800" cy="3474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"/>
          <p:cNvSpPr txBox="1">
            <a:spLocks noChangeArrowheads="1"/>
          </p:cNvSpPr>
          <p:nvPr/>
        </p:nvSpPr>
        <p:spPr bwMode="auto">
          <a:xfrm>
            <a:off x="152400" y="130314"/>
            <a:ext cx="53186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000" b="1" dirty="0" smtClean="0">
                <a:solidFill>
                  <a:srgbClr val="0000FF"/>
                </a:solidFill>
                <a:latin typeface="Calibri"/>
                <a:cs typeface="Calibri"/>
              </a:rPr>
              <a:t>Another Example</a:t>
            </a:r>
            <a:endParaRPr lang="en-US" altLang="en-US" sz="40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C80E-3870-4CBC-9145-17CD98C386AC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3" name="Picture 2" descr="book-fpga-prototying-by-vhdl-ex (dragged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05000"/>
            <a:ext cx="9067800" cy="3474027"/>
          </a:xfrm>
          <a:prstGeom prst="rect">
            <a:avLst/>
          </a:prstGeom>
        </p:spPr>
      </p:pic>
      <p:pic>
        <p:nvPicPr>
          <p:cNvPr id="6" name="Picture 5" descr="book-fpga-prototying-by-vhdl-ex (dragged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4" y="3977762"/>
            <a:ext cx="8969666" cy="135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1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304800" y="1778437"/>
            <a:ext cx="84582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b="1" dirty="0" smtClean="0">
                <a:latin typeface="Calibri"/>
                <a:cs typeface="Calibri"/>
              </a:rPr>
              <a:t>SUB </a:t>
            </a:r>
            <a:r>
              <a:rPr lang="en-US" altLang="en-US" b="1" dirty="0" err="1">
                <a:latin typeface="Calibri"/>
                <a:cs typeface="Calibri"/>
              </a:rPr>
              <a:t>sX</a:t>
            </a:r>
            <a:r>
              <a:rPr lang="en-US" altLang="en-US" b="1" dirty="0">
                <a:latin typeface="Calibri"/>
                <a:cs typeface="Calibri"/>
              </a:rPr>
              <a:t>, </a:t>
            </a:r>
            <a:r>
              <a:rPr lang="en-US" altLang="en-US" b="1" dirty="0" err="1" smtClean="0">
                <a:latin typeface="Calibri"/>
                <a:cs typeface="Calibri"/>
              </a:rPr>
              <a:t>sY</a:t>
            </a:r>
            <a:r>
              <a:rPr lang="en-US" altLang="en-US" b="1" dirty="0" smtClean="0">
                <a:latin typeface="Calibri"/>
                <a:cs typeface="Calibri"/>
              </a:rPr>
              <a:t>		</a:t>
            </a:r>
            <a:r>
              <a:rPr lang="en-US" altLang="en-US" i="1" dirty="0">
                <a:latin typeface="Calibri"/>
                <a:cs typeface="Calibri"/>
              </a:rPr>
              <a:t>; direct </a:t>
            </a:r>
            <a:r>
              <a:rPr lang="en-US" altLang="en-US" i="1" dirty="0" smtClean="0">
                <a:latin typeface="Calibri"/>
                <a:cs typeface="Calibri"/>
              </a:rPr>
              <a:t>addressing</a:t>
            </a:r>
            <a:endParaRPr lang="en-US" altLang="en-US" b="1" dirty="0">
              <a:latin typeface="Calibri"/>
              <a:cs typeface="Calibri"/>
            </a:endParaRPr>
          </a:p>
          <a:p>
            <a:pPr algn="l">
              <a:lnSpc>
                <a:spcPct val="50000"/>
              </a:lnSpc>
            </a:pPr>
            <a:r>
              <a:rPr lang="en-US" altLang="en-US" i="1" dirty="0" err="1" smtClean="0">
                <a:solidFill>
                  <a:srgbClr val="0000FF"/>
                </a:solidFill>
                <a:latin typeface="Calibri"/>
                <a:cs typeface="Calibri"/>
              </a:rPr>
              <a:t>sX</a:t>
            </a: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&lt;= </a:t>
            </a:r>
            <a:r>
              <a:rPr lang="en-US" altLang="en-US" i="1" dirty="0" err="1">
                <a:solidFill>
                  <a:srgbClr val="0000FF"/>
                </a:solidFill>
                <a:latin typeface="Calibri"/>
                <a:cs typeface="Calibri"/>
              </a:rPr>
              <a:t>sX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 – </a:t>
            </a:r>
            <a:r>
              <a:rPr lang="en-US" altLang="en-US" i="1" dirty="0" err="1">
                <a:solidFill>
                  <a:srgbClr val="0000FF"/>
                </a:solidFill>
                <a:latin typeface="Calibri"/>
                <a:cs typeface="Calibri"/>
              </a:rPr>
              <a:t>sY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</a:p>
          <a:p>
            <a:pPr algn="l"/>
            <a:r>
              <a:rPr lang="en-US" altLang="en-US" b="1" dirty="0" smtClean="0">
                <a:latin typeface="Calibri"/>
                <a:cs typeface="Calibri"/>
              </a:rPr>
              <a:t>SUB </a:t>
            </a:r>
            <a:r>
              <a:rPr lang="en-US" altLang="en-US" b="1" dirty="0" err="1">
                <a:latin typeface="Calibri"/>
                <a:cs typeface="Calibri"/>
              </a:rPr>
              <a:t>sX</a:t>
            </a:r>
            <a:r>
              <a:rPr lang="en-US" altLang="en-US" b="1" dirty="0">
                <a:latin typeface="Calibri"/>
                <a:cs typeface="Calibri"/>
              </a:rPr>
              <a:t>, </a:t>
            </a:r>
            <a:r>
              <a:rPr lang="en-US" altLang="en-US" b="1" dirty="0" smtClean="0">
                <a:latin typeface="Calibri"/>
                <a:cs typeface="Calibri"/>
              </a:rPr>
              <a:t>0F		</a:t>
            </a:r>
            <a:r>
              <a:rPr lang="en-US" altLang="en-US" i="1" dirty="0">
                <a:latin typeface="Calibri"/>
                <a:cs typeface="Calibri"/>
              </a:rPr>
              <a:t>; </a:t>
            </a:r>
            <a:r>
              <a:rPr lang="en-US" altLang="en-US" i="1" dirty="0" smtClean="0">
                <a:latin typeface="Calibri"/>
                <a:cs typeface="Calibri"/>
              </a:rPr>
              <a:t>immediate addressing</a:t>
            </a:r>
            <a:endParaRPr lang="en-US" altLang="en-US" b="1" dirty="0">
              <a:latin typeface="Calibri"/>
              <a:cs typeface="Calibri"/>
            </a:endParaRPr>
          </a:p>
          <a:p>
            <a:pPr algn="l">
              <a:lnSpc>
                <a:spcPct val="50000"/>
              </a:lnSpc>
            </a:pPr>
            <a:r>
              <a:rPr lang="en-US" altLang="en-US" i="1" dirty="0" err="1" smtClean="0">
                <a:solidFill>
                  <a:srgbClr val="0000FF"/>
                </a:solidFill>
                <a:latin typeface="Calibri"/>
                <a:cs typeface="Calibri"/>
              </a:rPr>
              <a:t>sX</a:t>
            </a: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&lt;= </a:t>
            </a:r>
            <a:r>
              <a:rPr lang="en-US" altLang="en-US" i="1" dirty="0" err="1">
                <a:solidFill>
                  <a:srgbClr val="0000FF"/>
                </a:solidFill>
                <a:latin typeface="Calibri"/>
                <a:cs typeface="Calibri"/>
              </a:rPr>
              <a:t>sX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  –  </a:t>
            </a: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0F</a:t>
            </a:r>
            <a:endParaRPr lang="en-US" altLang="en-US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 algn="l"/>
            <a:r>
              <a:rPr lang="en-US" altLang="en-US" b="1" dirty="0" smtClean="0">
                <a:latin typeface="Calibri"/>
                <a:cs typeface="Calibri"/>
              </a:rPr>
              <a:t>SUBC </a:t>
            </a:r>
            <a:r>
              <a:rPr lang="en-US" altLang="en-US" b="1" dirty="0" err="1">
                <a:latin typeface="Calibri"/>
                <a:cs typeface="Calibri"/>
              </a:rPr>
              <a:t>sX</a:t>
            </a:r>
            <a:r>
              <a:rPr lang="en-US" altLang="en-US" b="1" dirty="0">
                <a:latin typeface="Calibri"/>
                <a:cs typeface="Calibri"/>
              </a:rPr>
              <a:t>, </a:t>
            </a:r>
            <a:r>
              <a:rPr lang="en-US" altLang="en-US" b="1" dirty="0" err="1" smtClean="0">
                <a:latin typeface="Calibri"/>
                <a:cs typeface="Calibri"/>
              </a:rPr>
              <a:t>sY</a:t>
            </a:r>
            <a:r>
              <a:rPr lang="en-US" altLang="en-US" b="1" dirty="0" smtClean="0">
                <a:latin typeface="Calibri"/>
                <a:cs typeface="Calibri"/>
              </a:rPr>
              <a:t>		</a:t>
            </a:r>
            <a:r>
              <a:rPr lang="en-US" altLang="en-US" i="1" dirty="0" smtClean="0">
                <a:latin typeface="Calibri"/>
                <a:cs typeface="Calibri"/>
              </a:rPr>
              <a:t>; </a:t>
            </a:r>
            <a:r>
              <a:rPr lang="en-US" altLang="en-US" i="1" dirty="0">
                <a:latin typeface="Calibri"/>
                <a:cs typeface="Calibri"/>
              </a:rPr>
              <a:t>direct </a:t>
            </a:r>
            <a:r>
              <a:rPr lang="en-US" altLang="en-US" i="1" dirty="0" smtClean="0">
                <a:latin typeface="Calibri"/>
                <a:cs typeface="Calibri"/>
              </a:rPr>
              <a:t>addressing</a:t>
            </a:r>
            <a:endParaRPr lang="en-US" altLang="en-US" b="1" dirty="0">
              <a:latin typeface="Calibri"/>
              <a:cs typeface="Calibri"/>
            </a:endParaRPr>
          </a:p>
          <a:p>
            <a:pPr algn="l">
              <a:lnSpc>
                <a:spcPct val="50000"/>
              </a:lnSpc>
            </a:pPr>
            <a:r>
              <a:rPr lang="en-US" altLang="en-US" i="1" dirty="0" err="1" smtClean="0">
                <a:solidFill>
                  <a:srgbClr val="0000FF"/>
                </a:solidFill>
                <a:latin typeface="Calibri"/>
                <a:cs typeface="Calibri"/>
              </a:rPr>
              <a:t>sX</a:t>
            </a: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&lt;= </a:t>
            </a:r>
            <a:r>
              <a:rPr lang="en-US" altLang="en-US" i="1" dirty="0" err="1">
                <a:solidFill>
                  <a:srgbClr val="0000FF"/>
                </a:solidFill>
                <a:latin typeface="Calibri"/>
                <a:cs typeface="Calibri"/>
              </a:rPr>
              <a:t>sX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 – </a:t>
            </a:r>
            <a:r>
              <a:rPr lang="en-US" altLang="en-US" i="1" dirty="0" err="1">
                <a:solidFill>
                  <a:srgbClr val="0000FF"/>
                </a:solidFill>
                <a:latin typeface="Calibri"/>
                <a:cs typeface="Calibri"/>
              </a:rPr>
              <a:t>sY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  –  CARRY</a:t>
            </a:r>
          </a:p>
          <a:p>
            <a:pPr algn="l"/>
            <a:r>
              <a:rPr lang="en-US" altLang="en-US" b="1" dirty="0" smtClean="0">
                <a:latin typeface="Calibri"/>
                <a:cs typeface="Calibri"/>
              </a:rPr>
              <a:t>SUBC </a:t>
            </a:r>
            <a:r>
              <a:rPr lang="en-US" altLang="en-US" b="1" dirty="0" err="1">
                <a:latin typeface="Calibri"/>
                <a:cs typeface="Calibri"/>
              </a:rPr>
              <a:t>sX</a:t>
            </a:r>
            <a:r>
              <a:rPr lang="en-US" altLang="en-US" b="1" dirty="0">
                <a:latin typeface="Calibri"/>
                <a:cs typeface="Calibri"/>
              </a:rPr>
              <a:t>, </a:t>
            </a:r>
            <a:r>
              <a:rPr lang="en-US" altLang="en-US" b="1" dirty="0" smtClean="0">
                <a:latin typeface="Calibri"/>
                <a:cs typeface="Calibri"/>
              </a:rPr>
              <a:t>0F		</a:t>
            </a:r>
            <a:r>
              <a:rPr lang="en-US" altLang="en-US" i="1" dirty="0" smtClean="0">
                <a:latin typeface="Calibri"/>
                <a:cs typeface="Calibri"/>
              </a:rPr>
              <a:t>; </a:t>
            </a:r>
            <a:r>
              <a:rPr lang="en-US" altLang="en-US" i="1" dirty="0">
                <a:latin typeface="Calibri"/>
                <a:cs typeface="Calibri"/>
              </a:rPr>
              <a:t>immediate </a:t>
            </a:r>
            <a:r>
              <a:rPr lang="en-US" altLang="en-US" i="1" dirty="0" smtClean="0">
                <a:latin typeface="Calibri"/>
                <a:cs typeface="Calibri"/>
              </a:rPr>
              <a:t>addressing</a:t>
            </a:r>
            <a:endParaRPr lang="en-US" altLang="en-US" b="1" dirty="0">
              <a:latin typeface="Calibri"/>
              <a:cs typeface="Calibri"/>
            </a:endParaRPr>
          </a:p>
          <a:p>
            <a:pPr algn="l">
              <a:lnSpc>
                <a:spcPct val="50000"/>
              </a:lnSpc>
            </a:pPr>
            <a:r>
              <a:rPr lang="en-US" altLang="en-US" i="1" dirty="0" err="1" smtClean="0">
                <a:solidFill>
                  <a:srgbClr val="0000FF"/>
                </a:solidFill>
                <a:latin typeface="Calibri"/>
                <a:cs typeface="Calibri"/>
              </a:rPr>
              <a:t>sX</a:t>
            </a: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&lt;= </a:t>
            </a:r>
            <a:r>
              <a:rPr lang="en-US" altLang="en-US" i="1" dirty="0" err="1">
                <a:solidFill>
                  <a:srgbClr val="0000FF"/>
                </a:solidFill>
                <a:latin typeface="Calibri"/>
                <a:cs typeface="Calibri"/>
              </a:rPr>
              <a:t>sX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  –  </a:t>
            </a: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0F  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–  </a:t>
            </a: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CARRY</a:t>
            </a:r>
            <a:endParaRPr lang="en-US" altLang="en-US" i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C80E-3870-4CBC-9145-17CD98C386AC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76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3600" b="1" dirty="0" smtClean="0">
                <a:solidFill>
                  <a:srgbClr val="0000FF"/>
                </a:solidFill>
                <a:latin typeface="Calibri"/>
                <a:cs typeface="Calibri"/>
              </a:rPr>
              <a:t>Arithmetic/Multi-Byte Manipulation Instructions</a:t>
            </a:r>
            <a:endParaRPr lang="en-US" altLang="en-US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2"/>
          <p:cNvSpPr txBox="1">
            <a:spLocks noChangeArrowheads="1"/>
          </p:cNvSpPr>
          <p:nvPr/>
        </p:nvSpPr>
        <p:spPr bwMode="auto">
          <a:xfrm>
            <a:off x="1256228" y="76200"/>
            <a:ext cx="663154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Calibri"/>
                <a:cs typeface="Calibri"/>
              </a:rPr>
              <a:t>Questions</a:t>
            </a:r>
          </a:p>
          <a:p>
            <a:pPr>
              <a:spcBef>
                <a:spcPct val="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Calibri"/>
                <a:cs typeface="Calibri"/>
              </a:rPr>
              <a:t>Perform the following operation </a:t>
            </a:r>
          </a:p>
          <a:p>
            <a:pPr>
              <a:spcBef>
                <a:spcPct val="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Calibri"/>
                <a:cs typeface="Calibri"/>
              </a:rPr>
              <a:t>in the assembly language of </a:t>
            </a:r>
            <a:r>
              <a:rPr lang="en-US" altLang="en-US" sz="3200" b="1" dirty="0" err="1">
                <a:solidFill>
                  <a:srgbClr val="0000FF"/>
                </a:solidFill>
                <a:latin typeface="Calibri"/>
                <a:cs typeface="Calibri"/>
              </a:rPr>
              <a:t>PicoBlaze</a:t>
            </a:r>
            <a:endParaRPr lang="en-US" altLang="en-US" sz="32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228600" y="2362200"/>
            <a:ext cx="8686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2800" dirty="0">
                <a:latin typeface="Calibri"/>
                <a:cs typeface="Calibri"/>
              </a:rPr>
              <a:t>Perform the subtraction </a:t>
            </a:r>
            <a:r>
              <a:rPr lang="en-US" altLang="en-US" sz="2800" dirty="0" smtClean="0">
                <a:latin typeface="Calibri"/>
                <a:cs typeface="Calibri"/>
              </a:rPr>
              <a:t>X = X - Y</a:t>
            </a:r>
            <a:r>
              <a:rPr lang="en-US" altLang="en-US" sz="2800" dirty="0">
                <a:latin typeface="Calibri"/>
                <a:cs typeface="Calibri"/>
              </a:rPr>
              <a:t>, </a:t>
            </a:r>
            <a:r>
              <a:rPr lang="en-US" altLang="en-US" sz="2800" dirty="0" smtClean="0">
                <a:latin typeface="Calibri"/>
                <a:cs typeface="Calibri"/>
              </a:rPr>
              <a:t> where </a:t>
            </a:r>
            <a:r>
              <a:rPr lang="en-US" altLang="en-US" sz="2800" dirty="0">
                <a:latin typeface="Calibri"/>
                <a:cs typeface="Calibri"/>
              </a:rPr>
              <a:t>X=(x2, x1, x0) and Y=(y2, y1, y0), and these </a:t>
            </a:r>
            <a:r>
              <a:rPr lang="en-US" altLang="en-US" sz="2800" dirty="0" smtClean="0">
                <a:latin typeface="Calibri"/>
                <a:cs typeface="Calibri"/>
              </a:rPr>
              <a:t>variables are </a:t>
            </a:r>
            <a:r>
              <a:rPr lang="en-US" altLang="en-US" sz="2800" dirty="0">
                <a:latin typeface="Calibri"/>
                <a:cs typeface="Calibri"/>
              </a:rPr>
              <a:t>originally stored in registers  (s2, s1, s0) and (s5, s4, s3)</a:t>
            </a:r>
            <a:r>
              <a:rPr lang="en-US" altLang="en-US" sz="2800" dirty="0" smtClean="0">
                <a:latin typeface="Calibri"/>
                <a:cs typeface="Calibri"/>
              </a:rPr>
              <a:t>, accordingly</a:t>
            </a:r>
            <a:r>
              <a:rPr lang="en-US" altLang="en-US" sz="2800" dirty="0">
                <a:latin typeface="Calibri"/>
                <a:cs typeface="Calibri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C80E-3870-4CBC-9145-17CD98C386AC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"/>
          <p:cNvSpPr txBox="1">
            <a:spLocks noChangeArrowheads="1"/>
          </p:cNvSpPr>
          <p:nvPr/>
        </p:nvSpPr>
        <p:spPr bwMode="auto">
          <a:xfrm>
            <a:off x="152400" y="130314"/>
            <a:ext cx="868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000" b="1" dirty="0" smtClean="0">
                <a:solidFill>
                  <a:srgbClr val="0000FF"/>
                </a:solidFill>
                <a:latin typeface="Calibri"/>
                <a:cs typeface="Calibri"/>
              </a:rPr>
              <a:t>Multi-Byte Subtraction Example</a:t>
            </a:r>
            <a:endParaRPr lang="en-US" altLang="en-US" sz="40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C80E-3870-4CBC-9145-17CD98C386AC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3" name="Picture 2" descr="book-fpga-prototying-by-vhdl-ex (dragged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05000"/>
            <a:ext cx="9067800" cy="3474027"/>
          </a:xfrm>
          <a:prstGeom prst="rect">
            <a:avLst/>
          </a:prstGeom>
        </p:spPr>
      </p:pic>
      <p:pic>
        <p:nvPicPr>
          <p:cNvPr id="4" name="Picture 3" descr="book-fpga-prototying-by-vhdl-ex (dragged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" y="4077970"/>
            <a:ext cx="9025890" cy="125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85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ChangeArrowheads="1"/>
          </p:cNvSpPr>
          <p:nvPr/>
        </p:nvSpPr>
        <p:spPr bwMode="auto">
          <a:xfrm>
            <a:off x="152400" y="130314"/>
            <a:ext cx="6851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4000" b="1" dirty="0">
                <a:solidFill>
                  <a:srgbClr val="0000FF"/>
                </a:solidFill>
                <a:latin typeface="Calibri"/>
                <a:cs typeface="Calibri"/>
              </a:rPr>
              <a:t>Edit instructions - Shifts</a:t>
            </a:r>
          </a:p>
        </p:txBody>
      </p:sp>
      <p:pic>
        <p:nvPicPr>
          <p:cNvPr id="57346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5" y="1295400"/>
            <a:ext cx="905409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Box 66"/>
          <p:cNvSpPr txBox="1">
            <a:spLocks noChangeArrowheads="1"/>
          </p:cNvSpPr>
          <p:nvPr/>
        </p:nvSpPr>
        <p:spPr bwMode="auto">
          <a:xfrm>
            <a:off x="990600" y="6096000"/>
            <a:ext cx="708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*All shift instructions affect Zero and Carry flags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C80E-3870-4CBC-9145-17CD98C386AC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ChangeArrowheads="1"/>
          </p:cNvSpPr>
          <p:nvPr/>
        </p:nvSpPr>
        <p:spPr bwMode="auto">
          <a:xfrm>
            <a:off x="89735" y="152400"/>
            <a:ext cx="60824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 dirty="0">
                <a:solidFill>
                  <a:srgbClr val="0000FF"/>
                </a:solidFill>
                <a:latin typeface="Calibri"/>
                <a:cs typeface="Calibri"/>
              </a:rPr>
              <a:t>Edit instructions - Rotations</a:t>
            </a:r>
          </a:p>
        </p:txBody>
      </p:sp>
      <p:pic>
        <p:nvPicPr>
          <p:cNvPr id="59394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899463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Box 52"/>
          <p:cNvSpPr txBox="1">
            <a:spLocks noChangeArrowheads="1"/>
          </p:cNvSpPr>
          <p:nvPr/>
        </p:nvSpPr>
        <p:spPr bwMode="auto">
          <a:xfrm>
            <a:off x="1447800" y="4419600"/>
            <a:ext cx="617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*All rotate instructions affect Zero and Carry flags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C80E-3870-4CBC-9145-17CD98C386AC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2"/>
          <p:cNvSpPr txBox="1">
            <a:spLocks noChangeArrowheads="1"/>
          </p:cNvSpPr>
          <p:nvPr/>
        </p:nvSpPr>
        <p:spPr bwMode="auto">
          <a:xfrm>
            <a:off x="1256228" y="76200"/>
            <a:ext cx="663154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Calibri"/>
                <a:cs typeface="Calibri"/>
              </a:rPr>
              <a:t>Questions</a:t>
            </a:r>
          </a:p>
          <a:p>
            <a:pPr>
              <a:spcBef>
                <a:spcPct val="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Calibri"/>
                <a:cs typeface="Calibri"/>
              </a:rPr>
              <a:t>Perform the following operation </a:t>
            </a:r>
          </a:p>
          <a:p>
            <a:pPr>
              <a:spcBef>
                <a:spcPct val="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Calibri"/>
                <a:cs typeface="Calibri"/>
              </a:rPr>
              <a:t>in the assembly language of </a:t>
            </a:r>
            <a:r>
              <a:rPr lang="en-US" altLang="en-US" sz="3200" b="1" dirty="0" err="1">
                <a:solidFill>
                  <a:srgbClr val="0000FF"/>
                </a:solidFill>
                <a:latin typeface="Calibri"/>
                <a:cs typeface="Calibri"/>
              </a:rPr>
              <a:t>PicoBlaze</a:t>
            </a:r>
            <a:endParaRPr lang="en-US" altLang="en-US" sz="32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228600" y="2286000"/>
            <a:ext cx="8763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2800" dirty="0">
                <a:latin typeface="Calibri"/>
                <a:cs typeface="Calibri"/>
              </a:rPr>
              <a:t>Perform the left shift  (C, X) &lt;= X &lt;&lt; 1, 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2800" dirty="0">
                <a:latin typeface="Calibri"/>
                <a:cs typeface="Calibri"/>
              </a:rPr>
              <a:t>where  X = (x2, x1, x0) is stored in registers (s2, s1, s0),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2800" dirty="0">
                <a:latin typeface="Calibri"/>
                <a:cs typeface="Calibri"/>
              </a:rPr>
              <a:t>and the most significant bit of X is shifted into the carry flag.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C80E-3870-4CBC-9145-17CD98C386AC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000" b="1" dirty="0" smtClean="0">
                <a:solidFill>
                  <a:srgbClr val="0000FF"/>
                </a:solidFill>
                <a:latin typeface="Calibri"/>
                <a:cs typeface="Calibri"/>
              </a:rPr>
              <a:t>A Shift Example</a:t>
            </a:r>
            <a:endParaRPr lang="en-US" altLang="en-US" sz="40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C80E-3870-4CBC-9145-17CD98C386AC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3" name="Picture 2" descr="book-fpga-prototying-by-vhdl-ex (dragged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9153303" cy="1257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77300" cy="9906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00FF"/>
                </a:solidFill>
                <a:latin typeface="Calibri"/>
                <a:cs typeface="Calibri"/>
              </a:rPr>
              <a:t>PicoBlaze-6 Programming Model</a:t>
            </a:r>
          </a:p>
        </p:txBody>
      </p:sp>
      <p:pic>
        <p:nvPicPr>
          <p:cNvPr id="2355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33120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86200" y="4572000"/>
            <a:ext cx="609600" cy="10668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4162425" y="4572000"/>
            <a:ext cx="40957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1100"/>
              <a:t>FFC</a:t>
            </a: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1100"/>
              <a:t>FFD</a:t>
            </a: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1100"/>
              <a:t>FFE</a:t>
            </a: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1100"/>
              <a:t>FFF</a:t>
            </a:r>
          </a:p>
        </p:txBody>
      </p:sp>
      <p:cxnSp>
        <p:nvCxnSpPr>
          <p:cNvPr id="23558" name="Straight Connector 9"/>
          <p:cNvCxnSpPr>
            <a:cxnSpLocks noChangeShapeType="1"/>
          </p:cNvCxnSpPr>
          <p:nvPr/>
        </p:nvCxnSpPr>
        <p:spPr bwMode="auto">
          <a:xfrm>
            <a:off x="1219200" y="2895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9" name="Straight Connector 11"/>
          <p:cNvCxnSpPr>
            <a:cxnSpLocks noChangeShapeType="1"/>
          </p:cNvCxnSpPr>
          <p:nvPr/>
        </p:nvCxnSpPr>
        <p:spPr bwMode="auto">
          <a:xfrm>
            <a:off x="2057400" y="2895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0" name="TextBox 17"/>
          <p:cNvSpPr txBox="1">
            <a:spLocks noChangeArrowheads="1"/>
          </p:cNvSpPr>
          <p:nvPr/>
        </p:nvSpPr>
        <p:spPr bwMode="auto">
          <a:xfrm>
            <a:off x="152400" y="26670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Bank A</a:t>
            </a:r>
          </a:p>
        </p:txBody>
      </p:sp>
      <p:sp>
        <p:nvSpPr>
          <p:cNvPr id="23561" name="TextBox 22"/>
          <p:cNvSpPr txBox="1">
            <a:spLocks noChangeArrowheads="1"/>
          </p:cNvSpPr>
          <p:nvPr/>
        </p:nvSpPr>
        <p:spPr bwMode="auto">
          <a:xfrm>
            <a:off x="914400" y="2514600"/>
            <a:ext cx="795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Bank B</a:t>
            </a:r>
          </a:p>
        </p:txBody>
      </p:sp>
      <p:cxnSp>
        <p:nvCxnSpPr>
          <p:cNvPr id="23562" name="Straight Connector 23"/>
          <p:cNvCxnSpPr>
            <a:cxnSpLocks noChangeShapeType="1"/>
          </p:cNvCxnSpPr>
          <p:nvPr/>
        </p:nvCxnSpPr>
        <p:spPr bwMode="auto">
          <a:xfrm>
            <a:off x="1219200" y="2895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3" name="Straight Connector 26"/>
          <p:cNvCxnSpPr>
            <a:cxnSpLocks noChangeShapeType="1"/>
          </p:cNvCxnSpPr>
          <p:nvPr/>
        </p:nvCxnSpPr>
        <p:spPr bwMode="auto">
          <a:xfrm>
            <a:off x="1862138" y="5562600"/>
            <a:ext cx="195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4" name="Straight Connector 31"/>
          <p:cNvCxnSpPr>
            <a:cxnSpLocks noChangeShapeType="1"/>
          </p:cNvCxnSpPr>
          <p:nvPr/>
        </p:nvCxnSpPr>
        <p:spPr bwMode="auto">
          <a:xfrm>
            <a:off x="1862138" y="3157538"/>
            <a:ext cx="195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5" name="Straight Connector 32"/>
          <p:cNvCxnSpPr>
            <a:cxnSpLocks noChangeShapeType="1"/>
          </p:cNvCxnSpPr>
          <p:nvPr/>
        </p:nvCxnSpPr>
        <p:spPr bwMode="auto">
          <a:xfrm>
            <a:off x="1862138" y="3429000"/>
            <a:ext cx="195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6" name="Straight Connector 33"/>
          <p:cNvCxnSpPr>
            <a:cxnSpLocks noChangeShapeType="1"/>
          </p:cNvCxnSpPr>
          <p:nvPr/>
        </p:nvCxnSpPr>
        <p:spPr bwMode="auto">
          <a:xfrm>
            <a:off x="1862138" y="3700463"/>
            <a:ext cx="195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7" name="Straight Connector 34"/>
          <p:cNvCxnSpPr>
            <a:cxnSpLocks noChangeShapeType="1"/>
          </p:cNvCxnSpPr>
          <p:nvPr/>
        </p:nvCxnSpPr>
        <p:spPr bwMode="auto">
          <a:xfrm>
            <a:off x="1862138" y="3970338"/>
            <a:ext cx="195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8" name="Straight Connector 35"/>
          <p:cNvCxnSpPr>
            <a:cxnSpLocks noChangeShapeType="1"/>
          </p:cNvCxnSpPr>
          <p:nvPr/>
        </p:nvCxnSpPr>
        <p:spPr bwMode="auto">
          <a:xfrm>
            <a:off x="1862138" y="4241800"/>
            <a:ext cx="195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9" name="Straight Connector 36"/>
          <p:cNvCxnSpPr>
            <a:cxnSpLocks noChangeShapeType="1"/>
          </p:cNvCxnSpPr>
          <p:nvPr/>
        </p:nvCxnSpPr>
        <p:spPr bwMode="auto">
          <a:xfrm>
            <a:off x="1862138" y="4513263"/>
            <a:ext cx="195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0" name="Straight Connector 37"/>
          <p:cNvCxnSpPr>
            <a:cxnSpLocks noChangeShapeType="1"/>
          </p:cNvCxnSpPr>
          <p:nvPr/>
        </p:nvCxnSpPr>
        <p:spPr bwMode="auto">
          <a:xfrm>
            <a:off x="1862138" y="4783138"/>
            <a:ext cx="195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1" name="Straight Connector 38"/>
          <p:cNvCxnSpPr>
            <a:cxnSpLocks noChangeShapeType="1"/>
          </p:cNvCxnSpPr>
          <p:nvPr/>
        </p:nvCxnSpPr>
        <p:spPr bwMode="auto">
          <a:xfrm>
            <a:off x="1862138" y="5054600"/>
            <a:ext cx="195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2" name="Straight Connector 39"/>
          <p:cNvCxnSpPr>
            <a:cxnSpLocks noChangeShapeType="1"/>
          </p:cNvCxnSpPr>
          <p:nvPr/>
        </p:nvCxnSpPr>
        <p:spPr bwMode="auto">
          <a:xfrm>
            <a:off x="1862138" y="5326063"/>
            <a:ext cx="195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Box 1"/>
          <p:cNvSpPr txBox="1">
            <a:spLocks noChangeArrowheads="1"/>
          </p:cNvSpPr>
          <p:nvPr/>
        </p:nvSpPr>
        <p:spPr bwMode="auto">
          <a:xfrm>
            <a:off x="2348988" y="2743200"/>
            <a:ext cx="44650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 b="1" dirty="0" smtClean="0">
                <a:solidFill>
                  <a:srgbClr val="0000FF"/>
                </a:solidFill>
                <a:latin typeface="Calibri"/>
                <a:cs typeface="Calibri"/>
              </a:rPr>
              <a:t>Control Structures</a:t>
            </a:r>
            <a:endParaRPr lang="en-US" altLang="en-US" sz="44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C80E-3870-4CBC-9145-17CD98C386AC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763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4000" b="1" dirty="0" smtClean="0">
                <a:solidFill>
                  <a:srgbClr val="0000FF"/>
                </a:solidFill>
                <a:latin typeface="Calibri"/>
                <a:cs typeface="Calibri"/>
              </a:rPr>
              <a:t>Control Structures in High Level Language</a:t>
            </a:r>
            <a:endParaRPr lang="en-US" altLang="en-US" sz="40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C80E-3870-4CBC-9145-17CD98C386AC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57200" y="1960126"/>
            <a:ext cx="80772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if (s0 == s1) {</a:t>
            </a:r>
          </a:p>
          <a:p>
            <a:pPr algn="l" eaLnBrk="1" hangingPunct="1"/>
            <a:r>
              <a:rPr lang="en-US" altLang="en-US" sz="280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lang="en-US" alt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/* then branch statements */</a:t>
            </a:r>
          </a:p>
          <a:p>
            <a:pPr algn="l" eaLnBrk="1" hangingPunct="1"/>
            <a:r>
              <a:rPr lang="en-US" alt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}</a:t>
            </a:r>
          </a:p>
          <a:p>
            <a:pPr algn="l" eaLnBrk="1" hangingPunct="1"/>
            <a:r>
              <a:rPr lang="en-US" alt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else {</a:t>
            </a:r>
          </a:p>
          <a:p>
            <a:pPr algn="l" eaLnBrk="1" hangingPunct="1"/>
            <a:r>
              <a:rPr lang="en-US" alt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	/* else branch statements */</a:t>
            </a:r>
            <a:endParaRPr lang="en-US" altLang="en-US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l" eaLnBrk="1" hangingPunct="1"/>
            <a:r>
              <a:rPr lang="en-US" alt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}</a:t>
            </a:r>
            <a:endParaRPr lang="en-US" altLang="en-US" sz="2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157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763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4000" b="1" dirty="0" smtClean="0">
                <a:solidFill>
                  <a:srgbClr val="0000FF"/>
                </a:solidFill>
                <a:latin typeface="Calibri"/>
                <a:cs typeface="Calibri"/>
              </a:rPr>
              <a:t>Control Structures in High Level Language</a:t>
            </a:r>
            <a:endParaRPr lang="en-US" altLang="en-US" sz="40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C80E-3870-4CBC-9145-17CD98C386AC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57200" y="1828800"/>
            <a:ext cx="8077200" cy="44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switch (s0)  {</a:t>
            </a:r>
          </a:p>
          <a:p>
            <a:pPr algn="l" eaLnBrk="1" hangingPunct="1">
              <a:lnSpc>
                <a:spcPct val="5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lang="en-US" alt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case value1 :</a:t>
            </a:r>
          </a:p>
          <a:p>
            <a:pPr algn="l" eaLnBrk="1" hangingPunct="1">
              <a:lnSpc>
                <a:spcPct val="5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lang="en-US" alt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	/* then branch statements */</a:t>
            </a:r>
          </a:p>
          <a:p>
            <a:pPr algn="l" eaLnBrk="1" hangingPunct="1">
              <a:lnSpc>
                <a:spcPct val="5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lang="en-US" alt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	break;</a:t>
            </a:r>
          </a:p>
          <a:p>
            <a:pPr algn="l" eaLnBrk="1" hangingPunct="1">
              <a:lnSpc>
                <a:spcPct val="5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alibri"/>
                <a:cs typeface="Calibri"/>
              </a:rPr>
              <a:t>	case value1 :</a:t>
            </a:r>
          </a:p>
          <a:p>
            <a:pPr algn="l" eaLnBrk="1" hangingPunct="1">
              <a:lnSpc>
                <a:spcPct val="5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alibri"/>
                <a:cs typeface="Calibri"/>
              </a:rPr>
              <a:t>		/* then branch statements */</a:t>
            </a:r>
          </a:p>
          <a:p>
            <a:pPr algn="l" eaLnBrk="1" hangingPunct="1">
              <a:lnSpc>
                <a:spcPct val="5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alibri"/>
                <a:cs typeface="Calibri"/>
              </a:rPr>
              <a:t>		break;</a:t>
            </a:r>
          </a:p>
          <a:p>
            <a:pPr lvl="2" algn="l" eaLnBrk="1" hangingPunct="1">
              <a:lnSpc>
                <a:spcPct val="50000"/>
              </a:lnSpc>
            </a:pPr>
            <a:r>
              <a:rPr lang="en-US" alt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default :</a:t>
            </a:r>
            <a:endParaRPr lang="en-US" altLang="en-US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l" eaLnBrk="1" hangingPunct="1">
              <a:lnSpc>
                <a:spcPct val="5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alibri"/>
                <a:cs typeface="Calibri"/>
              </a:rPr>
              <a:t>		/* </a:t>
            </a:r>
            <a:r>
              <a:rPr lang="en-US" alt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default </a:t>
            </a:r>
            <a:r>
              <a:rPr lang="en-US" altLang="en-US" sz="2800" dirty="0">
                <a:solidFill>
                  <a:srgbClr val="000000"/>
                </a:solidFill>
                <a:latin typeface="Calibri"/>
                <a:cs typeface="Calibri"/>
              </a:rPr>
              <a:t>statements *</a:t>
            </a:r>
            <a:r>
              <a:rPr lang="en-US" alt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/</a:t>
            </a:r>
          </a:p>
          <a:p>
            <a:pPr algn="l" eaLnBrk="1" hangingPunct="1">
              <a:lnSpc>
                <a:spcPct val="50000"/>
              </a:lnSpc>
            </a:pPr>
            <a:r>
              <a:rPr lang="en-US" alt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}</a:t>
            </a:r>
            <a:endParaRPr lang="en-US" altLang="en-US" sz="2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323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7623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4000" b="1" dirty="0" smtClean="0">
                <a:solidFill>
                  <a:srgbClr val="0000FF"/>
                </a:solidFill>
                <a:latin typeface="Calibri"/>
                <a:cs typeface="Calibri"/>
              </a:rPr>
              <a:t>Test </a:t>
            </a:r>
            <a:r>
              <a:rPr lang="en-US" altLang="en-US" sz="4000" b="1" dirty="0">
                <a:solidFill>
                  <a:srgbClr val="0000FF"/>
                </a:solidFill>
                <a:latin typeface="Calibri"/>
                <a:cs typeface="Calibri"/>
              </a:rPr>
              <a:t>Instructions</a:t>
            </a:r>
          </a:p>
        </p:txBody>
      </p:sp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2819400" y="1066800"/>
            <a:ext cx="419100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2000" b="1" dirty="0" smtClean="0">
                <a:latin typeface="Times New Roman" panose="02020603050405020304" pitchFamily="18" charset="0"/>
              </a:rPr>
              <a:t>TEST 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sX</a:t>
            </a:r>
            <a:r>
              <a:rPr lang="en-US" altLang="en-US" sz="2000" b="1" dirty="0">
                <a:latin typeface="Times New Roman" panose="02020603050405020304" pitchFamily="18" charset="0"/>
              </a:rPr>
              <a:t>,  </a:t>
            </a:r>
            <a:r>
              <a:rPr lang="en-US" altLang="en-US" sz="2000" b="1" dirty="0" err="1" smtClean="0">
                <a:latin typeface="Times New Roman" panose="02020603050405020304" pitchFamily="18" charset="0"/>
              </a:rPr>
              <a:t>sY</a:t>
            </a:r>
            <a:endParaRPr lang="en-US" altLang="en-US" sz="2000" b="1" dirty="0">
              <a:latin typeface="Times New Roman" panose="02020603050405020304" pitchFamily="18" charset="0"/>
            </a:endParaRPr>
          </a:p>
          <a:p>
            <a:pPr algn="l"/>
            <a:r>
              <a:rPr lang="en-US" altLang="en-US" sz="2000" b="1" dirty="0" smtClean="0">
                <a:latin typeface="Times New Roman" panose="02020603050405020304" pitchFamily="18" charset="0"/>
              </a:rPr>
              <a:t>TEST 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sX</a:t>
            </a:r>
            <a:r>
              <a:rPr lang="en-US" altLang="en-US" sz="2000" b="1" dirty="0">
                <a:latin typeface="Times New Roman" panose="02020603050405020304" pitchFamily="18" charset="0"/>
              </a:rPr>
              <a:t>,  </a:t>
            </a:r>
            <a:r>
              <a:rPr lang="en-US" altLang="en-US" sz="2000" b="1" dirty="0" smtClean="0">
                <a:latin typeface="Times New Roman" panose="02020603050405020304" pitchFamily="18" charset="0"/>
              </a:rPr>
              <a:t>KK</a:t>
            </a:r>
          </a:p>
          <a:p>
            <a:pPr algn="l"/>
            <a:endParaRPr lang="en-US" altLang="en-US" sz="2000" b="1" dirty="0">
              <a:latin typeface="Times New Roman" panose="02020603050405020304" pitchFamily="18" charset="0"/>
            </a:endParaRPr>
          </a:p>
          <a:p>
            <a:pPr algn="l"/>
            <a:endParaRPr lang="en-US" altLang="en-US" dirty="0">
              <a:latin typeface="Times New Roman" panose="02020603050405020304" pitchFamily="18" charset="0"/>
            </a:endParaRPr>
          </a:p>
          <a:p>
            <a:pPr algn="l"/>
            <a:r>
              <a:rPr lang="en-US" altLang="en-US" sz="2000" b="1" dirty="0"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C80E-3870-4CBC-9145-17CD98C386AC}" type="slidenum">
              <a:rPr lang="en-US" altLang="en-US" smtClean="0"/>
              <a:pPr/>
              <a:t>33</a:t>
            </a:fld>
            <a:endParaRPr lang="en-US" altLang="en-US"/>
          </a:p>
        </p:txBody>
      </p:sp>
      <p:pic>
        <p:nvPicPr>
          <p:cNvPr id="3" name="Picture 2" descr="ug129 (dragged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09800"/>
            <a:ext cx="7315200" cy="4046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7623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4000" b="1" dirty="0" smtClean="0">
                <a:solidFill>
                  <a:srgbClr val="0000FF"/>
                </a:solidFill>
                <a:latin typeface="Calibri"/>
                <a:cs typeface="Calibri"/>
              </a:rPr>
              <a:t>Compare </a:t>
            </a:r>
            <a:r>
              <a:rPr lang="en-US" altLang="en-US" sz="4000" b="1" dirty="0">
                <a:solidFill>
                  <a:srgbClr val="0000FF"/>
                </a:solidFill>
                <a:latin typeface="Calibri"/>
                <a:cs typeface="Calibri"/>
              </a:rPr>
              <a:t>Instructions</a:t>
            </a:r>
          </a:p>
        </p:txBody>
      </p:sp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3352800" y="990600"/>
            <a:ext cx="202273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2000" b="1" dirty="0" smtClean="0">
                <a:latin typeface="Times New Roman" panose="02020603050405020304" pitchFamily="18" charset="0"/>
              </a:rPr>
              <a:t>COMP 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sX</a:t>
            </a:r>
            <a:r>
              <a:rPr lang="en-US" altLang="en-US" sz="2000" b="1" dirty="0">
                <a:latin typeface="Times New Roman" panose="02020603050405020304" pitchFamily="18" charset="0"/>
              </a:rPr>
              <a:t>, 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sY</a:t>
            </a:r>
            <a:endParaRPr lang="en-US" altLang="en-US" sz="2000" b="1" dirty="0">
              <a:latin typeface="Times New Roman" panose="02020603050405020304" pitchFamily="18" charset="0"/>
            </a:endParaRPr>
          </a:p>
          <a:p>
            <a:pPr algn="l"/>
            <a:r>
              <a:rPr lang="en-US" altLang="en-US" sz="2000" b="1" dirty="0" smtClean="0">
                <a:latin typeface="Times New Roman" panose="02020603050405020304" pitchFamily="18" charset="0"/>
              </a:rPr>
              <a:t>COMP 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sX</a:t>
            </a:r>
            <a:r>
              <a:rPr lang="en-US" altLang="en-US" sz="2000" b="1" dirty="0">
                <a:latin typeface="Times New Roman" panose="02020603050405020304" pitchFamily="18" charset="0"/>
              </a:rPr>
              <a:t>,  KK</a:t>
            </a:r>
          </a:p>
          <a:p>
            <a:pPr algn="l"/>
            <a:r>
              <a:rPr lang="en-US" altLang="en-US" sz="2000" b="1" dirty="0">
                <a:latin typeface="Times New Roman" panose="02020603050405020304" pitchFamily="18" charset="0"/>
              </a:rPr>
              <a:t>	</a:t>
            </a:r>
          </a:p>
        </p:txBody>
      </p:sp>
      <p:pic>
        <p:nvPicPr>
          <p:cNvPr id="67596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884906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C80E-3870-4CBC-9145-17CD98C386AC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78438" y="4495800"/>
            <a:ext cx="5305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C09FF"/>
                </a:solidFill>
                <a:latin typeface="Calibri"/>
                <a:cs typeface="Calibri"/>
              </a:rPr>
              <a:t>Question</a:t>
            </a:r>
            <a:r>
              <a:rPr lang="en-US" sz="2800" dirty="0" smtClean="0">
                <a:latin typeface="Calibri"/>
                <a:cs typeface="Calibri"/>
              </a:rPr>
              <a:t>: How to detect if </a:t>
            </a:r>
            <a:r>
              <a:rPr lang="en-US" sz="2800" dirty="0" err="1" smtClean="0">
                <a:latin typeface="Calibri"/>
                <a:cs typeface="Calibri"/>
              </a:rPr>
              <a:t>sX</a:t>
            </a:r>
            <a:r>
              <a:rPr lang="en-US" sz="2800" dirty="0" smtClean="0">
                <a:latin typeface="Calibri"/>
                <a:cs typeface="Calibri"/>
              </a:rPr>
              <a:t> &gt; </a:t>
            </a:r>
            <a:r>
              <a:rPr lang="en-US" sz="2800" dirty="0" err="1" smtClean="0">
                <a:latin typeface="Calibri"/>
                <a:cs typeface="Calibri"/>
              </a:rPr>
              <a:t>sY</a:t>
            </a:r>
            <a:r>
              <a:rPr lang="en-US" sz="2800" dirty="0" smtClean="0">
                <a:latin typeface="Calibri"/>
                <a:cs typeface="Calibri"/>
              </a:rPr>
              <a:t>?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2182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ChangeArrowheads="1"/>
          </p:cNvSpPr>
          <p:nvPr/>
        </p:nvSpPr>
        <p:spPr bwMode="auto">
          <a:xfrm>
            <a:off x="241300" y="152400"/>
            <a:ext cx="8216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4000" b="1" dirty="0">
                <a:solidFill>
                  <a:srgbClr val="1C09FF"/>
                </a:solidFill>
                <a:latin typeface="Calibri"/>
                <a:cs typeface="Calibri"/>
              </a:rPr>
              <a:t>Program Flow Control Instructions (1)</a:t>
            </a:r>
          </a:p>
        </p:txBody>
      </p:sp>
      <p:sp>
        <p:nvSpPr>
          <p:cNvPr id="69634" name="TextBox 4"/>
          <p:cNvSpPr txBox="1">
            <a:spLocks noChangeArrowheads="1"/>
          </p:cNvSpPr>
          <p:nvPr/>
        </p:nvSpPr>
        <p:spPr bwMode="auto">
          <a:xfrm>
            <a:off x="533400" y="1143000"/>
            <a:ext cx="80772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b="1" dirty="0">
                <a:latin typeface="Calibri"/>
                <a:cs typeface="Calibri"/>
              </a:rPr>
              <a:t>JUMP    AAA</a:t>
            </a:r>
          </a:p>
          <a:p>
            <a:pPr algn="l" eaLnBrk="1" hangingPunct="1">
              <a:lnSpc>
                <a:spcPct val="50000"/>
              </a:lnSpc>
            </a:pPr>
            <a:r>
              <a:rPr lang="en-US" altLang="en-US" i="1" dirty="0" smtClean="0">
                <a:solidFill>
                  <a:srgbClr val="1C09FF"/>
                </a:solidFill>
                <a:latin typeface="Calibri"/>
                <a:cs typeface="Calibri"/>
              </a:rPr>
              <a:t>PC </a:t>
            </a:r>
            <a:r>
              <a:rPr lang="en-US" altLang="en-US" i="1" dirty="0">
                <a:solidFill>
                  <a:srgbClr val="1C09FF"/>
                </a:solidFill>
                <a:latin typeface="Calibri"/>
                <a:cs typeface="Calibri"/>
              </a:rPr>
              <a:t>&lt;= AAA</a:t>
            </a:r>
          </a:p>
          <a:p>
            <a:pPr algn="l" eaLnBrk="1" hangingPunct="1"/>
            <a:r>
              <a:rPr lang="en-US" altLang="en-US" b="1" dirty="0">
                <a:latin typeface="Calibri"/>
                <a:cs typeface="Calibri"/>
              </a:rPr>
              <a:t>JUMP   C,  AAA</a:t>
            </a:r>
          </a:p>
          <a:p>
            <a:pPr algn="l" eaLnBrk="1" hangingPunct="1">
              <a:lnSpc>
                <a:spcPct val="50000"/>
              </a:lnSpc>
            </a:pPr>
            <a:r>
              <a:rPr lang="en-US" altLang="en-US" i="1" dirty="0" smtClean="0">
                <a:solidFill>
                  <a:srgbClr val="1C09FF"/>
                </a:solidFill>
                <a:latin typeface="Calibri"/>
                <a:cs typeface="Calibri"/>
              </a:rPr>
              <a:t>if  </a:t>
            </a:r>
            <a:r>
              <a:rPr lang="en-US" altLang="en-US" i="1" dirty="0">
                <a:solidFill>
                  <a:srgbClr val="1C09FF"/>
                </a:solidFill>
                <a:latin typeface="Calibri"/>
                <a:cs typeface="Calibri"/>
              </a:rPr>
              <a:t>C=1  then PC &lt;= AAA else PC &lt;= PC + 1</a:t>
            </a:r>
          </a:p>
          <a:p>
            <a:pPr algn="l" eaLnBrk="1" hangingPunct="1"/>
            <a:r>
              <a:rPr lang="en-US" altLang="en-US" b="1" dirty="0">
                <a:latin typeface="Calibri"/>
                <a:cs typeface="Calibri"/>
              </a:rPr>
              <a:t>JUMP  NC, AAA </a:t>
            </a:r>
          </a:p>
          <a:p>
            <a:pPr algn="l" eaLnBrk="1" hangingPunct="1">
              <a:lnSpc>
                <a:spcPct val="50000"/>
              </a:lnSpc>
            </a:pPr>
            <a:r>
              <a:rPr lang="en-US" altLang="en-US" i="1" dirty="0" smtClean="0">
                <a:solidFill>
                  <a:srgbClr val="1C09FF"/>
                </a:solidFill>
                <a:latin typeface="Calibri"/>
                <a:cs typeface="Calibri"/>
              </a:rPr>
              <a:t>if  </a:t>
            </a:r>
            <a:r>
              <a:rPr lang="en-US" altLang="en-US" i="1" dirty="0">
                <a:solidFill>
                  <a:srgbClr val="1C09FF"/>
                </a:solidFill>
                <a:latin typeface="Calibri"/>
                <a:cs typeface="Calibri"/>
              </a:rPr>
              <a:t>C=0  then PC &lt;= AAA else PC &lt;= PC + 1</a:t>
            </a:r>
          </a:p>
          <a:p>
            <a:pPr algn="l" eaLnBrk="1" hangingPunct="1"/>
            <a:r>
              <a:rPr lang="en-US" altLang="en-US" b="1" dirty="0">
                <a:latin typeface="Calibri"/>
                <a:cs typeface="Calibri"/>
              </a:rPr>
              <a:t>JUMP   Z,  AAA</a:t>
            </a:r>
          </a:p>
          <a:p>
            <a:pPr algn="l" eaLnBrk="1" hangingPunct="1">
              <a:lnSpc>
                <a:spcPct val="50000"/>
              </a:lnSpc>
            </a:pPr>
            <a:r>
              <a:rPr lang="en-US" altLang="en-US" i="1" dirty="0" smtClean="0">
                <a:solidFill>
                  <a:srgbClr val="1C09FF"/>
                </a:solidFill>
                <a:latin typeface="Calibri"/>
                <a:cs typeface="Calibri"/>
              </a:rPr>
              <a:t>if  </a:t>
            </a:r>
            <a:r>
              <a:rPr lang="en-US" altLang="en-US" i="1" dirty="0">
                <a:solidFill>
                  <a:srgbClr val="1C09FF"/>
                </a:solidFill>
                <a:latin typeface="Calibri"/>
                <a:cs typeface="Calibri"/>
              </a:rPr>
              <a:t>Z=1  then PC &lt;= AAA else PC &lt;= PC + 1</a:t>
            </a:r>
          </a:p>
          <a:p>
            <a:pPr algn="l" eaLnBrk="1" hangingPunct="1"/>
            <a:r>
              <a:rPr lang="en-US" altLang="en-US" b="1" dirty="0">
                <a:latin typeface="Calibri"/>
                <a:cs typeface="Calibri"/>
              </a:rPr>
              <a:t>JUMP  NZ, AAA </a:t>
            </a:r>
          </a:p>
          <a:p>
            <a:pPr algn="l" eaLnBrk="1" hangingPunct="1">
              <a:lnSpc>
                <a:spcPct val="50000"/>
              </a:lnSpc>
            </a:pPr>
            <a:r>
              <a:rPr lang="en-US" altLang="en-US" i="1" dirty="0" smtClean="0">
                <a:solidFill>
                  <a:srgbClr val="1C09FF"/>
                </a:solidFill>
                <a:latin typeface="Calibri"/>
                <a:cs typeface="Calibri"/>
              </a:rPr>
              <a:t>if  </a:t>
            </a:r>
            <a:r>
              <a:rPr lang="en-US" altLang="en-US" i="1" dirty="0">
                <a:solidFill>
                  <a:srgbClr val="1C09FF"/>
                </a:solidFill>
                <a:latin typeface="Calibri"/>
                <a:cs typeface="Calibri"/>
              </a:rPr>
              <a:t>Z=0  then PC &lt;= AAA else PC &lt;= PC + 1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C80E-3870-4CBC-9145-17CD98C386AC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549525" y="115669"/>
            <a:ext cx="34690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1C09FF"/>
                </a:solidFill>
                <a:latin typeface="Calibri"/>
                <a:ea typeface="ＭＳ Ｐゴシック" charset="0"/>
                <a:cs typeface="Calibri"/>
              </a:rPr>
              <a:t>If</a:t>
            </a:r>
            <a:r>
              <a:rPr lang="en-US" sz="3600" b="1" dirty="0" smtClean="0">
                <a:solidFill>
                  <a:srgbClr val="1C09FF"/>
                </a:solidFill>
                <a:latin typeface="Calibri"/>
                <a:ea typeface="ＭＳ Ｐゴシック" charset="0"/>
                <a:cs typeface="Calibri"/>
              </a:rPr>
              <a:t>-Else </a:t>
            </a:r>
            <a:r>
              <a:rPr lang="en-US" sz="3600" b="1" dirty="0">
                <a:solidFill>
                  <a:srgbClr val="1C09FF"/>
                </a:solidFill>
                <a:latin typeface="Calibri"/>
                <a:ea typeface="ＭＳ Ｐゴシック" charset="0"/>
                <a:cs typeface="Calibri"/>
              </a:rPr>
              <a:t>S</a:t>
            </a:r>
            <a:r>
              <a:rPr lang="en-US" sz="3600" b="1" dirty="0" smtClean="0">
                <a:solidFill>
                  <a:srgbClr val="1C09FF"/>
                </a:solidFill>
                <a:latin typeface="Calibri"/>
                <a:ea typeface="ＭＳ Ｐゴシック" charset="0"/>
                <a:cs typeface="Calibri"/>
              </a:rPr>
              <a:t>tatement</a:t>
            </a:r>
            <a:endParaRPr lang="en-US" sz="3600" dirty="0">
              <a:solidFill>
                <a:srgbClr val="1C09FF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990600" y="1004887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C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953000" y="1004887"/>
            <a:ext cx="309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Assembly language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04813" y="1865313"/>
            <a:ext cx="1782762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if (s0 == s1) {</a:t>
            </a:r>
          </a:p>
          <a:p>
            <a:pPr algn="l">
              <a:spcBef>
                <a:spcPct val="0"/>
              </a:spcBef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     ……….</a:t>
            </a:r>
          </a:p>
          <a:p>
            <a:pPr algn="l">
              <a:spcBef>
                <a:spcPct val="0"/>
              </a:spcBef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}</a:t>
            </a:r>
          </a:p>
          <a:p>
            <a:pPr algn="l">
              <a:spcBef>
                <a:spcPct val="0"/>
              </a:spcBef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else {</a:t>
            </a:r>
          </a:p>
          <a:p>
            <a:pPr algn="l">
              <a:spcBef>
                <a:spcPct val="0"/>
              </a:spcBef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     ………..</a:t>
            </a:r>
          </a:p>
          <a:p>
            <a:pPr algn="l">
              <a:spcBef>
                <a:spcPct val="0"/>
              </a:spcBef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}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4038600" y="762000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  <a:defRPr/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343400" y="1828800"/>
            <a:ext cx="18415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endParaRPr lang="en-US" sz="2200" dirty="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C80E-3870-4CBC-9145-17CD98C386AC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990600" y="1004887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C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953000" y="928687"/>
            <a:ext cx="309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Assembly language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04813" y="1865313"/>
            <a:ext cx="2433429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if (s0 == s1) {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…  </a:t>
            </a:r>
            <a:r>
              <a:rPr lang="en-US" altLang="en-US" sz="22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 if branch</a:t>
            </a:r>
            <a:endParaRPr lang="en-US" altLang="en-US" sz="2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}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else {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 else branch</a:t>
            </a:r>
            <a:endParaRPr lang="en-US" altLang="en-US" sz="2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}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4038600" y="762000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  <a:defRPr/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343400" y="1828800"/>
            <a:ext cx="18415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endParaRPr lang="en-US" sz="2200" dirty="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267200" y="1905000"/>
            <a:ext cx="4572000" cy="280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lvl="1" algn="l">
              <a:spcBef>
                <a:spcPct val="0"/>
              </a:spcBef>
            </a:pP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compare   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s0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, s1</a:t>
            </a:r>
          </a:p>
          <a:p>
            <a:pPr lvl="1" algn="l">
              <a:spcBef>
                <a:spcPct val="0"/>
              </a:spcBef>
            </a:pP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j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ump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	    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nz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else_branch</a:t>
            </a:r>
            <a:endParaRPr lang="en-US" altLang="en-US" sz="2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	… </a:t>
            </a:r>
            <a:r>
              <a:rPr lang="en-US" altLang="en-US" sz="22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; code for if </a:t>
            </a:r>
            <a:r>
              <a:rPr lang="en-US" altLang="en-US" sz="22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brnach</a:t>
            </a:r>
            <a:endParaRPr lang="en-US" altLang="en-US" sz="2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jump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if_done</a:t>
            </a:r>
            <a:endParaRPr lang="en-US" altLang="en-US" sz="2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else_branch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	…  </a:t>
            </a:r>
            <a:r>
              <a:rPr lang="en-US" altLang="en-US" sz="22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; code for else branch</a:t>
            </a:r>
            <a:endParaRPr lang="en-US" altLang="en-US" sz="2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if_done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…  </a:t>
            </a:r>
            <a:r>
              <a:rPr lang="en-US" altLang="en-US" sz="22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; code following the if </a:t>
            </a:r>
            <a:r>
              <a:rPr lang="en-US" altLang="en-US" sz="22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stmt</a:t>
            </a:r>
            <a:endParaRPr lang="en-US" altLang="en-US" sz="2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AA03-0AC8-4177-A023-5CBF40055CD6}" type="slidenum">
              <a:rPr lang="en-US" altLang="en-US" smtClean="0"/>
              <a:pPr/>
              <a:t>37</a:t>
            </a:fld>
            <a:endParaRPr lang="en-US" altLang="en-U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549525" y="115669"/>
            <a:ext cx="34690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1C09FF"/>
                </a:solidFill>
                <a:latin typeface="Calibri"/>
                <a:ea typeface="ＭＳ Ｐゴシック" charset="0"/>
                <a:cs typeface="Calibri"/>
              </a:rPr>
              <a:t>If</a:t>
            </a:r>
            <a:r>
              <a:rPr lang="en-US" sz="3600" b="1" dirty="0" smtClean="0">
                <a:solidFill>
                  <a:srgbClr val="1C09FF"/>
                </a:solidFill>
                <a:latin typeface="Calibri"/>
                <a:ea typeface="ＭＳ Ｐゴシック" charset="0"/>
                <a:cs typeface="Calibri"/>
              </a:rPr>
              <a:t>-Else </a:t>
            </a:r>
            <a:r>
              <a:rPr lang="en-US" sz="3600" b="1" dirty="0">
                <a:solidFill>
                  <a:srgbClr val="1C09FF"/>
                </a:solidFill>
                <a:latin typeface="Calibri"/>
                <a:ea typeface="ＭＳ Ｐゴシック" charset="0"/>
                <a:cs typeface="Calibri"/>
              </a:rPr>
              <a:t>S</a:t>
            </a:r>
            <a:r>
              <a:rPr lang="en-US" sz="3600" b="1" dirty="0" smtClean="0">
                <a:solidFill>
                  <a:srgbClr val="1C09FF"/>
                </a:solidFill>
                <a:latin typeface="Calibri"/>
                <a:ea typeface="ＭＳ Ｐゴシック" charset="0"/>
                <a:cs typeface="Calibri"/>
              </a:rPr>
              <a:t>tatement</a:t>
            </a:r>
            <a:endParaRPr lang="en-US" sz="3600" dirty="0">
              <a:solidFill>
                <a:srgbClr val="1C09FF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990600" y="1004887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C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953000" y="928687"/>
            <a:ext cx="309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Assembly language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04813" y="1865313"/>
            <a:ext cx="2433429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if (s0 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&gt;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s1) {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 if branch</a:t>
            </a:r>
            <a:endParaRPr lang="en-US" altLang="en-US" sz="2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}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else {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 else branch</a:t>
            </a:r>
            <a:endParaRPr lang="en-US" altLang="en-US" sz="2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}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4038600" y="762000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  <a:defRPr/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343400" y="1828800"/>
            <a:ext cx="18415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endParaRPr lang="en-US" sz="2200" dirty="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267200" y="1905000"/>
            <a:ext cx="45720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lvl="1" algn="l">
              <a:spcBef>
                <a:spcPct val="0"/>
              </a:spcBef>
            </a:pP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compare   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s0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, s1</a:t>
            </a:r>
          </a:p>
          <a:p>
            <a:pPr lvl="1" algn="l">
              <a:spcBef>
                <a:spcPct val="0"/>
              </a:spcBef>
            </a:pP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j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ump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	     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z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else_branch</a:t>
            </a:r>
            <a:endParaRPr lang="en-US" altLang="en-US" sz="22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lvl="1" algn="l">
              <a:spcBef>
                <a:spcPct val="0"/>
              </a:spcBef>
            </a:pP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jump	     c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else_branch</a:t>
            </a:r>
            <a:endParaRPr lang="en-US" altLang="en-US" sz="2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	… </a:t>
            </a:r>
            <a:r>
              <a:rPr lang="en-US" altLang="en-US" sz="22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; code for if </a:t>
            </a:r>
            <a:r>
              <a:rPr lang="en-US" altLang="en-US" sz="22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brnach</a:t>
            </a:r>
            <a:endParaRPr lang="en-US" altLang="en-US" sz="2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jump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if_done</a:t>
            </a:r>
            <a:endParaRPr lang="en-US" altLang="en-US" sz="2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else_branch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	…  </a:t>
            </a:r>
            <a:r>
              <a:rPr lang="en-US" altLang="en-US" sz="22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; code for else branch</a:t>
            </a:r>
            <a:endParaRPr lang="en-US" altLang="en-US" sz="2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if_done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…  </a:t>
            </a:r>
            <a:r>
              <a:rPr lang="en-US" altLang="en-US" sz="22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; code following the if </a:t>
            </a:r>
            <a:r>
              <a:rPr lang="en-US" altLang="en-US" sz="22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stmt</a:t>
            </a:r>
            <a:endParaRPr lang="en-US" altLang="en-US" sz="2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AA03-0AC8-4177-A023-5CBF40055CD6}" type="slidenum">
              <a:rPr lang="en-US" altLang="en-US" smtClean="0"/>
              <a:pPr/>
              <a:t>38</a:t>
            </a:fld>
            <a:endParaRPr lang="en-US" altLang="en-U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549525" y="115669"/>
            <a:ext cx="34690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1C09FF"/>
                </a:solidFill>
                <a:latin typeface="Calibri"/>
                <a:ea typeface="ＭＳ Ｐゴシック" charset="0"/>
                <a:cs typeface="Calibri"/>
              </a:rPr>
              <a:t>If</a:t>
            </a:r>
            <a:r>
              <a:rPr lang="en-US" sz="3600" b="1" dirty="0" smtClean="0">
                <a:solidFill>
                  <a:srgbClr val="1C09FF"/>
                </a:solidFill>
                <a:latin typeface="Calibri"/>
                <a:ea typeface="ＭＳ Ｐゴシック" charset="0"/>
                <a:cs typeface="Calibri"/>
              </a:rPr>
              <a:t>-Else </a:t>
            </a:r>
            <a:r>
              <a:rPr lang="en-US" sz="3600" b="1" dirty="0">
                <a:solidFill>
                  <a:srgbClr val="1C09FF"/>
                </a:solidFill>
                <a:latin typeface="Calibri"/>
                <a:ea typeface="ＭＳ Ｐゴシック" charset="0"/>
                <a:cs typeface="Calibri"/>
              </a:rPr>
              <a:t>S</a:t>
            </a:r>
            <a:r>
              <a:rPr lang="en-US" sz="3600" b="1" dirty="0" smtClean="0">
                <a:solidFill>
                  <a:srgbClr val="1C09FF"/>
                </a:solidFill>
                <a:latin typeface="Calibri"/>
                <a:ea typeface="ＭＳ Ｐゴシック" charset="0"/>
                <a:cs typeface="Calibri"/>
              </a:rPr>
              <a:t>tatement</a:t>
            </a:r>
            <a:endParaRPr lang="en-US" sz="3600" dirty="0">
              <a:solidFill>
                <a:srgbClr val="1C09FF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7676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990600" y="852487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C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953000" y="852487"/>
            <a:ext cx="309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Assembly language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09600" y="1447800"/>
            <a:ext cx="3048000" cy="449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switch (s0) {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case 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value_1: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    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……….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   break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case 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value_2: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   …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…….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   break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	case 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value_3: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   …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…….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   break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default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   …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…….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}</a:t>
            </a:r>
            <a:endParaRPr lang="en-US" altLang="en-US" sz="2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4038600" y="762000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  <a:defRPr/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343400" y="1828800"/>
            <a:ext cx="18415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endParaRPr lang="en-US" sz="2200" dirty="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AA03-0AC8-4177-A023-5CBF40055CD6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549525" y="115669"/>
            <a:ext cx="35799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1C09FF"/>
                </a:solidFill>
                <a:latin typeface="Calibri"/>
                <a:ea typeface="ＭＳ Ｐゴシック" charset="0"/>
                <a:cs typeface="Calibri"/>
              </a:rPr>
              <a:t>Switch </a:t>
            </a:r>
            <a:r>
              <a:rPr lang="en-US" sz="3600" b="1" dirty="0">
                <a:solidFill>
                  <a:srgbClr val="1C09FF"/>
                </a:solidFill>
                <a:latin typeface="Calibri"/>
                <a:ea typeface="ＭＳ Ｐゴシック" charset="0"/>
                <a:cs typeface="Calibri"/>
              </a:rPr>
              <a:t>S</a:t>
            </a:r>
            <a:r>
              <a:rPr lang="en-US" sz="3600" b="1" dirty="0" smtClean="0">
                <a:solidFill>
                  <a:srgbClr val="1C09FF"/>
                </a:solidFill>
                <a:latin typeface="Calibri"/>
                <a:ea typeface="ＭＳ Ｐゴシック" charset="0"/>
                <a:cs typeface="Calibri"/>
              </a:rPr>
              <a:t>tatement</a:t>
            </a:r>
            <a:endParaRPr lang="en-US" sz="3600" dirty="0">
              <a:solidFill>
                <a:srgbClr val="1C09FF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2819400" y="115888"/>
            <a:ext cx="3779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Addressing modes</a:t>
            </a:r>
            <a:endParaRPr lang="en-US" altLang="en-US" sz="3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6" name="Line 12"/>
          <p:cNvSpPr>
            <a:spLocks noChangeShapeType="1"/>
          </p:cNvSpPr>
          <p:nvPr/>
        </p:nvSpPr>
        <p:spPr bwMode="auto">
          <a:xfrm>
            <a:off x="5105400" y="920750"/>
            <a:ext cx="9525" cy="539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27" name="Group 20"/>
          <p:cNvGrpSpPr>
            <a:grpSpLocks/>
          </p:cNvGrpSpPr>
          <p:nvPr/>
        </p:nvGrpSpPr>
        <p:grpSpPr bwMode="auto">
          <a:xfrm>
            <a:off x="533400" y="2743200"/>
            <a:ext cx="7953375" cy="1931988"/>
            <a:chOff x="762000" y="2514600"/>
            <a:chExt cx="7953036" cy="1662450"/>
          </a:xfrm>
        </p:grpSpPr>
        <p:sp>
          <p:nvSpPr>
            <p:cNvPr id="26642" name="Text Box 5"/>
            <p:cNvSpPr txBox="1">
              <a:spLocks noChangeArrowheads="1"/>
            </p:cNvSpPr>
            <p:nvPr/>
          </p:nvSpPr>
          <p:spPr bwMode="auto">
            <a:xfrm>
              <a:off x="762000" y="2514600"/>
              <a:ext cx="2049463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Direct mode</a:t>
              </a:r>
              <a:endPara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643" name="Text Box 6"/>
            <p:cNvSpPr txBox="1">
              <a:spLocks noChangeArrowheads="1"/>
            </p:cNvSpPr>
            <p:nvPr/>
          </p:nvSpPr>
          <p:spPr bwMode="auto">
            <a:xfrm>
              <a:off x="1547820" y="3170563"/>
              <a:ext cx="2262093" cy="100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</a:rPr>
                <a:t>ADD     sa,  sf</a:t>
              </a:r>
            </a:p>
            <a:p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</a:rPr>
                <a:t>IN  s5,  0x2a</a:t>
              </a:r>
            </a:p>
          </p:txBody>
        </p:sp>
        <p:sp>
          <p:nvSpPr>
            <p:cNvPr id="26644" name="Text Box 14"/>
            <p:cNvSpPr txBox="1">
              <a:spLocks noChangeArrowheads="1"/>
            </p:cNvSpPr>
            <p:nvPr/>
          </p:nvSpPr>
          <p:spPr bwMode="auto">
            <a:xfrm>
              <a:off x="5733265" y="3124200"/>
              <a:ext cx="2981771" cy="100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sa &lt;= sa + sf</a:t>
              </a:r>
            </a:p>
            <a:p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</a:rPr>
                <a:t>s5 &lt;= PORT(0x2a) </a:t>
              </a:r>
              <a:endPara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26628" name="Group 21"/>
          <p:cNvGrpSpPr>
            <a:grpSpLocks/>
          </p:cNvGrpSpPr>
          <p:nvPr/>
        </p:nvGrpSpPr>
        <p:grpSpPr bwMode="auto">
          <a:xfrm>
            <a:off x="533400" y="4848225"/>
            <a:ext cx="7999413" cy="1687513"/>
            <a:chOff x="685800" y="5000625"/>
            <a:chExt cx="7998614" cy="1686789"/>
          </a:xfrm>
        </p:grpSpPr>
        <p:sp>
          <p:nvSpPr>
            <p:cNvPr id="26639" name="Text Box 9"/>
            <p:cNvSpPr txBox="1">
              <a:spLocks noChangeArrowheads="1"/>
            </p:cNvSpPr>
            <p:nvPr/>
          </p:nvSpPr>
          <p:spPr bwMode="auto">
            <a:xfrm>
              <a:off x="685800" y="5000625"/>
              <a:ext cx="23422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Indirect mode</a:t>
              </a:r>
              <a:endPara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640" name="Text Box 10"/>
            <p:cNvSpPr txBox="1">
              <a:spLocks noChangeArrowheads="1"/>
            </p:cNvSpPr>
            <p:nvPr/>
          </p:nvSpPr>
          <p:spPr bwMode="auto">
            <a:xfrm>
              <a:off x="1676400" y="5518153"/>
              <a:ext cx="3047759" cy="1169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</a:rPr>
                <a:t>STORE s3, (sa)</a:t>
              </a:r>
            </a:p>
            <a:p>
              <a:pPr algn="l"/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</a:rPr>
                <a:t>IN  s9, (s2)</a:t>
              </a:r>
            </a:p>
          </p:txBody>
        </p:sp>
        <p:sp>
          <p:nvSpPr>
            <p:cNvPr id="26641" name="Text Box 15"/>
            <p:cNvSpPr txBox="1">
              <a:spLocks noChangeArrowheads="1"/>
            </p:cNvSpPr>
            <p:nvPr/>
          </p:nvSpPr>
          <p:spPr bwMode="auto">
            <a:xfrm>
              <a:off x="5842314" y="5486400"/>
              <a:ext cx="2842100" cy="1169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</a:rPr>
                <a:t>RAM((sa)) &lt;= s3</a:t>
              </a:r>
            </a:p>
            <a:p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</a:rPr>
                <a:t>s9 &lt;= PORT((s2))  </a:t>
              </a:r>
            </a:p>
          </p:txBody>
        </p:sp>
      </p:grpSp>
      <p:grpSp>
        <p:nvGrpSpPr>
          <p:cNvPr id="26629" name="Group 19"/>
          <p:cNvGrpSpPr>
            <a:grpSpLocks/>
          </p:cNvGrpSpPr>
          <p:nvPr/>
        </p:nvGrpSpPr>
        <p:grpSpPr bwMode="auto">
          <a:xfrm>
            <a:off x="609600" y="914400"/>
            <a:ext cx="8305800" cy="1819275"/>
            <a:chOff x="685800" y="717550"/>
            <a:chExt cx="8305872" cy="1493211"/>
          </a:xfrm>
        </p:grpSpPr>
        <p:sp>
          <p:nvSpPr>
            <p:cNvPr id="26636" name="Text Box 11"/>
            <p:cNvSpPr txBox="1">
              <a:spLocks noChangeArrowheads="1"/>
            </p:cNvSpPr>
            <p:nvPr/>
          </p:nvSpPr>
          <p:spPr bwMode="auto">
            <a:xfrm>
              <a:off x="5715000" y="1250950"/>
              <a:ext cx="3276672" cy="959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s7 &lt;= s7 – 0x07 	</a:t>
              </a:r>
            </a:p>
            <a:p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  s2 &lt;= </a:t>
              </a:r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</a:rPr>
                <a:t>s2 + 0x08 + C</a:t>
              </a:r>
              <a:endPara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26637" name="Text Box 3"/>
            <p:cNvSpPr txBox="1">
              <a:spLocks noChangeArrowheads="1"/>
            </p:cNvSpPr>
            <p:nvPr/>
          </p:nvSpPr>
          <p:spPr bwMode="auto">
            <a:xfrm>
              <a:off x="685800" y="717550"/>
              <a:ext cx="2743200" cy="429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Immediate mode</a:t>
              </a:r>
              <a:endPara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638" name="Text Box 4"/>
            <p:cNvSpPr txBox="1">
              <a:spLocks noChangeArrowheads="1"/>
            </p:cNvSpPr>
            <p:nvPr/>
          </p:nvSpPr>
          <p:spPr bwMode="auto">
            <a:xfrm>
              <a:off x="1447807" y="1217936"/>
              <a:ext cx="2971826" cy="959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</a:rPr>
                <a:t>SUB       s7,  0x07</a:t>
              </a:r>
            </a:p>
            <a:p>
              <a:pPr algn="l"/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</a:rPr>
                <a:t>ADDC   s2,  0x08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276600" y="1562100"/>
            <a:ext cx="914400" cy="4953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76600" y="2209800"/>
            <a:ext cx="838200" cy="4572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98825" y="3529013"/>
            <a:ext cx="228600" cy="4826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70163" y="4244975"/>
            <a:ext cx="914400" cy="3810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76600" y="5410200"/>
            <a:ext cx="609600" cy="4953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25725" y="6030913"/>
            <a:ext cx="609600" cy="4953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C80E-3870-4CBC-9145-17CD98C386AC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990600" y="776287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C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953000" y="776287"/>
            <a:ext cx="309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Assembly language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4038600" y="762000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  <a:defRPr/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343400" y="1828800"/>
            <a:ext cx="18415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endParaRPr lang="en-US" sz="2200" dirty="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343400" y="1295400"/>
            <a:ext cx="464820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compare </a:t>
            </a:r>
            <a:r>
              <a:rPr lang="en-US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s0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, value_1</a:t>
            </a:r>
          </a:p>
          <a:p>
            <a:pPr algn="l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jump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nz</a:t>
            </a:r>
            <a:r>
              <a:rPr lang="en-US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case_2</a:t>
            </a:r>
          </a:p>
          <a:p>
            <a:pPr algn="l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; code for case 1</a:t>
            </a:r>
            <a:endParaRPr lang="en-US" altLang="en-US" sz="20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jump </a:t>
            </a:r>
            <a:r>
              <a:rPr lang="en-US" alt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case_done</a:t>
            </a:r>
            <a:endParaRPr lang="en-US" altLang="en-US" sz="20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case_2: </a:t>
            </a:r>
          </a:p>
          <a:p>
            <a:pPr algn="l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compare</a:t>
            </a:r>
            <a:r>
              <a:rPr lang="en-US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s0, value_2</a:t>
            </a:r>
          </a:p>
          <a:p>
            <a:pPr algn="l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jump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nz</a:t>
            </a:r>
            <a:r>
              <a:rPr lang="en-US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case_3</a:t>
            </a:r>
          </a:p>
          <a:p>
            <a:pPr algn="l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…  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; code for 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case 2</a:t>
            </a:r>
            <a:endParaRPr lang="en-US" altLang="en-US" sz="20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jump </a:t>
            </a:r>
            <a:r>
              <a:rPr lang="en-US" alt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case_done</a:t>
            </a:r>
            <a:endParaRPr lang="en-US" altLang="en-US" sz="20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case_3:</a:t>
            </a:r>
          </a:p>
          <a:p>
            <a:pPr algn="l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compare </a:t>
            </a:r>
            <a:r>
              <a:rPr lang="en-US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s0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, value_3</a:t>
            </a:r>
          </a:p>
          <a:p>
            <a:pPr algn="l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jump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nz</a:t>
            </a:r>
            <a:r>
              <a:rPr lang="en-US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default</a:t>
            </a:r>
          </a:p>
          <a:p>
            <a:pPr algn="l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…  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; code for case 3</a:t>
            </a:r>
            <a:endParaRPr lang="en-US" altLang="en-US" sz="20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jump</a:t>
            </a:r>
            <a:r>
              <a:rPr lang="en-US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case_done</a:t>
            </a:r>
            <a:endParaRPr lang="en-US" altLang="en-US" sz="20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default:</a:t>
            </a:r>
          </a:p>
          <a:p>
            <a:pPr algn="l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	</a:t>
            </a:r>
            <a:r>
              <a:rPr lang="en-US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; code for the default case</a:t>
            </a:r>
            <a:endParaRPr lang="en-US" altLang="en-US" sz="20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case_done</a:t>
            </a:r>
            <a:r>
              <a:rPr lang="en-US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; code following the case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stmy</a:t>
            </a:r>
            <a:endParaRPr lang="en-US" altLang="en-US" sz="2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AA03-0AC8-4177-A023-5CBF40055CD6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09600" y="1447800"/>
            <a:ext cx="3048000" cy="449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switch (s0) {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case 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value_1: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    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……….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   break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case 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value_2: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   …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…….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   break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	case 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value_3: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   …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…….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   break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default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   …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…….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}</a:t>
            </a:r>
            <a:endParaRPr lang="en-US" altLang="en-US" sz="2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49525" y="115669"/>
            <a:ext cx="35799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1C09FF"/>
                </a:solidFill>
                <a:latin typeface="Calibri"/>
                <a:ea typeface="ＭＳ Ｐゴシック" charset="0"/>
                <a:cs typeface="Calibri"/>
              </a:rPr>
              <a:t>Switch </a:t>
            </a:r>
            <a:r>
              <a:rPr lang="en-US" sz="3600" b="1" dirty="0">
                <a:solidFill>
                  <a:srgbClr val="1C09FF"/>
                </a:solidFill>
                <a:latin typeface="Calibri"/>
                <a:ea typeface="ＭＳ Ｐゴシック" charset="0"/>
                <a:cs typeface="Calibri"/>
              </a:rPr>
              <a:t>S</a:t>
            </a:r>
            <a:r>
              <a:rPr lang="en-US" sz="3600" b="1" dirty="0" smtClean="0">
                <a:solidFill>
                  <a:srgbClr val="1C09FF"/>
                </a:solidFill>
                <a:latin typeface="Calibri"/>
                <a:ea typeface="ＭＳ Ｐゴシック" charset="0"/>
                <a:cs typeface="Calibri"/>
              </a:rPr>
              <a:t>tatement</a:t>
            </a:r>
            <a:endParaRPr lang="en-US" sz="3600" dirty="0">
              <a:solidFill>
                <a:srgbClr val="1C09FF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028700" y="985838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C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099050" y="1004888"/>
            <a:ext cx="309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US" sz="2800" b="1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Assembly language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81000" y="2133600"/>
            <a:ext cx="32893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 for(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=MAX,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&gt;=0,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--) {</a:t>
            </a:r>
          </a:p>
          <a:p>
            <a:pPr algn="l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 loop body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   }</a:t>
            </a: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4238625" y="762000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  <a:defRPr/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AA03-0AC8-4177-A023-5CBF40055CD6}" type="slidenum">
              <a:rPr lang="en-US" altLang="en-US" smtClean="0"/>
              <a:pPr/>
              <a:t>41</a:t>
            </a:fld>
            <a:endParaRPr lang="en-US" altLang="en-U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329035" y="115669"/>
            <a:ext cx="18525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1C09FF"/>
                </a:solidFill>
                <a:latin typeface="Calibri"/>
                <a:ea typeface="ＭＳ Ｐゴシック" charset="0"/>
                <a:cs typeface="Calibri"/>
              </a:rPr>
              <a:t>For Loop</a:t>
            </a:r>
            <a:endParaRPr lang="en-US" sz="3600" dirty="0">
              <a:solidFill>
                <a:srgbClr val="1C09FF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028700" y="909638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US" sz="2800" b="1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C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099050" y="928688"/>
            <a:ext cx="309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US" sz="2800" b="1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Assembly language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57200" y="1447800"/>
            <a:ext cx="3116263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 for(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=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MAX;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&gt;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0;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--) {</a:t>
            </a:r>
          </a:p>
          <a:p>
            <a:pPr algn="l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; loop body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   }</a:t>
            </a: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4238625" y="762000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  <a:defRPr/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419600" y="1676400"/>
            <a:ext cx="44196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load 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s0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, MAX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for_loop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2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; code for loop body</a:t>
            </a:r>
            <a:endParaRPr lang="en-US" altLang="en-US" sz="2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sub  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s0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, 1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jump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nz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for_loop</a:t>
            </a:r>
            <a:endParaRPr lang="en-US" altLang="en-US" sz="2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3400" y="3810000"/>
            <a:ext cx="32893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 for(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=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MAX;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&gt;=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0;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--) {</a:t>
            </a:r>
          </a:p>
          <a:p>
            <a:pPr algn="l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; loop body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   }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495800" y="3962400"/>
            <a:ext cx="4343400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load 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s0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, MAX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for_loop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; code for loop body</a:t>
            </a:r>
            <a:endParaRPr lang="en-US" altLang="en-US" sz="2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sub 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s0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, 1</a:t>
            </a:r>
          </a:p>
          <a:p>
            <a:pPr algn="l">
              <a:spcBef>
                <a:spcPct val="0"/>
              </a:spcBef>
            </a:pP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jump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nc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for_loop</a:t>
            </a:r>
            <a:endParaRPr lang="en-US" altLang="en-US" sz="2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AA03-0AC8-4177-A023-5CBF40055CD6}" type="slidenum">
              <a:rPr lang="en-US" altLang="en-US" smtClean="0"/>
              <a:pPr/>
              <a:t>42</a:t>
            </a:fld>
            <a:endParaRPr lang="en-US" altLang="en-US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329035" y="115669"/>
            <a:ext cx="18525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1C09FF"/>
                </a:solidFill>
                <a:latin typeface="Calibri"/>
                <a:ea typeface="ＭＳ Ｐゴシック" charset="0"/>
                <a:cs typeface="Calibri"/>
              </a:rPr>
              <a:t>For Loop</a:t>
            </a:r>
            <a:endParaRPr lang="en-US" sz="3600" dirty="0">
              <a:solidFill>
                <a:srgbClr val="1C09FF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Box 1"/>
          <p:cNvSpPr txBox="1">
            <a:spLocks noChangeArrowheads="1"/>
          </p:cNvSpPr>
          <p:nvPr/>
        </p:nvSpPr>
        <p:spPr bwMode="auto">
          <a:xfrm>
            <a:off x="3036888" y="2743200"/>
            <a:ext cx="30908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Calibri"/>
                <a:cs typeface="Calibri"/>
              </a:rPr>
              <a:t>Subroutines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C80E-3870-4CBC-9145-17CD98C386AC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ChangeArrowheads="1"/>
          </p:cNvSpPr>
          <p:nvPr/>
        </p:nvSpPr>
        <p:spPr bwMode="auto">
          <a:xfrm>
            <a:off x="304800" y="206514"/>
            <a:ext cx="75739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4000" b="1" dirty="0">
                <a:solidFill>
                  <a:srgbClr val="0000FF"/>
                </a:solidFill>
                <a:latin typeface="Calibri"/>
                <a:cs typeface="Calibri"/>
              </a:rPr>
              <a:t>Subroutine-Related Instructions</a:t>
            </a:r>
          </a:p>
        </p:txBody>
      </p:sp>
      <p:sp>
        <p:nvSpPr>
          <p:cNvPr id="79874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0772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b="1" dirty="0">
                <a:latin typeface="Calibri"/>
                <a:cs typeface="Calibri"/>
              </a:rPr>
              <a:t>CALL    AAA</a:t>
            </a:r>
          </a:p>
          <a:p>
            <a:pPr algn="l" eaLnBrk="1" hangingPunct="1">
              <a:lnSpc>
                <a:spcPct val="50000"/>
              </a:lnSpc>
            </a:pP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TOS 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&lt;= TOS+1; STACK[TOS] &lt;= PC; PC &lt;= AAA</a:t>
            </a:r>
            <a:b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</a:br>
            <a:endParaRPr lang="en-US" altLang="en-US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 algn="l" eaLnBrk="1" hangingPunct="1"/>
            <a:r>
              <a:rPr lang="en-US" altLang="en-US" b="1" dirty="0">
                <a:latin typeface="Calibri"/>
                <a:cs typeface="Calibri"/>
              </a:rPr>
              <a:t>CALL  C | Z ,  AAA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if  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C | Z =1  then 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  </a:t>
            </a: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  TOS 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&lt;= TOS+1; STACK[TOS] &lt;= PC; PC &lt;= AAA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else </a:t>
            </a:r>
            <a:endParaRPr lang="en-US" altLang="en-US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  </a:t>
            </a: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  PC 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&lt;= PC + </a:t>
            </a: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endParaRPr lang="en-US" altLang="en-US" dirty="0">
              <a:latin typeface="Calibri"/>
              <a:cs typeface="Calibri"/>
            </a:endParaRPr>
          </a:p>
          <a:p>
            <a:pPr algn="l" eaLnBrk="1" hangingPunct="1"/>
            <a:r>
              <a:rPr lang="en-US" altLang="en-US" b="1" dirty="0">
                <a:latin typeface="Calibri"/>
                <a:cs typeface="Calibri"/>
              </a:rPr>
              <a:t>CALL  NC | NZ ,  AAA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if  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C | Z =0  then 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    </a:t>
            </a: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 TOS 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&lt;= TOS+1; STACK[TOS] &lt;= PC; PC &lt;= AAA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else </a:t>
            </a:r>
            <a:endParaRPr lang="en-US" altLang="en-US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    </a:t>
            </a: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 PC 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&lt;= PC + </a:t>
            </a: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endParaRPr lang="en-US" altLang="en-US" i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C80E-3870-4CBC-9145-17CD98C386AC}" type="slidenum">
              <a:rPr lang="en-US" altLang="en-US" smtClean="0"/>
              <a:pPr/>
              <a:t>44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343400" y="3810000"/>
            <a:ext cx="4641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6600"/>
                </a:solidFill>
                <a:latin typeface="Calibri"/>
                <a:cs typeface="Calibri"/>
              </a:rPr>
              <a:t>Register/scratch pad RAM must be saved manually</a:t>
            </a:r>
            <a:endParaRPr lang="en-US" sz="2400" i="1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Box 4"/>
          <p:cNvSpPr txBox="1">
            <a:spLocks noChangeArrowheads="1"/>
          </p:cNvSpPr>
          <p:nvPr/>
        </p:nvSpPr>
        <p:spPr bwMode="auto">
          <a:xfrm>
            <a:off x="381000" y="1202353"/>
            <a:ext cx="80772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b="1" dirty="0" smtClean="0">
                <a:latin typeface="Calibri"/>
                <a:cs typeface="Calibri"/>
              </a:rPr>
              <a:t>RETURN</a:t>
            </a:r>
            <a:endParaRPr lang="en-US" altLang="en-US" b="1" dirty="0">
              <a:latin typeface="Calibri"/>
              <a:cs typeface="Calibri"/>
            </a:endParaRPr>
          </a:p>
          <a:p>
            <a:pPr algn="l" eaLnBrk="1" hangingPunct="1">
              <a:lnSpc>
                <a:spcPct val="50000"/>
              </a:lnSpc>
            </a:pP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PC 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&lt;= STACK[TOS]  + 1;  TOS &lt;= TOS - </a:t>
            </a: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endParaRPr lang="en-US" altLang="en-US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 algn="l" eaLnBrk="1" hangingPunct="1"/>
            <a:r>
              <a:rPr lang="en-US" altLang="en-US" b="1" dirty="0" smtClean="0">
                <a:latin typeface="Calibri"/>
                <a:cs typeface="Calibri"/>
              </a:rPr>
              <a:t>RETURN    </a:t>
            </a:r>
            <a:r>
              <a:rPr lang="en-US" altLang="en-US" b="1" dirty="0">
                <a:latin typeface="Calibri"/>
                <a:cs typeface="Calibri"/>
              </a:rPr>
              <a:t>C | Z 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if  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C | Z =1  then 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    PC 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&lt;= STACK[TOS]  + 1;  TOS &lt;= TOS </a:t>
            </a: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– 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else </a:t>
            </a:r>
            <a:endParaRPr lang="en-US" altLang="en-US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    PC 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&lt;= PC + </a:t>
            </a: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endParaRPr lang="en-US" altLang="en-US" dirty="0">
              <a:latin typeface="Calibri"/>
              <a:cs typeface="Calibri"/>
            </a:endParaRPr>
          </a:p>
          <a:p>
            <a:pPr algn="l" eaLnBrk="1" hangingPunct="1"/>
            <a:r>
              <a:rPr lang="en-US" altLang="en-US" b="1" dirty="0" smtClean="0">
                <a:latin typeface="Calibri"/>
                <a:cs typeface="Calibri"/>
              </a:rPr>
              <a:t>RETURN    </a:t>
            </a:r>
            <a:r>
              <a:rPr lang="en-US" altLang="en-US" b="1" dirty="0">
                <a:latin typeface="Calibri"/>
                <a:cs typeface="Calibri"/>
              </a:rPr>
              <a:t>NC | NZ 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if  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C | Z =0  then 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    PC 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&lt;= STACK[TOS]  + 1;  TOS &lt;= TOS </a:t>
            </a: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– 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else </a:t>
            </a:r>
            <a:endParaRPr lang="en-US" altLang="en-US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altLang="en-US" i="1" dirty="0" smtClean="0">
                <a:solidFill>
                  <a:srgbClr val="0000FF"/>
                </a:solidFill>
                <a:latin typeface="Calibri"/>
                <a:cs typeface="Calibri"/>
              </a:rPr>
              <a:t>    PC </a:t>
            </a:r>
            <a:r>
              <a:rPr lang="en-US" altLang="en-US" i="1" dirty="0">
                <a:solidFill>
                  <a:srgbClr val="0000FF"/>
                </a:solidFill>
                <a:latin typeface="Calibri"/>
                <a:cs typeface="Calibri"/>
              </a:rPr>
              <a:t>&lt;= PC + 1</a:t>
            </a:r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228600" y="152400"/>
            <a:ext cx="80782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4000" b="1" dirty="0">
                <a:solidFill>
                  <a:srgbClr val="0000FF"/>
                </a:solidFill>
                <a:latin typeface="Calibri"/>
                <a:cs typeface="Calibri"/>
              </a:rPr>
              <a:t>Subroutine-Related Instructions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C80E-3870-4CBC-9145-17CD98C386AC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6261100" cy="614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2743200" cy="2133600"/>
          </a:xfrm>
        </p:spPr>
        <p:txBody>
          <a:bodyPr/>
          <a:lstStyle/>
          <a:p>
            <a:pPr algn="l"/>
            <a:r>
              <a:rPr lang="en-US" altLang="en-US" sz="4000" b="1" dirty="0" smtClean="0">
                <a:solidFill>
                  <a:srgbClr val="0000FF"/>
                </a:solidFill>
              </a:rPr>
              <a:t>Subroutine Call Flow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Box 4"/>
          <p:cNvSpPr txBox="1">
            <a:spLocks noChangeArrowheads="1"/>
          </p:cNvSpPr>
          <p:nvPr/>
        </p:nvSpPr>
        <p:spPr bwMode="auto">
          <a:xfrm>
            <a:off x="381000" y="1202353"/>
            <a:ext cx="8077200" cy="521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lnSpc>
                <a:spcPct val="60000"/>
              </a:lnSpc>
            </a:pPr>
            <a:r>
              <a:rPr lang="en-US" altLang="en-US" dirty="0" err="1" smtClean="0">
                <a:latin typeface="Calibri"/>
                <a:cs typeface="Calibri"/>
              </a:rPr>
              <a:t>mult_soft</a:t>
            </a:r>
            <a:r>
              <a:rPr lang="en-US" altLang="en-US" dirty="0" smtClean="0">
                <a:latin typeface="Calibri"/>
                <a:cs typeface="Calibri"/>
              </a:rPr>
              <a:t>:			</a:t>
            </a:r>
            <a:r>
              <a:rPr lang="en-US" altLang="en-US" i="1" dirty="0" smtClean="0">
                <a:latin typeface="Calibri"/>
                <a:cs typeface="Calibri"/>
              </a:rPr>
              <a:t>; (s5, s6) &lt;= s3 * s4</a:t>
            </a:r>
            <a:endParaRPr lang="en-US" altLang="en-US" dirty="0" smtClean="0">
              <a:latin typeface="Calibri"/>
              <a:cs typeface="Calibri"/>
            </a:endParaRPr>
          </a:p>
          <a:p>
            <a:pPr algn="l" eaLnBrk="1" hangingPunct="1">
              <a:lnSpc>
                <a:spcPct val="60000"/>
              </a:lnSpc>
            </a:pPr>
            <a:r>
              <a:rPr lang="en-US" altLang="en-US" dirty="0">
                <a:latin typeface="Calibri"/>
                <a:cs typeface="Calibri"/>
              </a:rPr>
              <a:t>	</a:t>
            </a:r>
            <a:r>
              <a:rPr lang="en-US" altLang="en-US" b="1" dirty="0" smtClean="0">
                <a:latin typeface="Calibri"/>
                <a:cs typeface="Calibri"/>
              </a:rPr>
              <a:t>load</a:t>
            </a:r>
            <a:r>
              <a:rPr lang="en-US" altLang="en-US" dirty="0" smtClean="0">
                <a:latin typeface="Calibri"/>
                <a:cs typeface="Calibri"/>
              </a:rPr>
              <a:t> s5, 00		</a:t>
            </a:r>
            <a:r>
              <a:rPr lang="en-US" altLang="en-US" i="1" dirty="0" smtClean="0">
                <a:latin typeface="Calibri"/>
                <a:cs typeface="Calibri"/>
              </a:rPr>
              <a:t>; clear s5</a:t>
            </a:r>
          </a:p>
          <a:p>
            <a:pPr algn="l" eaLnBrk="1" hangingPunct="1">
              <a:lnSpc>
                <a:spcPct val="60000"/>
              </a:lnSpc>
            </a:pPr>
            <a:r>
              <a:rPr lang="en-US" altLang="en-US" i="1" dirty="0">
                <a:latin typeface="Calibri"/>
                <a:cs typeface="Calibri"/>
              </a:rPr>
              <a:t>	</a:t>
            </a:r>
            <a:r>
              <a:rPr lang="en-US" altLang="en-US" b="1" dirty="0" smtClean="0">
                <a:latin typeface="Calibri"/>
                <a:cs typeface="Calibri"/>
              </a:rPr>
              <a:t>load</a:t>
            </a:r>
            <a:r>
              <a:rPr lang="en-US" altLang="en-US" dirty="0" smtClean="0">
                <a:latin typeface="Calibri"/>
                <a:cs typeface="Calibri"/>
              </a:rPr>
              <a:t> s0, 08		</a:t>
            </a:r>
            <a:r>
              <a:rPr lang="en-US" altLang="en-US" i="1" dirty="0" smtClean="0">
                <a:latin typeface="Calibri"/>
                <a:cs typeface="Calibri"/>
              </a:rPr>
              <a:t>; initialize loop index</a:t>
            </a:r>
          </a:p>
          <a:p>
            <a:pPr algn="l" eaLnBrk="1" hangingPunct="1">
              <a:lnSpc>
                <a:spcPct val="60000"/>
              </a:lnSpc>
            </a:pPr>
            <a:r>
              <a:rPr lang="en-US" altLang="en-US" dirty="0" err="1" smtClean="0">
                <a:latin typeface="Calibri"/>
                <a:cs typeface="Calibri"/>
              </a:rPr>
              <a:t>mult_loop</a:t>
            </a:r>
            <a:r>
              <a:rPr lang="en-US" altLang="en-US" dirty="0" smtClean="0">
                <a:latin typeface="Calibri"/>
                <a:cs typeface="Calibri"/>
              </a:rPr>
              <a:t>:</a:t>
            </a:r>
          </a:p>
          <a:p>
            <a:pPr algn="l" eaLnBrk="1" hangingPunct="1">
              <a:lnSpc>
                <a:spcPct val="60000"/>
              </a:lnSpc>
            </a:pPr>
            <a:r>
              <a:rPr lang="en-US" altLang="en-US" dirty="0">
                <a:latin typeface="Calibri"/>
                <a:cs typeface="Calibri"/>
              </a:rPr>
              <a:t>	</a:t>
            </a:r>
            <a:r>
              <a:rPr lang="en-US" altLang="en-US" b="1" dirty="0" smtClean="0">
                <a:latin typeface="Calibri"/>
                <a:cs typeface="Calibri"/>
              </a:rPr>
              <a:t>sr0</a:t>
            </a:r>
            <a:r>
              <a:rPr lang="en-US" altLang="en-US" dirty="0" smtClean="0">
                <a:latin typeface="Calibri"/>
                <a:cs typeface="Calibri"/>
              </a:rPr>
              <a:t> s4			</a:t>
            </a:r>
            <a:r>
              <a:rPr lang="en-US" altLang="en-US" i="1" dirty="0">
                <a:latin typeface="Calibri"/>
                <a:cs typeface="Calibri"/>
              </a:rPr>
              <a:t>; </a:t>
            </a:r>
            <a:r>
              <a:rPr lang="en-US" altLang="en-US" i="1" dirty="0" err="1">
                <a:latin typeface="Calibri"/>
                <a:cs typeface="Calibri"/>
              </a:rPr>
              <a:t>shoft</a:t>
            </a:r>
            <a:r>
              <a:rPr lang="en-US" altLang="en-US" i="1" dirty="0">
                <a:latin typeface="Calibri"/>
                <a:cs typeface="Calibri"/>
              </a:rPr>
              <a:t> LSB to </a:t>
            </a:r>
            <a:r>
              <a:rPr lang="en-US" altLang="en-US" i="1" dirty="0" smtClean="0">
                <a:latin typeface="Calibri"/>
                <a:cs typeface="Calibri"/>
              </a:rPr>
              <a:t>carry</a:t>
            </a:r>
          </a:p>
          <a:p>
            <a:pPr algn="l" eaLnBrk="1" hangingPunct="1">
              <a:lnSpc>
                <a:spcPct val="60000"/>
              </a:lnSpc>
            </a:pPr>
            <a:r>
              <a:rPr lang="en-US" altLang="en-US" dirty="0">
                <a:latin typeface="Calibri"/>
                <a:cs typeface="Calibri"/>
              </a:rPr>
              <a:t>	</a:t>
            </a:r>
            <a:r>
              <a:rPr lang="en-US" altLang="en-US" b="1" dirty="0" smtClean="0">
                <a:latin typeface="Calibri"/>
                <a:cs typeface="Calibri"/>
              </a:rPr>
              <a:t>jump</a:t>
            </a:r>
            <a:r>
              <a:rPr lang="en-US" altLang="en-US" dirty="0" smtClean="0">
                <a:latin typeface="Calibri"/>
                <a:cs typeface="Calibri"/>
              </a:rPr>
              <a:t> </a:t>
            </a:r>
            <a:r>
              <a:rPr lang="en-US" altLang="en-US" b="1" dirty="0" err="1" smtClean="0">
                <a:latin typeface="Calibri"/>
                <a:cs typeface="Calibri"/>
              </a:rPr>
              <a:t>nc</a:t>
            </a:r>
            <a:r>
              <a:rPr lang="en-US" altLang="en-US" dirty="0" smtClean="0">
                <a:latin typeface="Calibri"/>
                <a:cs typeface="Calibri"/>
              </a:rPr>
              <a:t>, </a:t>
            </a:r>
            <a:r>
              <a:rPr lang="en-US" altLang="en-US" dirty="0" err="1" smtClean="0">
                <a:latin typeface="Calibri"/>
                <a:cs typeface="Calibri"/>
              </a:rPr>
              <a:t>shift_prod</a:t>
            </a:r>
            <a:r>
              <a:rPr lang="en-US" altLang="en-US" dirty="0" smtClean="0">
                <a:latin typeface="Calibri"/>
                <a:cs typeface="Calibri"/>
              </a:rPr>
              <a:t>	</a:t>
            </a:r>
            <a:r>
              <a:rPr lang="en-US" altLang="en-US" i="1" dirty="0" smtClean="0">
                <a:latin typeface="Calibri"/>
                <a:cs typeface="Calibri"/>
              </a:rPr>
              <a:t>; LSB = 0</a:t>
            </a:r>
          </a:p>
          <a:p>
            <a:pPr algn="l" eaLnBrk="1" hangingPunct="1">
              <a:lnSpc>
                <a:spcPct val="60000"/>
              </a:lnSpc>
            </a:pPr>
            <a:r>
              <a:rPr lang="en-US" altLang="en-US" dirty="0">
                <a:latin typeface="Calibri"/>
                <a:cs typeface="Calibri"/>
              </a:rPr>
              <a:t>	</a:t>
            </a:r>
            <a:r>
              <a:rPr lang="en-US" altLang="en-US" b="1" dirty="0" smtClean="0">
                <a:latin typeface="Calibri"/>
                <a:cs typeface="Calibri"/>
              </a:rPr>
              <a:t>add</a:t>
            </a:r>
            <a:r>
              <a:rPr lang="en-US" altLang="en-US" dirty="0" smtClean="0">
                <a:latin typeface="Calibri"/>
                <a:cs typeface="Calibri"/>
              </a:rPr>
              <a:t> s5, s3		</a:t>
            </a:r>
            <a:r>
              <a:rPr lang="en-US" altLang="en-US" i="1" dirty="0" smtClean="0">
                <a:latin typeface="Calibri"/>
                <a:cs typeface="Calibri"/>
              </a:rPr>
              <a:t>; LSB = 1</a:t>
            </a:r>
          </a:p>
          <a:p>
            <a:pPr algn="l" eaLnBrk="1" hangingPunct="1">
              <a:lnSpc>
                <a:spcPct val="60000"/>
              </a:lnSpc>
            </a:pPr>
            <a:r>
              <a:rPr lang="en-US" altLang="en-US" dirty="0" err="1" smtClean="0">
                <a:latin typeface="Calibri"/>
                <a:cs typeface="Calibri"/>
              </a:rPr>
              <a:t>shift_prod</a:t>
            </a:r>
            <a:r>
              <a:rPr lang="en-US" altLang="en-US" dirty="0" smtClean="0">
                <a:latin typeface="Calibri"/>
                <a:cs typeface="Calibri"/>
              </a:rPr>
              <a:t>:</a:t>
            </a:r>
          </a:p>
          <a:p>
            <a:pPr algn="l" eaLnBrk="1" hangingPunct="1">
              <a:lnSpc>
                <a:spcPct val="60000"/>
              </a:lnSpc>
            </a:pPr>
            <a:r>
              <a:rPr lang="en-US" altLang="en-US" dirty="0">
                <a:latin typeface="Calibri"/>
                <a:cs typeface="Calibri"/>
              </a:rPr>
              <a:t>	</a:t>
            </a:r>
            <a:r>
              <a:rPr lang="en-US" altLang="en-US" b="1" dirty="0" err="1" smtClean="0">
                <a:latin typeface="Calibri"/>
                <a:cs typeface="Calibri"/>
              </a:rPr>
              <a:t>sra</a:t>
            </a:r>
            <a:r>
              <a:rPr lang="en-US" altLang="en-US" dirty="0" smtClean="0">
                <a:latin typeface="Calibri"/>
                <a:cs typeface="Calibri"/>
              </a:rPr>
              <a:t> s5			</a:t>
            </a:r>
            <a:r>
              <a:rPr lang="en-US" altLang="en-US" i="1" dirty="0" smtClean="0">
                <a:latin typeface="Calibri"/>
                <a:cs typeface="Calibri"/>
              </a:rPr>
              <a:t>; right shift upper byte</a:t>
            </a:r>
          </a:p>
          <a:p>
            <a:pPr algn="l" eaLnBrk="1" hangingPunct="1">
              <a:lnSpc>
                <a:spcPct val="60000"/>
              </a:lnSpc>
            </a:pPr>
            <a:r>
              <a:rPr lang="en-US" altLang="en-US" dirty="0">
                <a:latin typeface="Calibri"/>
                <a:cs typeface="Calibri"/>
              </a:rPr>
              <a:t>	</a:t>
            </a:r>
            <a:r>
              <a:rPr lang="en-US" altLang="en-US" b="1" dirty="0" err="1" smtClean="0">
                <a:latin typeface="Calibri"/>
                <a:cs typeface="Calibri"/>
              </a:rPr>
              <a:t>sra</a:t>
            </a:r>
            <a:r>
              <a:rPr lang="en-US" altLang="en-US" dirty="0" smtClean="0">
                <a:latin typeface="Calibri"/>
                <a:cs typeface="Calibri"/>
              </a:rPr>
              <a:t> s6			</a:t>
            </a:r>
            <a:r>
              <a:rPr lang="en-US" altLang="en-US" i="1" dirty="0" smtClean="0">
                <a:latin typeface="Calibri"/>
                <a:cs typeface="Calibri"/>
              </a:rPr>
              <a:t>; right shift lower byte</a:t>
            </a:r>
          </a:p>
          <a:p>
            <a:pPr algn="l" eaLnBrk="1" hangingPunct="1">
              <a:lnSpc>
                <a:spcPct val="60000"/>
              </a:lnSpc>
            </a:pPr>
            <a:r>
              <a:rPr lang="en-US" altLang="en-US" dirty="0">
                <a:latin typeface="Calibri"/>
                <a:cs typeface="Calibri"/>
              </a:rPr>
              <a:t>	</a:t>
            </a:r>
            <a:r>
              <a:rPr lang="en-US" altLang="en-US" b="1" dirty="0" smtClean="0">
                <a:latin typeface="Calibri"/>
                <a:cs typeface="Calibri"/>
              </a:rPr>
              <a:t>sub</a:t>
            </a:r>
            <a:r>
              <a:rPr lang="en-US" altLang="en-US" dirty="0" smtClean="0">
                <a:latin typeface="Calibri"/>
                <a:cs typeface="Calibri"/>
              </a:rPr>
              <a:t> s0, 01		</a:t>
            </a:r>
            <a:r>
              <a:rPr lang="en-US" altLang="en-US" i="1" dirty="0" smtClean="0">
                <a:latin typeface="Calibri"/>
                <a:cs typeface="Calibri"/>
              </a:rPr>
              <a:t>; </a:t>
            </a:r>
            <a:r>
              <a:rPr lang="en-US" altLang="en-US" i="1" dirty="0" err="1" smtClean="0">
                <a:latin typeface="Calibri"/>
                <a:cs typeface="Calibri"/>
              </a:rPr>
              <a:t>dec</a:t>
            </a:r>
            <a:r>
              <a:rPr lang="en-US" altLang="en-US" i="1" dirty="0" smtClean="0">
                <a:latin typeface="Calibri"/>
                <a:cs typeface="Calibri"/>
              </a:rPr>
              <a:t> loop index</a:t>
            </a:r>
          </a:p>
          <a:p>
            <a:pPr algn="l" eaLnBrk="1" hangingPunct="1">
              <a:lnSpc>
                <a:spcPct val="60000"/>
              </a:lnSpc>
            </a:pPr>
            <a:r>
              <a:rPr lang="en-US" altLang="en-US" dirty="0">
                <a:latin typeface="Calibri"/>
                <a:cs typeface="Calibri"/>
              </a:rPr>
              <a:t>	</a:t>
            </a:r>
            <a:r>
              <a:rPr lang="en-US" altLang="en-US" b="1" dirty="0" smtClean="0">
                <a:latin typeface="Calibri"/>
                <a:cs typeface="Calibri"/>
              </a:rPr>
              <a:t>jump </a:t>
            </a:r>
            <a:r>
              <a:rPr lang="en-US" altLang="en-US" b="1" dirty="0" err="1" smtClean="0">
                <a:latin typeface="Calibri"/>
                <a:cs typeface="Calibri"/>
              </a:rPr>
              <a:t>nz</a:t>
            </a:r>
            <a:r>
              <a:rPr lang="en-US" altLang="en-US" dirty="0" smtClean="0">
                <a:latin typeface="Calibri"/>
                <a:cs typeface="Calibri"/>
              </a:rPr>
              <a:t>, </a:t>
            </a:r>
            <a:r>
              <a:rPr lang="en-US" altLang="en-US" dirty="0" err="1" smtClean="0">
                <a:latin typeface="Calibri"/>
                <a:cs typeface="Calibri"/>
              </a:rPr>
              <a:t>mult_loop</a:t>
            </a:r>
            <a:r>
              <a:rPr lang="en-US" altLang="en-US" dirty="0">
                <a:latin typeface="Calibri"/>
                <a:cs typeface="Calibri"/>
              </a:rPr>
              <a:t>	</a:t>
            </a:r>
            <a:r>
              <a:rPr lang="en-US" altLang="en-US" i="1" dirty="0" smtClean="0">
                <a:latin typeface="Calibri"/>
                <a:cs typeface="Calibri"/>
              </a:rPr>
              <a:t>; repeat until s0=0</a:t>
            </a:r>
          </a:p>
          <a:p>
            <a:pPr algn="l" eaLnBrk="1" hangingPunct="1">
              <a:lnSpc>
                <a:spcPct val="60000"/>
              </a:lnSpc>
            </a:pPr>
            <a:r>
              <a:rPr lang="en-US" altLang="en-US" dirty="0">
                <a:latin typeface="Calibri"/>
                <a:cs typeface="Calibri"/>
              </a:rPr>
              <a:t>	</a:t>
            </a:r>
            <a:r>
              <a:rPr lang="en-US" altLang="en-US" b="1" dirty="0" smtClean="0">
                <a:latin typeface="Calibri"/>
                <a:cs typeface="Calibri"/>
              </a:rPr>
              <a:t>return</a:t>
            </a:r>
            <a:endParaRPr lang="en-US" altLang="en-US" b="1" dirty="0">
              <a:latin typeface="Calibri"/>
              <a:cs typeface="Calibri"/>
            </a:endParaRPr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228600" y="152400"/>
            <a:ext cx="80782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4000" b="1" dirty="0" smtClean="0">
                <a:solidFill>
                  <a:srgbClr val="0000FF"/>
                </a:solidFill>
                <a:latin typeface="Calibri"/>
                <a:cs typeface="Calibri"/>
              </a:rPr>
              <a:t>Subroutine</a:t>
            </a:r>
            <a:r>
              <a:rPr lang="en-US" altLang="en-US" sz="40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altLang="en-US" sz="4000" b="1" dirty="0" smtClean="0">
                <a:solidFill>
                  <a:srgbClr val="0000FF"/>
                </a:solidFill>
                <a:latin typeface="Calibri"/>
                <a:cs typeface="Calibri"/>
              </a:rPr>
              <a:t>Example</a:t>
            </a:r>
            <a:endParaRPr lang="en-US" altLang="en-US" sz="40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C80E-3870-4CBC-9145-17CD98C386AC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461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Box 4"/>
          <p:cNvSpPr txBox="1">
            <a:spLocks noChangeArrowheads="1"/>
          </p:cNvSpPr>
          <p:nvPr/>
        </p:nvSpPr>
        <p:spPr bwMode="auto">
          <a:xfrm>
            <a:off x="228600" y="1322681"/>
            <a:ext cx="8763000" cy="180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marL="457200" indent="-457200" algn="l" eaLnBrk="1" hangingPunct="1">
              <a:lnSpc>
                <a:spcPct val="60000"/>
              </a:lnSpc>
              <a:buFont typeface="+mj-lt"/>
              <a:buAutoNum type="arabicPeriod"/>
            </a:pPr>
            <a:r>
              <a:rPr lang="en-US" altLang="en-US" sz="2800" dirty="0" smtClean="0">
                <a:latin typeface="Calibri"/>
                <a:cs typeface="Calibri"/>
              </a:rPr>
              <a:t>Derive the pseudo code</a:t>
            </a:r>
          </a:p>
          <a:p>
            <a:pPr marL="457200" indent="-457200" algn="l" eaLnBrk="1" hangingPunct="1">
              <a:lnSpc>
                <a:spcPct val="60000"/>
              </a:lnSpc>
              <a:buFont typeface="+mj-lt"/>
              <a:buAutoNum type="arabicPeriod"/>
            </a:pPr>
            <a:r>
              <a:rPr lang="en-US" altLang="en-US" sz="2800" dirty="0" smtClean="0">
                <a:latin typeface="Calibri"/>
                <a:cs typeface="Calibri"/>
              </a:rPr>
              <a:t>Identify subroutines</a:t>
            </a:r>
          </a:p>
          <a:p>
            <a:pPr marL="457200" indent="-457200" algn="l" eaLnBrk="1" hangingPunct="1">
              <a:lnSpc>
                <a:spcPct val="60000"/>
              </a:lnSpc>
              <a:buFont typeface="+mj-lt"/>
              <a:buAutoNum type="arabicPeriod"/>
            </a:pPr>
            <a:r>
              <a:rPr lang="en-US" altLang="en-US" sz="2800" dirty="0" smtClean="0">
                <a:latin typeface="Calibri"/>
                <a:cs typeface="Calibri"/>
              </a:rPr>
              <a:t>Determine register/RAM uses</a:t>
            </a:r>
          </a:p>
          <a:p>
            <a:pPr marL="457200" indent="-457200" algn="l" eaLnBrk="1" hangingPunct="1">
              <a:lnSpc>
                <a:spcPct val="60000"/>
              </a:lnSpc>
              <a:buFont typeface="+mj-lt"/>
              <a:buAutoNum type="arabicPeriod"/>
            </a:pPr>
            <a:r>
              <a:rPr lang="en-US" altLang="en-US" sz="2800" dirty="0" smtClean="0">
                <a:latin typeface="Calibri"/>
                <a:cs typeface="Calibri"/>
              </a:rPr>
              <a:t>Derive assembly code for the subroutines.</a:t>
            </a:r>
            <a:endParaRPr lang="en-US" altLang="en-US" sz="2800" dirty="0">
              <a:latin typeface="Calibri"/>
              <a:cs typeface="Calibri"/>
            </a:endParaRPr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228600" y="152400"/>
            <a:ext cx="80782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4000" b="1" dirty="0" smtClean="0">
                <a:solidFill>
                  <a:srgbClr val="0000FF"/>
                </a:solidFill>
                <a:latin typeface="Calibri"/>
                <a:cs typeface="Calibri"/>
              </a:rPr>
              <a:t>Program Development</a:t>
            </a:r>
            <a:endParaRPr lang="en-US" altLang="en-US" sz="40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C80E-3870-4CBC-9145-17CD98C386AC}" type="slidenum">
              <a:rPr lang="en-US" altLang="en-US" smtClean="0"/>
              <a:pPr/>
              <a:t>48</a:t>
            </a:fld>
            <a:endParaRPr lang="en-US" altLang="en-US"/>
          </a:p>
        </p:txBody>
      </p:sp>
      <p:pic>
        <p:nvPicPr>
          <p:cNvPr id="3" name="Picture 2" descr="book-fpga-prototying-by-vhdl-ex (dragged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666067"/>
            <a:ext cx="6324600" cy="28109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581400"/>
            <a:ext cx="241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alibri"/>
                <a:cs typeface="Calibri"/>
              </a:rPr>
              <a:t>Embedded SW template</a:t>
            </a:r>
            <a:endParaRPr lang="en-US" sz="28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1513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Box 4"/>
          <p:cNvSpPr txBox="1">
            <a:spLocks noChangeArrowheads="1"/>
          </p:cNvSpPr>
          <p:nvPr/>
        </p:nvSpPr>
        <p:spPr bwMode="auto">
          <a:xfrm>
            <a:off x="228600" y="1322681"/>
            <a:ext cx="8763000" cy="132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marL="457200" indent="-457200" algn="l" eaLnBrk="1" hangingPunct="1">
              <a:lnSpc>
                <a:spcPct val="60000"/>
              </a:lnSpc>
              <a:buFont typeface="+mj-lt"/>
              <a:buAutoNum type="arabicPeriod"/>
            </a:pPr>
            <a:r>
              <a:rPr lang="en-US" altLang="en-US" sz="2800" dirty="0" smtClean="0">
                <a:latin typeface="Calibri"/>
                <a:cs typeface="Calibri"/>
              </a:rPr>
              <a:t>read </a:t>
            </a:r>
            <a:r>
              <a:rPr lang="en-US" altLang="en-US" sz="2800" i="1" dirty="0" smtClean="0">
                <a:latin typeface="Times"/>
                <a:cs typeface="Times"/>
              </a:rPr>
              <a:t>a</a:t>
            </a:r>
            <a:r>
              <a:rPr lang="en-US" altLang="en-US" sz="2800" dirty="0" smtClean="0">
                <a:latin typeface="Calibri"/>
                <a:cs typeface="Calibri"/>
              </a:rPr>
              <a:t> and </a:t>
            </a:r>
            <a:r>
              <a:rPr lang="en-US" altLang="en-US" sz="2800" i="1" dirty="0" smtClean="0">
                <a:latin typeface="Times"/>
                <a:cs typeface="Times"/>
              </a:rPr>
              <a:t>b</a:t>
            </a:r>
            <a:r>
              <a:rPr lang="en-US" altLang="en-US" sz="2800" dirty="0" smtClean="0">
                <a:latin typeface="Calibri"/>
                <a:cs typeface="Calibri"/>
              </a:rPr>
              <a:t> from switches</a:t>
            </a:r>
          </a:p>
          <a:p>
            <a:pPr marL="457200" indent="-457200" algn="l" eaLnBrk="1" hangingPunct="1">
              <a:lnSpc>
                <a:spcPct val="60000"/>
              </a:lnSpc>
              <a:buFont typeface="+mj-lt"/>
              <a:buAutoNum type="arabicPeriod"/>
            </a:pPr>
            <a:r>
              <a:rPr lang="en-US" altLang="en-US" sz="2800" dirty="0" smtClean="0">
                <a:latin typeface="Calibri"/>
                <a:cs typeface="Calibri"/>
              </a:rPr>
              <a:t>compute </a:t>
            </a:r>
            <a:r>
              <a:rPr lang="en-US" altLang="en-US" sz="2800" i="1" dirty="0" smtClean="0">
                <a:latin typeface="Times"/>
                <a:cs typeface="Times"/>
              </a:rPr>
              <a:t>a</a:t>
            </a:r>
            <a:r>
              <a:rPr lang="en-US" altLang="en-US" sz="2800" i="1" baseline="30000" dirty="0" smtClean="0">
                <a:latin typeface="Times"/>
                <a:cs typeface="Times"/>
              </a:rPr>
              <a:t>2</a:t>
            </a:r>
            <a:r>
              <a:rPr lang="en-US" altLang="en-US" sz="2800" i="1" dirty="0" smtClean="0">
                <a:latin typeface="Times"/>
                <a:cs typeface="Times"/>
              </a:rPr>
              <a:t>+b</a:t>
            </a:r>
            <a:r>
              <a:rPr lang="en-US" altLang="en-US" sz="2800" i="1" baseline="30000" dirty="0" smtClean="0">
                <a:latin typeface="Times"/>
                <a:cs typeface="Times"/>
              </a:rPr>
              <a:t>2</a:t>
            </a:r>
          </a:p>
          <a:p>
            <a:pPr marL="457200" indent="-457200" algn="l" eaLnBrk="1" hangingPunct="1">
              <a:lnSpc>
                <a:spcPct val="60000"/>
              </a:lnSpc>
              <a:buFont typeface="+mj-lt"/>
              <a:buAutoNum type="arabicPeriod"/>
            </a:pPr>
            <a:r>
              <a:rPr lang="en-US" altLang="en-US" sz="2800" dirty="0" smtClean="0">
                <a:latin typeface="Calibri"/>
                <a:cs typeface="Calibri"/>
              </a:rPr>
              <a:t>display result on LEDs</a:t>
            </a:r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228600" y="152400"/>
            <a:ext cx="80782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4000" b="1" dirty="0" smtClean="0">
                <a:solidFill>
                  <a:srgbClr val="0000FF"/>
                </a:solidFill>
                <a:latin typeface="Calibri"/>
                <a:cs typeface="Calibri"/>
              </a:rPr>
              <a:t>Program Development: Example</a:t>
            </a:r>
            <a:endParaRPr lang="en-US" altLang="en-US" sz="40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C80E-3870-4CBC-9145-17CD98C386AC}" type="slidenum">
              <a:rPr lang="en-US" altLang="en-US" smtClean="0"/>
              <a:pPr/>
              <a:t>49</a:t>
            </a:fld>
            <a:endParaRPr lang="en-US" altLang="en-US"/>
          </a:p>
        </p:txBody>
      </p:sp>
      <p:pic>
        <p:nvPicPr>
          <p:cNvPr id="5" name="Picture 4" descr="book-fpga-prototying-by-vhdl-ex (dragged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53407"/>
            <a:ext cx="3200400" cy="3623593"/>
          </a:xfrm>
          <a:prstGeom prst="rect">
            <a:avLst/>
          </a:prstGeom>
        </p:spPr>
      </p:pic>
      <p:pic>
        <p:nvPicPr>
          <p:cNvPr id="6" name="Picture 5" descr="book-fpga-prototying-by-vhdl-ex (dragged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247740"/>
            <a:ext cx="4744759" cy="239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31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868362"/>
          </a:xfrm>
        </p:spPr>
        <p:txBody>
          <a:bodyPr/>
          <a:lstStyle/>
          <a:p>
            <a:pPr algn="l"/>
            <a:r>
              <a:rPr lang="en-US" sz="4000" b="1" dirty="0" err="1" smtClean="0">
                <a:solidFill>
                  <a:srgbClr val="0000FF"/>
                </a:solidFill>
                <a:latin typeface="Calibri"/>
                <a:cs typeface="Calibri"/>
              </a:rPr>
              <a:t>PicoBlaze</a:t>
            </a:r>
            <a:r>
              <a:rPr lang="en-US" sz="4000" b="1" dirty="0" smtClean="0">
                <a:solidFill>
                  <a:srgbClr val="0000FF"/>
                </a:solidFill>
                <a:latin typeface="Calibri"/>
                <a:cs typeface="Calibri"/>
              </a:rPr>
              <a:t> Development Environments</a:t>
            </a:r>
            <a:endParaRPr lang="en-US" sz="40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768878"/>
              </p:ext>
            </p:extLst>
          </p:nvPr>
        </p:nvGraphicFramePr>
        <p:xfrm>
          <a:off x="304800" y="1752600"/>
          <a:ext cx="8439150" cy="3733800"/>
        </p:xfrm>
        <a:graphic>
          <a:graphicData uri="http://schemas.openxmlformats.org/drawingml/2006/table">
            <a:tbl>
              <a:tblPr/>
              <a:tblGrid>
                <a:gridCol w="2814140"/>
                <a:gridCol w="2774918"/>
                <a:gridCol w="2850092"/>
              </a:tblGrid>
              <a:tr h="5343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Xilinx KCPSM3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FIDEx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 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528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Platform support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Windows</a:t>
                      </a:r>
                    </a:p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Windows XP, 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Windows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and 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528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Assembler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Command-line in DOS window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Graphical</a:t>
                      </a:r>
                    </a:p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528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Instruction Syntax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KCPSM3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FIDEx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IDE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528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Instruction Set Simulator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Facilities provided for VHDL simulation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Graphical/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Interactive</a:t>
                      </a:r>
                    </a:p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528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Simulator Breakpoints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528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Register Viewer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34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Memory Viewer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5943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alibri"/>
                <a:cs typeface="Calibri"/>
              </a:rPr>
              <a:t>FIDEx</a:t>
            </a:r>
            <a:r>
              <a:rPr lang="en-US" sz="2400" dirty="0" smtClean="0">
                <a:latin typeface="Calibri"/>
                <a:cs typeface="Calibri"/>
              </a:rPr>
              <a:t> IDE is available at </a:t>
            </a:r>
            <a:r>
              <a:rPr lang="en-US" sz="2400" dirty="0" smtClean="0">
                <a:latin typeface="Calibri"/>
                <a:cs typeface="Calibri"/>
                <a:hlinkClick r:id="rId2"/>
              </a:rPr>
              <a:t>http</a:t>
            </a:r>
            <a:r>
              <a:rPr lang="en-US" sz="2400" dirty="0">
                <a:latin typeface="Calibri"/>
                <a:cs typeface="Calibri"/>
                <a:hlinkClick r:id="rId2"/>
              </a:rPr>
              <a:t>://</a:t>
            </a:r>
            <a:r>
              <a:rPr lang="en-US" sz="2400" dirty="0" err="1">
                <a:latin typeface="Calibri"/>
                <a:cs typeface="Calibri"/>
                <a:hlinkClick r:id="rId2"/>
              </a:rPr>
              <a:t>www.fautronix.com</a:t>
            </a:r>
            <a:r>
              <a:rPr lang="en-US" sz="2400" dirty="0">
                <a:latin typeface="Calibri"/>
                <a:cs typeface="Calibri"/>
                <a:hlinkClick r:id="rId2"/>
              </a:rPr>
              <a:t>/en/</a:t>
            </a:r>
            <a:r>
              <a:rPr lang="en-US" sz="2400" dirty="0" err="1">
                <a:latin typeface="Calibri"/>
                <a:cs typeface="Calibri"/>
                <a:hlinkClick r:id="rId2"/>
              </a:rPr>
              <a:t>fidex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8544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914400"/>
          </a:xfrm>
        </p:spPr>
        <p:txBody>
          <a:bodyPr/>
          <a:lstStyle/>
          <a:p>
            <a:pPr algn="l"/>
            <a:r>
              <a:rPr lang="en-US" altLang="en-US" sz="4000" b="1" dirty="0" smtClean="0">
                <a:solidFill>
                  <a:srgbClr val="0000FF"/>
                </a:solidFill>
                <a:latin typeface="Calibri"/>
                <a:cs typeface="Calibri"/>
              </a:rPr>
              <a:t>KCPSM6 Assembler Files</a:t>
            </a:r>
          </a:p>
        </p:txBody>
      </p:sp>
      <p:pic>
        <p:nvPicPr>
          <p:cNvPr id="6758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447800"/>
            <a:ext cx="8732837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Box 1"/>
          <p:cNvSpPr txBox="1">
            <a:spLocks noChangeArrowheads="1"/>
          </p:cNvSpPr>
          <p:nvPr/>
        </p:nvSpPr>
        <p:spPr bwMode="auto">
          <a:xfrm>
            <a:off x="3838575" y="2514600"/>
            <a:ext cx="1495425" cy="338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600">
                <a:solidFill>
                  <a:srgbClr val="CC3300"/>
                </a:solidFill>
                <a:latin typeface="Arial" panose="020B0604020202020204" pitchFamily="34" charset="0"/>
              </a:rPr>
              <a:t>KCPSM6.EXE</a:t>
            </a:r>
          </a:p>
        </p:txBody>
      </p:sp>
    </p:spTree>
    <p:extLst>
      <p:ext uri="{BB962C8B-B14F-4D97-AF65-F5344CB8AC3E}">
        <p14:creationId xmlns:p14="http://schemas.microsoft.com/office/powerpoint/2010/main" val="4159158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Directives of Assembly Language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404268"/>
              </p:ext>
            </p:extLst>
          </p:nvPr>
        </p:nvGraphicFramePr>
        <p:xfrm>
          <a:off x="381000" y="1447800"/>
          <a:ext cx="8286750" cy="3613624"/>
        </p:xfrm>
        <a:graphic>
          <a:graphicData uri="http://schemas.openxmlformats.org/drawingml/2006/table">
            <a:tbl>
              <a:tblPr/>
              <a:tblGrid>
                <a:gridCol w="2286000"/>
                <a:gridCol w="2819400"/>
                <a:gridCol w="3181350"/>
              </a:tblGrid>
              <a:tr h="396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KCPSM3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/6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FIDEx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IDE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6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Locating Code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ADDRESS 3FF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 0x3FF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6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Aliasing Register Names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NAMEREG s5, myregname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myregname EQU s5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6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Declaring Constants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 myconstant, 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myconstant EQU 0x80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339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Naming the program ROM file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 using the same base filename as the assembler source file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Specify the VHDL template file in the project settings under processor tab and compiler options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773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Equating symbolic name for an I/O port 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sw_port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EQU 0x01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8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-bit switches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sw_in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EQU sf 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sw_in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sw_port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read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switch input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      EQU s0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tmp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led_port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EQU 0x05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data,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led_port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98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200" b="1" dirty="0" smtClean="0"/>
              <a:t>Differences between Mnemonics of Instructions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04266"/>
              </p:ext>
            </p:extLst>
          </p:nvPr>
        </p:nvGraphicFramePr>
        <p:xfrm>
          <a:off x="457200" y="1523999"/>
          <a:ext cx="8229600" cy="4876800"/>
        </p:xfrm>
        <a:graphic>
          <a:graphicData uri="http://schemas.openxmlformats.org/drawingml/2006/table">
            <a:tbl>
              <a:tblPr/>
              <a:tblGrid>
                <a:gridCol w="4143676"/>
                <a:gridCol w="4085924"/>
              </a:tblGrid>
              <a:tr h="4872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KCPSM3/ 6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Mnemonic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FIDEx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IDE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Mnemonic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72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RETURN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72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RETURN 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 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72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RETURN NC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 NC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72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RETURN 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 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86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RETURN NZ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 NZ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72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RETURNI ENABLE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RETI ENABLE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72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RETURNI DISABLE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RETI DISABLE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72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ENABLE INTERRUPT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04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DISABLE INTERRUPT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12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18"/>
            <a:ext cx="9144000" cy="1143000"/>
          </a:xfrm>
        </p:spPr>
        <p:txBody>
          <a:bodyPr/>
          <a:lstStyle/>
          <a:p>
            <a:r>
              <a:rPr lang="en-US" sz="3200" b="1" dirty="0" smtClean="0"/>
              <a:t>Differences between Mnemonics of Instructions</a:t>
            </a:r>
            <a:endParaRPr lang="en-US" sz="32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243892"/>
              </p:ext>
            </p:extLst>
          </p:nvPr>
        </p:nvGraphicFramePr>
        <p:xfrm>
          <a:off x="762000" y="1447800"/>
          <a:ext cx="7696200" cy="3123778"/>
        </p:xfrm>
        <a:graphic>
          <a:graphicData uri="http://schemas.openxmlformats.org/drawingml/2006/table">
            <a:tbl>
              <a:tblPr/>
              <a:tblGrid>
                <a:gridCol w="3875105"/>
                <a:gridCol w="3821095"/>
              </a:tblGrid>
              <a:tr h="446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ADDCY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sX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ADDC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sX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6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SUBCY sX, sY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SUBC sX, sY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6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INPUT sX, (sY)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sX, (sY)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6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INPUT sX, kk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sX, kk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6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OUTPUT sX, (sY)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sX, (sY)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6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OUTPUT sX, (sY)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sX, (sY)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6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COMPARE sX, sY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sX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766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3_ECE 449">
  <a:themeElements>
    <a:clrScheme name="3_ECE 449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3_ECE 449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lnDef>
  </a:objectDefaults>
  <a:extraClrSchemeLst>
    <a:extraClrScheme>
      <a:clrScheme name="3_ECE 449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CE 449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CE 449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CE 449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CE 449">
  <a:themeElements>
    <a:clrScheme name="ECE 449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ECE 44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430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0000"/>
          </a:buClr>
          <a:buSzTx/>
          <a:buFontTx/>
          <a:buNone/>
          <a:tabLst/>
          <a:defRPr kumimoji="1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430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0000"/>
          </a:buClr>
          <a:buSzTx/>
          <a:buFontTx/>
          <a:buNone/>
          <a:tabLst/>
          <a:defRPr kumimoji="1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CE 449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E 449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E 449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E 449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8298</TotalTime>
  <Words>1375</Words>
  <Application>Microsoft Macintosh PowerPoint</Application>
  <PresentationFormat>On-screen Show (4:3)</PresentationFormat>
  <Paragraphs>508</Paragraphs>
  <Slides>49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3_ECE 449</vt:lpstr>
      <vt:lpstr>ECE 449</vt:lpstr>
      <vt:lpstr>Office Theme</vt:lpstr>
      <vt:lpstr>Blank Presentation</vt:lpstr>
      <vt:lpstr>PowerPoint Presentation</vt:lpstr>
      <vt:lpstr>Required reading</vt:lpstr>
      <vt:lpstr>PicoBlaze-6 Programming Model</vt:lpstr>
      <vt:lpstr>PowerPoint Presentation</vt:lpstr>
      <vt:lpstr>PicoBlaze Development Environments</vt:lpstr>
      <vt:lpstr>KCPSM6 Assembler Files</vt:lpstr>
      <vt:lpstr>Directives of Assembly Language</vt:lpstr>
      <vt:lpstr>Differences between Mnemonics of Instructions</vt:lpstr>
      <vt:lpstr>Differences between Mnemonics of Instructions</vt:lpstr>
      <vt:lpstr>Differences between Programs</vt:lpstr>
      <vt:lpstr>PowerPoint Presentation</vt:lpstr>
      <vt:lpstr>PowerPoint Presentation</vt:lpstr>
      <vt:lpstr>PowerPoint Presentation</vt:lpstr>
      <vt:lpstr>Example: Clear Scratch Pad 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Subroutine Call Flow</vt:lpstr>
      <vt:lpstr>PowerPoint Presentation</vt:lpstr>
      <vt:lpstr>PowerPoint Presentation</vt:lpstr>
      <vt:lpstr>PowerPoint Presentation</vt:lpstr>
    </vt:vector>
  </TitlesOfParts>
  <Company>GMU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545—Introduction to VHDL Lecture 9</dc:title>
  <dc:creator>David Hwang</dc:creator>
  <cp:lastModifiedBy>Hao Zheng</cp:lastModifiedBy>
  <cp:revision>1662</cp:revision>
  <dcterms:created xsi:type="dcterms:W3CDTF">2010-04-12T16:05:08Z</dcterms:created>
  <dcterms:modified xsi:type="dcterms:W3CDTF">2015-11-03T17:10:07Z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Sensitivity">
    <vt:lpwstr>Unrestricted</vt:lpwstr>
  </property>
  <property fmtid="{D5CDD505-2E9C-101B-9397-08002B2CF9AE}" pid="3" name="SensitivityID">
    <vt:lpwstr>0</vt:lpwstr>
  </property>
  <property fmtid="{D5CDD505-2E9C-101B-9397-08002B2CF9AE}" pid="4" name="ThirdParty">
    <vt:lpwstr/>
  </property>
</Properties>
</file>